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7" r:id="rId4"/>
    <p:sldId id="290" r:id="rId5"/>
    <p:sldId id="293" r:id="rId6"/>
    <p:sldId id="309" r:id="rId7"/>
    <p:sldId id="303" r:id="rId8"/>
    <p:sldId id="304" r:id="rId9"/>
    <p:sldId id="308" r:id="rId10"/>
    <p:sldId id="306" r:id="rId11"/>
    <p:sldId id="307" r:id="rId12"/>
    <p:sldId id="280" r:id="rId13"/>
    <p:sldId id="297" r:id="rId14"/>
    <p:sldId id="302" r:id="rId15"/>
    <p:sldId id="299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ela Sarra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E4B91"/>
    <a:srgbClr val="18548A"/>
    <a:srgbClr val="15538C"/>
    <a:srgbClr val="0B2F49"/>
    <a:srgbClr val="092F4B"/>
    <a:srgbClr val="A1472D"/>
    <a:srgbClr val="A34729"/>
    <a:srgbClr val="B87137"/>
    <a:srgbClr val="BA7132"/>
    <a:srgbClr val="17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65141" autoAdjust="0"/>
  </p:normalViewPr>
  <p:slideViewPr>
    <p:cSldViewPr snapToGrid="0" snapToObjects="1">
      <p:cViewPr varScale="1">
        <p:scale>
          <a:sx n="103" d="100"/>
          <a:sy n="103" d="100"/>
        </p:scale>
        <p:origin x="-840" y="-104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2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</a:t>
            </a:r>
            <a:r>
              <a:rPr lang="en-US" baseline="0" dirty="0" smtClean="0"/>
              <a:t> adjust the email/web address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RDAP:</a:t>
            </a:r>
            <a:endParaRPr lang="en-US" dirty="0"/>
          </a:p>
          <a:p>
            <a:r>
              <a:rPr lang="en-US" dirty="0" smtClean="0"/>
              <a:t>Registration</a:t>
            </a:r>
            <a:r>
              <a:rPr lang="en-US" baseline="0" dirty="0" smtClean="0"/>
              <a:t> Data Access Protocol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0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performance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hyperlink" Target="twitter.com%5Cicann" TargetMode="External"/><Relationship Id="rId13" Type="http://schemas.openxmlformats.org/officeDocument/2006/relationships/image" Target="../media/image19.png"/><Relationship Id="rId14" Type="http://schemas.openxmlformats.org/officeDocument/2006/relationships/hyperlink" Target="gplus.to%5Cicann" TargetMode="External"/><Relationship Id="rId15" Type="http://schemas.openxmlformats.org/officeDocument/2006/relationships/image" Target="../media/image20.png"/><Relationship Id="rId16" Type="http://schemas.openxmlformats.org/officeDocument/2006/relationships/hyperlink" Target="weibo.com%5CICANNorg" TargetMode="External"/><Relationship Id="rId17" Type="http://schemas.openxmlformats.org/officeDocument/2006/relationships/image" Target="../media/image21.png"/><Relationship Id="rId18" Type="http://schemas.openxmlformats.org/officeDocument/2006/relationships/hyperlink" Target="slideshare.net%5Cicannpresentations" TargetMode="External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Relationship Id="rId4" Type="http://schemas.openxmlformats.org/officeDocument/2006/relationships/hyperlink" Target="flickr.com%5Cphotos%5Cicann" TargetMode="External"/><Relationship Id="rId5" Type="http://schemas.openxmlformats.org/officeDocument/2006/relationships/image" Target="../media/image15.png"/><Relationship Id="rId6" Type="http://schemas.openxmlformats.org/officeDocument/2006/relationships/hyperlink" Target="facebook.com%5Cicannorg" TargetMode="External"/><Relationship Id="rId7" Type="http://schemas.openxmlformats.org/officeDocument/2006/relationships/image" Target="../media/image16.png"/><Relationship Id="rId8" Type="http://schemas.openxmlformats.org/officeDocument/2006/relationships/hyperlink" Target="youtube.com%5Cuser%5CICANNnews" TargetMode="External"/><Relationship Id="rId9" Type="http://schemas.openxmlformats.org/officeDocument/2006/relationships/image" Target="../media/image17.png"/><Relationship Id="rId10" Type="http://schemas.openxmlformats.org/officeDocument/2006/relationships/hyperlink" Target="linkedin.com%5Ccompany%5Cican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github.com%5Cicann%5Cipv4-recovery-algorithm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system/files/correspondence/lee-to-crocker-et-al-14apr14-en.pdf" TargetMode="External"/><Relationship Id="rId4" Type="http://schemas.openxmlformats.org/officeDocument/2006/relationships/hyperlink" Target="http://www.iana.org/assignments/ipv4-recovered-address-space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so.icann.org/aso-ac-advice-on-the-implementation-of-the-global-policy-for-allocation-of-asn-blocks-to-rir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-editor.org/rfc/rfc7484.txt" TargetMode="External"/><Relationship Id="rId4" Type="http://schemas.openxmlformats.org/officeDocument/2006/relationships/hyperlink" Target="http://www.iana.org/assignments/ipv4-address-space/ipv4-address-space.xhtml" TargetMode="External"/><Relationship Id="rId5" Type="http://schemas.openxmlformats.org/officeDocument/2006/relationships/hyperlink" Target="http://www.iana.org/assignments/ipv6-unicast-address-assignments/ipv6-unicast-address-assignments.xhtml" TargetMode="External"/><Relationship Id="rId6" Type="http://schemas.openxmlformats.org/officeDocument/2006/relationships/hyperlink" Target="http://www.iana.org/assignments/as-numbers/as-numbers.x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www.iana.org/assignments/ipv4-address-space/ipv4-address-space.x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514" y="4370354"/>
            <a:ext cx="7385385" cy="69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37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IANA Activities Update</a:t>
            </a:r>
            <a:endParaRPr lang="en-US" sz="37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314" y="5505275"/>
            <a:ext cx="610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Jean-Jacques Sahel |  RIPE 70 Amsterdam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 15 May </a:t>
            </a:r>
            <a:r>
              <a:rPr lang="en-US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2015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880379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Service Organization Control 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3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28099"/>
            <a:ext cx="81030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ICANN recently retained the Service Organization Control (SOC) 3 certification of its Domain Name System Security Extensions (DNSSEC) Root key Signing Key systems for the fifth consecutive year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Also completed the second SOC2 audit, which evaluates key systems used to support IANA transaction processing functions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Undergoing independent audits helps assure we have appropriate internal controls in place to meet availability, processing integrity and security service levels for the IANA functions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Audits are conducted every year and help us to constantly monitor and improve our systems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Service Organization Control 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Performance Reports</a:t>
            </a:r>
          </a:p>
        </p:txBody>
      </p:sp>
    </p:spTree>
    <p:extLst>
      <p:ext uri="{BB962C8B-B14F-4D97-AF65-F5344CB8AC3E}">
        <p14:creationId xmlns:p14="http://schemas.microsoft.com/office/powerpoint/2010/main" val="164672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Performance Reports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899040"/>
            <a:ext cx="8921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Regular </a:t>
            </a:r>
            <a:r>
              <a:rPr lang="en-US" dirty="0">
                <a:solidFill>
                  <a:srgbClr val="0C1F24"/>
                </a:solidFill>
                <a:latin typeface="Source Sans Pro Light"/>
                <a:cs typeface="Source Sans Pro Light"/>
              </a:rPr>
              <a:t>monthly </a:t>
            </a: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reports are published at </a:t>
            </a:r>
            <a:r>
              <a:rPr lang="en-US" dirty="0">
                <a:solidFill>
                  <a:srgbClr val="0C1F24"/>
                </a:solidFill>
                <a:latin typeface="Source Sans Pro Light"/>
                <a:cs typeface="Source Sans Pro Light"/>
                <a:hlinkClick r:id="rId3"/>
              </a:rPr>
              <a:t>http://www.iana.org/</a:t>
            </a: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  <a:hlinkClick r:id="rId3"/>
              </a:rPr>
              <a:t>performance</a:t>
            </a:r>
            <a:endParaRPr lang="en-US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Performance standards were developed collaboratively with the community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We routinely meet or exceeds all performance targets </a:t>
            </a:r>
            <a:endParaRPr lang="en-US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pic>
        <p:nvPicPr>
          <p:cNvPr id="4" name="Picture 3" descr="Screenshot 2015-02-26 13.25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99" y="2247900"/>
            <a:ext cx="643278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Internet Numbering Resources</a:t>
            </a:r>
            <a:endParaRPr lang="en-US" dirty="0"/>
          </a:p>
        </p:txBody>
      </p:sp>
      <p:pic>
        <p:nvPicPr>
          <p:cNvPr id="5" name="Picture 4" descr="Screenshot 2015-05-11 15.3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260"/>
            <a:ext cx="9144000" cy="1714500"/>
          </a:xfrm>
          <a:prstGeom prst="rect">
            <a:avLst/>
          </a:prstGeom>
        </p:spPr>
      </p:pic>
      <p:pic>
        <p:nvPicPr>
          <p:cNvPr id="6" name="Picture 5" descr="Screenshot 2015-05-11 15.4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0" y="764722"/>
            <a:ext cx="5937899" cy="37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6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Zone Management</a:t>
            </a:r>
            <a:endParaRPr lang="en-US" dirty="0"/>
          </a:p>
        </p:txBody>
      </p:sp>
      <p:pic>
        <p:nvPicPr>
          <p:cNvPr id="4" name="Picture 3" descr="Screenshot 2015-05-11 15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" y="990600"/>
            <a:ext cx="9144000" cy="48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598" y="736024"/>
            <a:ext cx="6405402" cy="2249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2968430" y="1603503"/>
            <a:ext cx="4808999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Reach </a:t>
            </a:r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us at: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Email: </a:t>
            </a:r>
            <a:r>
              <a:rPr lang="en-US" sz="20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iana</a:t>
            </a:r>
            <a:r>
              <a:rPr lang="en-US" sz="2000" err="1" smtClean="0">
                <a:solidFill>
                  <a:schemeClr val="bg1"/>
                </a:solidFill>
                <a:latin typeface="Source Sans Pro"/>
                <a:cs typeface="Source Sans Pro"/>
              </a:rPr>
              <a:t>@</a:t>
            </a:r>
            <a:r>
              <a:rPr lang="en-US" sz="2000" smtClean="0">
                <a:solidFill>
                  <a:schemeClr val="bg1"/>
                </a:solidFill>
                <a:latin typeface="Source Sans Pro"/>
                <a:cs typeface="Source Sans Pro"/>
              </a:rPr>
              <a:t>icann.org</a:t>
            </a:r>
            <a:endParaRPr lang="en-US" sz="20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Website: </a:t>
            </a:r>
            <a:r>
              <a:rPr lang="en-US" sz="20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icann.org</a:t>
            </a:r>
            <a:endParaRPr lang="en-US" sz="20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2968430" y="1099944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800" b="1" dirty="0">
                <a:solidFill>
                  <a:schemeClr val="bg1"/>
                </a:solidFill>
                <a:latin typeface="Source Sans Pro" charset="0"/>
                <a:ea typeface="Segoe UI" charset="0"/>
                <a:cs typeface="Segoe UI Semilight" charset="0"/>
              </a:rPr>
              <a:t>Thank You and Questions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736024"/>
            <a:ext cx="2693114" cy="2249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5396046" y="3343899"/>
            <a:ext cx="21188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gplus.to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Text Placeholder 32"/>
          <p:cNvSpPr txBox="1">
            <a:spLocks/>
          </p:cNvSpPr>
          <p:nvPr/>
        </p:nvSpPr>
        <p:spPr>
          <a:xfrm>
            <a:off x="5364494" y="4119353"/>
            <a:ext cx="267323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weibo.com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5364494" y="4884341"/>
            <a:ext cx="2949307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flickr.com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/photos/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 Placeholder 32"/>
          <p:cNvSpPr txBox="1">
            <a:spLocks/>
          </p:cNvSpPr>
          <p:nvPr/>
        </p:nvSpPr>
        <p:spPr>
          <a:xfrm>
            <a:off x="5364494" y="5554438"/>
            <a:ext cx="3700626" cy="425654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slideshare.net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icannpresentations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105839" y="3351787"/>
            <a:ext cx="234222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twitter.com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1105838" y="4119353"/>
            <a:ext cx="3262961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facebook.com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icannorg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1105838" y="4884341"/>
            <a:ext cx="3169242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linkedin.com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/company/</a:t>
            </a: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</a:t>
            </a:r>
            <a:endParaRPr lang="en-US" sz="1800" dirty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 Placeholder 32"/>
          <p:cNvSpPr txBox="1">
            <a:spLocks/>
          </p:cNvSpPr>
          <p:nvPr/>
        </p:nvSpPr>
        <p:spPr>
          <a:xfrm>
            <a:off x="1105839" y="5597403"/>
            <a:ext cx="3145416" cy="33972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  <a:defRPr/>
            </a:pPr>
            <a:r>
              <a:rPr lang="en-US" sz="1800" dirty="0" err="1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youtube.com</a:t>
            </a:r>
            <a:r>
              <a:rPr lang="en-US" sz="1800" dirty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/user</a:t>
            </a:r>
            <a:r>
              <a:rPr lang="en-US" sz="1800" dirty="0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800" dirty="0" err="1" smtClean="0">
                <a:solidFill>
                  <a:srgbClr val="0A304B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icannnews</a:t>
            </a:r>
            <a:endParaRPr lang="en-US" sz="1800" dirty="0" smtClean="0">
              <a:solidFill>
                <a:srgbClr val="0A304B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Engage with ICANN</a:t>
            </a:r>
            <a:endParaRPr lang="en-US" dirty="0"/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921876"/>
            <a:ext cx="2366915" cy="1837061"/>
          </a:xfrm>
          <a:prstGeom prst="rect">
            <a:avLst/>
          </a:prstGeom>
        </p:spPr>
      </p:pic>
      <p:pic>
        <p:nvPicPr>
          <p:cNvPr id="41" name="Picture 40" descr="1420947842_social_style_3_flikr-128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4775809"/>
            <a:ext cx="537406" cy="537406"/>
          </a:xfrm>
          <a:prstGeom prst="rect">
            <a:avLst/>
          </a:prstGeom>
        </p:spPr>
      </p:pic>
      <p:pic>
        <p:nvPicPr>
          <p:cNvPr id="42" name="Picture 41" descr="1420948141_social_style_3_facebook-128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4" y="4008507"/>
            <a:ext cx="545448" cy="545448"/>
          </a:xfrm>
          <a:prstGeom prst="rect">
            <a:avLst/>
          </a:prstGeom>
        </p:spPr>
      </p:pic>
      <p:pic>
        <p:nvPicPr>
          <p:cNvPr id="43" name="Picture 42" descr="1420948149_social_style_3_youtube-128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95" y="5526794"/>
            <a:ext cx="528999" cy="528999"/>
          </a:xfrm>
          <a:prstGeom prst="rect">
            <a:avLst/>
          </a:prstGeom>
        </p:spPr>
      </p:pic>
      <p:pic>
        <p:nvPicPr>
          <p:cNvPr id="45" name="Picture 44" descr="1420948164_social_style_3_in-128.pn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49" y="4783089"/>
            <a:ext cx="522847" cy="522847"/>
          </a:xfrm>
          <a:prstGeom prst="rect">
            <a:avLst/>
          </a:prstGeom>
        </p:spPr>
      </p:pic>
      <p:pic>
        <p:nvPicPr>
          <p:cNvPr id="46" name="Picture 45" descr="1420948433_social_style_3_twiter-128.pn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4" y="3242143"/>
            <a:ext cx="568165" cy="568165"/>
          </a:xfrm>
          <a:prstGeom prst="rect">
            <a:avLst/>
          </a:prstGeom>
        </p:spPr>
      </p:pic>
      <p:pic>
        <p:nvPicPr>
          <p:cNvPr id="47" name="Picture 46" descr="1420948423_social_style_3_googleplus-128.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3" y="3257522"/>
            <a:ext cx="537406" cy="537406"/>
          </a:xfrm>
          <a:prstGeom prst="rect">
            <a:avLst/>
          </a:prstGeom>
        </p:spPr>
      </p:pic>
      <p:pic>
        <p:nvPicPr>
          <p:cNvPr id="48" name="Picture 47" descr="1420948525_cssi_sina_weibo-128.png">
            <a:hlinkClick r:id="rId16" action="ppaction://hlinkfil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434" y="3992952"/>
            <a:ext cx="576561" cy="576558"/>
          </a:xfrm>
          <a:prstGeom prst="rect">
            <a:avLst/>
          </a:prstGeom>
        </p:spPr>
      </p:pic>
      <p:pic>
        <p:nvPicPr>
          <p:cNvPr id="2" name="Picture 1" descr="1421037698_slideshare-128.png">
            <a:hlinkClick r:id="rId18" action="ppaction://hlinkfil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59" y="5514925"/>
            <a:ext cx="552736" cy="5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76673"/>
            <a:ext cx="8103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Policy Implementation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RDAP 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Implementation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Audits </a:t>
            </a:r>
          </a:p>
          <a:p>
            <a:pPr marL="285750" indent="-285750">
              <a:spcAft>
                <a:spcPts val="18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Performance Reports</a:t>
            </a: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 </a:t>
            </a:r>
            <a:endParaRPr lang="en-US" sz="2000" dirty="0" smtClean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>
              <a:spcAft>
                <a:spcPts val="1800"/>
              </a:spcAft>
              <a:buSzPct val="75000"/>
            </a:pP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9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Global Policy Implementation Experience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IPv4 Allocation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32200" y="4259868"/>
            <a:ext cx="137086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03700" y="2349500"/>
            <a:ext cx="4927600" cy="36703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creen Shot 2014-10-06 at 12.35.3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4613" y="2473804"/>
            <a:ext cx="4808587" cy="3444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312042" y="1302830"/>
            <a:ext cx="2408412" cy="318036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rgbClr val="1A87C9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Allocate twice per year</a:t>
            </a:r>
            <a:endParaRPr lang="en-AU" sz="1600" b="1" dirty="0">
              <a:solidFill>
                <a:srgbClr val="1A87C9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392" y="1624130"/>
            <a:ext cx="3966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rIns="27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A304B"/>
                </a:solidFill>
                <a:latin typeface="Source Sans Pro"/>
                <a:cs typeface="Source Sans Pro"/>
              </a:rPr>
              <a:t>Allocations happen on a pre-defined schedule</a:t>
            </a:r>
            <a:endParaRPr lang="id-ID" sz="1400" dirty="0">
              <a:solidFill>
                <a:srgbClr val="0A304B"/>
              </a:solidFill>
              <a:latin typeface="Source Sans Pro"/>
              <a:cs typeface="Source Sans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742" y="3732062"/>
            <a:ext cx="3231258" cy="318036"/>
          </a:xfrm>
          <a:prstGeom prst="rect">
            <a:avLst/>
          </a:prstGeom>
          <a:noFill/>
        </p:spPr>
        <p:txBody>
          <a:bodyPr wrap="square" lIns="27000" rIns="27000" anchor="ctr">
            <a:spAutoFit/>
          </a:bodyPr>
          <a:lstStyle/>
          <a:p>
            <a:pPr defTabSz="457082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rgbClr val="1A87C9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Use published software tool</a:t>
            </a:r>
            <a:endParaRPr lang="en-AU" sz="1600" b="1" dirty="0">
              <a:solidFill>
                <a:srgbClr val="1A87C9"/>
              </a:solidFill>
              <a:latin typeface="Source Sans Pro" panose="020B05030304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092" y="4037130"/>
            <a:ext cx="331380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rIns="2700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A3251"/>
                </a:solidFill>
                <a:latin typeface="Source Sans Pro"/>
                <a:cs typeface="Source Sans Pro"/>
              </a:rPr>
              <a:t>ICANN publishes</a:t>
            </a:r>
            <a:r>
              <a:rPr lang="en-US" sz="1400" b="1" dirty="0">
                <a:solidFill>
                  <a:srgbClr val="DB6033"/>
                </a:solidFill>
                <a:latin typeface="Source Sans Pro"/>
                <a:cs typeface="Source Sans Pro"/>
              </a:rPr>
              <a:t> the </a:t>
            </a:r>
            <a:r>
              <a:rPr lang="en-US" sz="1400" b="1" dirty="0" smtClean="0">
                <a:solidFill>
                  <a:srgbClr val="DB6033"/>
                </a:solidFill>
                <a:latin typeface="Source Sans Pro"/>
                <a:cs typeface="Source Sans Pro"/>
              </a:rPr>
              <a:t>software </a:t>
            </a:r>
            <a:r>
              <a:rPr lang="en-US" sz="1400" dirty="0">
                <a:solidFill>
                  <a:srgbClr val="0A3251"/>
                </a:solidFill>
                <a:latin typeface="Source Sans Pro"/>
                <a:cs typeface="Source Sans Pro"/>
              </a:rPr>
              <a:t>used to make selection as open source available for anyone to </a:t>
            </a:r>
            <a:r>
              <a:rPr lang="en-US" sz="1400" dirty="0" smtClean="0">
                <a:solidFill>
                  <a:srgbClr val="0A3251"/>
                </a:solidFill>
                <a:latin typeface="Source Sans Pro"/>
                <a:cs typeface="Source Sans Pro"/>
              </a:rPr>
              <a:t>inspect</a:t>
            </a:r>
          </a:p>
          <a:p>
            <a:r>
              <a:rPr lang="en-US" sz="1400" dirty="0">
                <a:solidFill>
                  <a:srgbClr val="0A3251"/>
                </a:solidFill>
                <a:latin typeface="Source Sans Pro"/>
                <a:cs typeface="Source Sans Pro"/>
                <a:hlinkClick r:id="rId4" action="ppaction://hlinkfile"/>
              </a:rPr>
              <a:t>github.com/icann/ipv4-recovery-algorithm </a:t>
            </a:r>
            <a:endParaRPr lang="en-US" sz="1400" dirty="0">
              <a:solidFill>
                <a:srgbClr val="0A3251"/>
              </a:solidFill>
              <a:latin typeface="Source Sans Pro"/>
              <a:cs typeface="Source Sans Pro"/>
            </a:endParaRPr>
          </a:p>
          <a:p>
            <a:endParaRPr lang="en-US" sz="1400" dirty="0">
              <a:solidFill>
                <a:srgbClr val="0A3251"/>
              </a:solidFill>
              <a:latin typeface="Source Sans Pro"/>
              <a:cs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0" y="888532"/>
            <a:ext cx="2260600" cy="13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Third allocation under global policy made on 2 March 2015 </a:t>
            </a:r>
            <a:r>
              <a:rPr lang="en-US" sz="2000" dirty="0">
                <a:solidFill>
                  <a:srgbClr val="7F7F7F"/>
                </a:solidFill>
                <a:hlinkClick r:id="rId3"/>
              </a:rPr>
              <a:t>in-line with ASO AC </a:t>
            </a:r>
            <a:r>
              <a:rPr lang="en-US" sz="2000" dirty="0" smtClean="0">
                <a:solidFill>
                  <a:srgbClr val="7F7F7F"/>
                </a:solidFill>
                <a:hlinkClick r:id="rId3"/>
              </a:rPr>
              <a:t>advice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/>
            </a:r>
            <a:b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latin typeface="Source Sans Pro Light"/>
                <a:cs typeface="Source Sans Pro Light"/>
              </a:rPr>
              <a:t>Each RIR received 524,288 IPv4 addresses (a /13 equivalent)</a:t>
            </a:r>
            <a:endParaRPr lang="en-US" sz="2000" dirty="0"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March 2015 Allocation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780" y="5190540"/>
            <a:ext cx="5614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hlinkClick r:id="rId4"/>
              </a:rPr>
              <a:t>http://www.iana.org/assignments/ipv4-recovered-address-</a:t>
            </a:r>
            <a:r>
              <a:rPr lang="en-US" sz="1600" u="sng" dirty="0" smtClean="0">
                <a:hlinkClick r:id="rId4"/>
              </a:rPr>
              <a:t>space</a:t>
            </a:r>
            <a:r>
              <a:rPr lang="en-US" sz="1600" u="sng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00" y="2926360"/>
            <a:ext cx="7899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119" y="1067462"/>
            <a:ext cx="86595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ASO AC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  <a:hlinkClick r:id="rId3"/>
              </a:rPr>
              <a:t>advice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on allocation of ASN blocks to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RIRs received on 3 September 2014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At the time, only</a:t>
            </a:r>
            <a:r>
              <a:rPr lang="en-US" sz="2400" dirty="0" smtClean="0">
                <a:solidFill>
                  <a:srgbClr val="FF0000"/>
                </a:solidFill>
                <a:latin typeface="Source Sans Pro Light"/>
                <a:cs typeface="Source Sans Pro Light"/>
              </a:rPr>
              <a:t> </a:t>
            </a:r>
            <a:r>
              <a:rPr lang="en-US" sz="2400" dirty="0" smtClean="0">
                <a:latin typeface="Source Sans Pro Light"/>
                <a:cs typeface="Source Sans Pro Light"/>
              </a:rPr>
              <a:t>496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16-bit AS numbers were available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Advice clarified that an RIR can request a block (1024 numbers) that is made up of a specified number of 16-bit numbers and 32-bit numbers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Since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then, </a:t>
            </a:r>
            <a:r>
              <a:rPr lang="en-US" sz="2400" dirty="0" smtClean="0">
                <a:solidFill>
                  <a:srgbClr val="0A1F24"/>
                </a:solidFill>
                <a:latin typeface="Source Sans Pro Light"/>
                <a:cs typeface="Source Sans Pro Light"/>
              </a:rPr>
              <a:t>297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16-bit AS Numbers have been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allocated to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APNIC, LACNIC, and ARIN</a:t>
            </a: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IANA </a:t>
            </a:r>
            <a:r>
              <a:rPr lang="en-US" sz="2400" dirty="0">
                <a:solidFill>
                  <a:srgbClr val="0A1F24"/>
                </a:solidFill>
                <a:latin typeface="Source Sans Pro Light"/>
                <a:cs typeface="Source Sans Pro Light"/>
              </a:rPr>
              <a:t>has </a:t>
            </a:r>
            <a:r>
              <a:rPr lang="en-US" sz="2400" dirty="0" smtClean="0">
                <a:solidFill>
                  <a:srgbClr val="0A1F24"/>
                </a:solidFill>
                <a:latin typeface="Source Sans Pro Light"/>
                <a:cs typeface="Source Sans Pro Light"/>
              </a:rPr>
              <a:t>199 16-bit ASNs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remaining</a:t>
            </a: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36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Registration Data Access Protocol (RDAP)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1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701" y="1008499"/>
            <a:ext cx="81030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RFC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  <a:hlinkClick r:id="rId3"/>
              </a:rPr>
              <a:t>7484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 “Finding the  Authoritative Registration Data (RDAP) Service” was 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published in March 2015</a:t>
            </a:r>
          </a:p>
          <a:p>
            <a:pPr marL="285750" indent="-285750">
              <a:spcAft>
                <a:spcPts val="30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The IANA Department completed the creation of registries specified in the RFC</a:t>
            </a:r>
          </a:p>
          <a:p>
            <a:pPr marL="285750" indent="-285750">
              <a:spcAft>
                <a:spcPts val="3000"/>
              </a:spcAft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Currently working with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the RIRs to design a process to add and maintain the RDAP entries in the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relevant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registries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.</a:t>
            </a:r>
          </a:p>
          <a:p>
            <a:pPr>
              <a:spcAft>
                <a:spcPts val="3000"/>
              </a:spcAft>
              <a:buSzPct val="75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RDAP Entries apply to the following IANA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Number Registries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4"/>
              </a:rPr>
              <a:t>IANA IPv4 Address Space Registry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5"/>
              </a:rPr>
              <a:t>IPv6 Global Unicast Address Assignments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  <a:hlinkClick r:id="rId6"/>
              </a:rPr>
              <a:t>Autonomous System (AS) Numbers</a:t>
            </a:r>
            <a:endParaRPr lang="en-US" sz="2000" b="1" u="sng" dirty="0"/>
          </a:p>
          <a:p>
            <a:pPr marL="285750" indent="-285750">
              <a:spcAft>
                <a:spcPts val="3000"/>
              </a:spcAft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RDAP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4-13 22.2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4491"/>
            <a:ext cx="6743700" cy="901700"/>
          </a:xfrm>
          <a:prstGeom prst="rect">
            <a:avLst/>
          </a:prstGeom>
        </p:spPr>
      </p:pic>
      <p:pic>
        <p:nvPicPr>
          <p:cNvPr id="5" name="Picture 4" descr="Screenshot 2015-04-13 22.23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11"/>
            <a:ext cx="9144000" cy="3009172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9857" y="5297714"/>
            <a:ext cx="744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The above is a screen cap from the IANA IPv4 </a:t>
            </a:r>
            <a:r>
              <a:rPr lang="en-US" dirty="0">
                <a:latin typeface="Source Sans Pro"/>
                <a:cs typeface="Source Sans Pro"/>
              </a:rPr>
              <a:t>registry: </a:t>
            </a:r>
            <a:r>
              <a:rPr lang="en-US" dirty="0">
                <a:latin typeface="Source Sans Pro"/>
                <a:cs typeface="Source Sans Pro"/>
                <a:hlinkClick r:id="rId5"/>
              </a:rPr>
              <a:t>http://www.iana.org/assignments/ipv4-address-space/ipv4-address-</a:t>
            </a:r>
            <a:r>
              <a:rPr lang="en-US" dirty="0" smtClean="0">
                <a:latin typeface="Source Sans Pro"/>
                <a:cs typeface="Source Sans Pro"/>
                <a:hlinkClick r:id="rId5"/>
              </a:rPr>
              <a:t>space.xhtml</a:t>
            </a:r>
            <a:r>
              <a:rPr lang="en-US" dirty="0" smtClean="0">
                <a:latin typeface="Source Sans Pro"/>
                <a:cs typeface="Source Sans Pro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622143" y="1427839"/>
            <a:ext cx="979714" cy="640446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11044</TotalTime>
  <Words>529</Words>
  <Application>Microsoft Macintosh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Agenda</vt:lpstr>
      <vt:lpstr>PowerPoint Presentation</vt:lpstr>
      <vt:lpstr>IPv4 Allocation</vt:lpstr>
      <vt:lpstr>March 2015 Allocation</vt:lpstr>
      <vt:lpstr>AS Numbers</vt:lpstr>
      <vt:lpstr>PowerPoint Presentation</vt:lpstr>
      <vt:lpstr>RDAP Update</vt:lpstr>
      <vt:lpstr>PowerPoint Presentation</vt:lpstr>
      <vt:lpstr>PowerPoint Presentation</vt:lpstr>
      <vt:lpstr>Service Organization Control Audits</vt:lpstr>
      <vt:lpstr>PowerPoint Presentation</vt:lpstr>
      <vt:lpstr>Performance Reports</vt:lpstr>
      <vt:lpstr>Allocation of Internet Numbering Resources</vt:lpstr>
      <vt:lpstr>Root Zone Management</vt:lpstr>
      <vt:lpstr>Engage with ICANN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Naela Sarras</cp:lastModifiedBy>
  <cp:revision>216</cp:revision>
  <cp:lastPrinted>2015-04-14T05:59:58Z</cp:lastPrinted>
  <dcterms:created xsi:type="dcterms:W3CDTF">2015-01-07T16:11:05Z</dcterms:created>
  <dcterms:modified xsi:type="dcterms:W3CDTF">2015-05-12T21:20:19Z</dcterms:modified>
</cp:coreProperties>
</file>