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8" r:id="rId2"/>
    <p:sldMasterId id="2147483660" r:id="rId3"/>
  </p:sldMasterIdLst>
  <p:notesMasterIdLst>
    <p:notesMasterId r:id="rId19"/>
  </p:notesMasterIdLst>
  <p:handoutMasterIdLst>
    <p:handoutMasterId r:id="rId20"/>
  </p:handoutMasterIdLst>
  <p:sldIdLst>
    <p:sldId id="264" r:id="rId4"/>
    <p:sldId id="268" r:id="rId5"/>
    <p:sldId id="270" r:id="rId6"/>
    <p:sldId id="289" r:id="rId7"/>
    <p:sldId id="269" r:id="rId8"/>
    <p:sldId id="283" r:id="rId9"/>
    <p:sldId id="276" r:id="rId10"/>
    <p:sldId id="288" r:id="rId11"/>
    <p:sldId id="274" r:id="rId12"/>
    <p:sldId id="290" r:id="rId13"/>
    <p:sldId id="272" r:id="rId14"/>
    <p:sldId id="291" r:id="rId15"/>
    <p:sldId id="284" r:id="rId16"/>
    <p:sldId id="287" r:id="rId17"/>
    <p:sldId id="26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CB7619"/>
    <a:srgbClr val="EB5D0B"/>
    <a:srgbClr val="FFED00"/>
    <a:srgbClr val="B2B2B2"/>
    <a:srgbClr val="575756"/>
    <a:srgbClr val="E30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716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174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0ECF3-6080-49A6-8A2C-14FBA1B1C425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0A8DB-7A99-43DB-9F9A-4EAAF08C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65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55FDE-FB6A-4E2F-82F2-4990C37947B4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8E673-FE88-4B8E-AA01-437548D9B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22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-C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323528" y="2204864"/>
            <a:ext cx="8229600" cy="86409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3600" b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Title (3 </a:t>
            </a:r>
            <a:r>
              <a:rPr lang="de-DE" dirty="0" err="1" smtClean="0"/>
              <a:t>lines</a:t>
            </a:r>
            <a:r>
              <a:rPr lang="de-DE" dirty="0" smtClean="0"/>
              <a:t> </a:t>
            </a:r>
            <a:r>
              <a:rPr lang="de-DE" dirty="0" err="1" smtClean="0"/>
              <a:t>maximum</a:t>
            </a:r>
            <a:r>
              <a:rPr lang="de-DE" dirty="0" smtClean="0"/>
              <a:t>)</a:t>
            </a:r>
            <a:br>
              <a:rPr lang="de-DE" dirty="0" smtClean="0"/>
            </a:br>
            <a:endParaRPr lang="en-US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4940968"/>
            <a:ext cx="5903913" cy="4322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 smtClean="0"/>
              <a:t>Name </a:t>
            </a:r>
          </a:p>
        </p:txBody>
      </p:sp>
      <p:sp>
        <p:nvSpPr>
          <p:cNvPr id="21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5373216"/>
            <a:ext cx="5903913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 err="1" smtClean="0"/>
              <a:t>Jobtitle</a:t>
            </a:r>
            <a:endParaRPr lang="de-DE" dirty="0" smtClean="0"/>
          </a:p>
        </p:txBody>
      </p:sp>
      <p:pic>
        <p:nvPicPr>
          <p:cNvPr id="8" name="Bild 8" descr="decix-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188913"/>
            <a:ext cx="9810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23528" y="3091458"/>
            <a:ext cx="7632700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595959"/>
                </a:solidFill>
              </a:defRPr>
            </a:lvl1pPr>
          </a:lstStyle>
          <a:p>
            <a:pPr lvl="0"/>
            <a:r>
              <a:rPr lang="de-DE" dirty="0" err="1" smtClean="0"/>
              <a:t>Subtitle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361843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8219256" cy="4824536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8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buFont typeface="Arial" panose="020B0604020202020204" pitchFamily="34" charset="0"/>
              <a:buChar char="»"/>
              <a:defRPr sz="1000"/>
            </a:lvl6pPr>
            <a:lvl7pPr marL="3028950" indent="-285750">
              <a:buFont typeface="Arial" panose="020B0604020202020204" pitchFamily="34" charset="0"/>
              <a:buChar char="»"/>
              <a:defRPr sz="1000"/>
            </a:lvl7pPr>
            <a:lvl8pPr marL="3429000" indent="-228600">
              <a:buFont typeface="Arial" panose="020B0604020202020204" pitchFamily="34" charset="0"/>
              <a:buChar char="»"/>
              <a:defRPr sz="1000"/>
            </a:lvl8pPr>
            <a:lvl9pPr marL="3886200" indent="-228600">
              <a:buFont typeface="Arial" panose="020B0604020202020204" pitchFamily="34" charset="0"/>
              <a:buChar char="»"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36104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lang="en-US" sz="2800" b="0" kern="1200" dirty="0">
                <a:solidFill>
                  <a:srgbClr val="5959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88224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5A6F1E-9665-4F07-8891-D6A933BD07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008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4040188" cy="63976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96554"/>
            <a:ext cx="4040188" cy="418477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lang="de-DE" sz="1800" kern="1200" dirty="0" smtClean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lang="de-DE" sz="1600" kern="1200" dirty="0" smtClean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lang="de-DE" sz="1400" kern="1200" dirty="0" smtClean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lang="de-DE" sz="1200" kern="1200" dirty="0" smtClean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en-US" sz="1000" kern="1200" dirty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>
              <a:buFont typeface="Arial" panose="020B0604020202020204" pitchFamily="34" charset="0"/>
              <a:buChar char="»"/>
              <a:defRPr sz="1000"/>
            </a:lvl6pPr>
            <a:lvl7pPr marL="2971800" indent="-228600">
              <a:buFont typeface="Arial" panose="020B0604020202020204" pitchFamily="34" charset="0"/>
              <a:buChar char="»"/>
              <a:defRPr sz="10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56792"/>
            <a:ext cx="4041775" cy="63976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de-DE" sz="2000" b="0" kern="1200" dirty="0" smtClean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96554"/>
            <a:ext cx="4041775" cy="418477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lang="de-DE" sz="1800" kern="1200" dirty="0" smtClean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lang="de-DE" sz="1600" kern="1200" dirty="0" smtClean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lang="de-DE" sz="1400" kern="1200" dirty="0" smtClean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lang="de-DE" sz="1200" kern="1200" dirty="0" smtClean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de-DE" sz="1800" kern="1200" dirty="0" smtClean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6F1E-9665-4F07-8891-D6A933BD074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el 9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36104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lang="en-US" sz="2800" b="0" kern="1200" dirty="0">
                <a:solidFill>
                  <a:srgbClr val="5959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89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6F1E-9665-4F07-8891-D6A933BD074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el 9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36104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lang="en-US" sz="2800" b="0" kern="1200" dirty="0">
                <a:solidFill>
                  <a:srgbClr val="5959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047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6F1E-9665-4F07-8891-D6A933BD0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41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937720"/>
            <a:ext cx="5486400" cy="566738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90000"/>
              </a:lnSpc>
              <a:defRPr sz="2000" b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74989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504458"/>
            <a:ext cx="5486400" cy="80486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buNone/>
              <a:defRPr lang="de-DE" sz="1600" b="0" kern="1200" smtClean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6F1E-9665-4F07-8891-D6A933BD0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04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with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3528" y="1700808"/>
            <a:ext cx="4330824" cy="2794322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395288" y="4868863"/>
            <a:ext cx="3671887" cy="13684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pic>
        <p:nvPicPr>
          <p:cNvPr id="10" name="Bild 2" descr="button-decix.ne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62" y="6190505"/>
            <a:ext cx="165735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6732240" y="6190504"/>
            <a:ext cx="2304256" cy="623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53847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Handel Got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395288" y="4868863"/>
            <a:ext cx="3671887" cy="1368449"/>
          </a:xfrm>
          <a:prstGeom prst="rect">
            <a:avLst/>
          </a:prstGeom>
        </p:spPr>
        <p:txBody>
          <a:bodyPr/>
          <a:lstStyle>
            <a:lvl1pPr marL="0" indent="0" eaLnBrk="1" hangingPunct="1">
              <a:lnSpc>
                <a:spcPct val="100000"/>
              </a:lnSpc>
              <a:spcBef>
                <a:spcPts val="0"/>
              </a:spcBef>
              <a:buNone/>
              <a:defRPr sz="1100" b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1" hangingPunct="1"/>
            <a:r>
              <a:rPr lang="de-DE" altLang="en-US" sz="1600" b="1" dirty="0" smtClean="0">
                <a:solidFill>
                  <a:srgbClr val="595959"/>
                </a:solidFill>
                <a:latin typeface="Handel Gothic Com Bold" charset="0"/>
              </a:rPr>
              <a:t>Text</a:t>
            </a:r>
            <a:endParaRPr lang="de-DE" altLang="en-US" sz="1600" b="1" dirty="0">
              <a:solidFill>
                <a:srgbClr val="595959"/>
              </a:solidFill>
              <a:latin typeface="Handel Gothic Com Bold" charset="0"/>
            </a:endParaRPr>
          </a:p>
        </p:txBody>
      </p:sp>
      <p:pic>
        <p:nvPicPr>
          <p:cNvPr id="11" name="Bild 2" descr="button-decix.ne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62" y="6190505"/>
            <a:ext cx="165735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platzhalt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732240" y="6190504"/>
            <a:ext cx="2304256" cy="623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9375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471340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88224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5A6F1E-9665-4F07-8891-D6A933BD07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3" y="-18715"/>
            <a:ext cx="517997" cy="51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4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1" descr="back_where-networks-me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8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 8" descr="decix-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188913"/>
            <a:ext cx="9810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10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1" descr="back_where-networks-meet+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8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 12" descr="decix-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188913"/>
            <a:ext cx="9810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21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Measuring Delay and Packet Loss at an IXP</a:t>
            </a:r>
            <a:endParaRPr lang="en-US" sz="20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Christoph Dietzel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Junior Researcher / PhD Student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RIPE 70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771031"/>
            <a:ext cx="3744416" cy="432048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de-DE" sz="2000" dirty="0"/>
              <a:t>Theory and Practice</a:t>
            </a:r>
            <a:endParaRPr lang="en-US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379842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Probe from A to B (unidirectional)</a:t>
            </a:r>
          </a:p>
          <a:p>
            <a:pPr lvl="1"/>
            <a:r>
              <a:rPr lang="en-US" dirty="0" smtClean="0"/>
              <a:t>4 LAGs from edge to core, 12 members per LAG</a:t>
            </a:r>
          </a:p>
          <a:p>
            <a:pPr lvl="1"/>
            <a:r>
              <a:rPr lang="en-US" dirty="0" smtClean="0"/>
              <a:t>1 LAG from core to edge, 12 members per LAG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Probe from A to B, response from B to A not considered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Different Paths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5A6F1E-9665-4F07-8891-D6A933BD074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076" name="Picture 4" descr="Z:\home\cdietzel\ownCloud\presentations\ripe70\equ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41645"/>
            <a:ext cx="2376264" cy="36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16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LAG choice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ECMP (MPLS/VPLS)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Assumption: equal chance for each LAG</a:t>
            </a:r>
          </a:p>
          <a:p>
            <a:r>
              <a:rPr lang="en-US" dirty="0" smtClean="0"/>
              <a:t>LAG member choice</a:t>
            </a:r>
          </a:p>
          <a:p>
            <a:pPr lvl="1"/>
            <a:r>
              <a:rPr lang="en-US" dirty="0" smtClean="0"/>
              <a:t>Hash space divided by LAG members </a:t>
            </a:r>
          </a:p>
          <a:p>
            <a:pPr lvl="1"/>
            <a:r>
              <a:rPr lang="en-US" dirty="0" smtClean="0"/>
              <a:t>Hash {</a:t>
            </a:r>
            <a:r>
              <a:rPr lang="en-US" dirty="0" err="1" smtClean="0"/>
              <a:t>src</a:t>
            </a:r>
            <a:r>
              <a:rPr lang="en-US" dirty="0" smtClean="0"/>
              <a:t> mac, </a:t>
            </a:r>
            <a:r>
              <a:rPr lang="en-US" dirty="0" err="1" smtClean="0"/>
              <a:t>dest</a:t>
            </a:r>
            <a:r>
              <a:rPr lang="en-US" dirty="0" smtClean="0"/>
              <a:t> mac, </a:t>
            </a:r>
            <a:r>
              <a:rPr lang="en-US" dirty="0" err="1" smtClean="0"/>
              <a:t>src</a:t>
            </a:r>
            <a:r>
              <a:rPr lang="en-US" dirty="0" smtClean="0"/>
              <a:t> </a:t>
            </a:r>
            <a:r>
              <a:rPr lang="en-US" dirty="0" err="1" smtClean="0"/>
              <a:t>ip</a:t>
            </a:r>
            <a:r>
              <a:rPr lang="en-US" dirty="0" smtClean="0"/>
              <a:t>, </a:t>
            </a:r>
            <a:r>
              <a:rPr lang="en-US" dirty="0" err="1" smtClean="0"/>
              <a:t>dest</a:t>
            </a:r>
            <a:r>
              <a:rPr lang="en-US" dirty="0" smtClean="0"/>
              <a:t> </a:t>
            </a:r>
            <a:r>
              <a:rPr lang="en-US" dirty="0" err="1" smtClean="0"/>
              <a:t>ip</a:t>
            </a:r>
            <a:r>
              <a:rPr lang="en-US" dirty="0" smtClean="0"/>
              <a:t>, </a:t>
            </a:r>
            <a:r>
              <a:rPr lang="en-US" dirty="0" err="1" smtClean="0"/>
              <a:t>src</a:t>
            </a:r>
            <a:r>
              <a:rPr lang="en-US" dirty="0" smtClean="0"/>
              <a:t> port, </a:t>
            </a:r>
            <a:r>
              <a:rPr lang="en-US" dirty="0" err="1" smtClean="0"/>
              <a:t>dest</a:t>
            </a:r>
            <a:r>
              <a:rPr lang="en-US" dirty="0" smtClean="0"/>
              <a:t> port} -&gt; deterministic path</a:t>
            </a:r>
          </a:p>
          <a:p>
            <a:pPr lvl="2"/>
            <a:r>
              <a:rPr lang="en-US" dirty="0" smtClean="0"/>
              <a:t>mac, </a:t>
            </a:r>
            <a:r>
              <a:rPr lang="en-US" dirty="0" err="1" smtClean="0"/>
              <a:t>ip</a:t>
            </a:r>
            <a:r>
              <a:rPr lang="en-US" dirty="0" smtClean="0"/>
              <a:t> have to </a:t>
            </a:r>
            <a:r>
              <a:rPr lang="en-US" dirty="0"/>
              <a:t>be </a:t>
            </a:r>
            <a:r>
              <a:rPr lang="en-US" dirty="0" smtClean="0"/>
              <a:t>immutable for a path A to B</a:t>
            </a:r>
          </a:p>
          <a:p>
            <a:pPr lvl="2"/>
            <a:r>
              <a:rPr lang="en-US" dirty="0" smtClean="0"/>
              <a:t>port the only source of entropy </a:t>
            </a:r>
            <a:r>
              <a:rPr lang="en-US" dirty="0" smtClean="0">
                <a:sym typeface="Wingdings" pitchFamily="2" charset="2"/>
              </a:rPr>
              <a:t></a:t>
            </a:r>
            <a:endParaRPr lang="en-US" dirty="0" smtClean="0"/>
          </a:p>
          <a:p>
            <a:pPr lvl="1"/>
            <a:r>
              <a:rPr lang="en-US" dirty="0" smtClean="0"/>
              <a:t>Assumption: hash space is equally distributed over all LAG members</a:t>
            </a:r>
          </a:p>
          <a:p>
            <a:pPr lvl="2"/>
            <a:r>
              <a:rPr lang="en-US" dirty="0" smtClean="0"/>
              <a:t>even though only the port is dynamic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Selection: LAG and LAG Member Choice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5A6F1E-9665-4F07-8891-D6A933BD074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42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Mathematical foundations: coupon collector’s problem</a:t>
            </a:r>
          </a:p>
          <a:p>
            <a:pPr lvl="1"/>
            <a:r>
              <a:rPr lang="en-US" dirty="0"/>
              <a:t>How many pictures must be bought to have the full set with a chance of 50%</a:t>
            </a:r>
          </a:p>
          <a:p>
            <a:pPr lvl="1"/>
            <a:r>
              <a:rPr lang="en-US" dirty="0"/>
              <a:t>How many pings must be send … maps to collectors </a:t>
            </a:r>
            <a:r>
              <a:rPr lang="en-US" dirty="0" smtClean="0"/>
              <a:t>problem</a:t>
            </a:r>
          </a:p>
          <a:p>
            <a:r>
              <a:rPr lang="en-US" dirty="0" smtClean="0"/>
              <a:t>Certainty k = 0.95</a:t>
            </a:r>
          </a:p>
          <a:p>
            <a:r>
              <a:rPr lang="en-US" dirty="0" smtClean="0"/>
              <a:t>Number of paths  n = 576 (unidirectional)</a:t>
            </a:r>
          </a:p>
          <a:p>
            <a:r>
              <a:rPr lang="en-US" dirty="0" smtClean="0"/>
              <a:t>Number of probes x = ?</a:t>
            </a:r>
          </a:p>
          <a:p>
            <a:r>
              <a:rPr lang="en-US" dirty="0" smtClean="0"/>
              <a:t>Limit theorem [2]: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</a:t>
            </a:r>
            <a:r>
              <a:rPr lang="en-US" dirty="0"/>
              <a:t>Probes to Test All </a:t>
            </a:r>
            <a:r>
              <a:rPr lang="en-US" dirty="0" smtClean="0"/>
              <a:t>Paths with 95% Certainty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5A6F1E-9665-4F07-8891-D6A933BD074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6" name="Picture 2" descr="Z:\home\cdietzel\ownCloud\presentations\ripe70\equ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132" y="3848652"/>
            <a:ext cx="5295238" cy="44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1286" y="6517679"/>
            <a:ext cx="7992888" cy="216024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en-US" sz="1200" b="0" dirty="0" smtClean="0"/>
              <a:t>[2</a:t>
            </a:r>
            <a:r>
              <a:rPr lang="en-US" sz="1200" dirty="0"/>
              <a:t>] </a:t>
            </a:r>
            <a:r>
              <a:rPr lang="en-US" sz="1200" dirty="0" err="1"/>
              <a:t>Erdős</a:t>
            </a:r>
            <a:r>
              <a:rPr lang="en-US" sz="1200" dirty="0"/>
              <a:t>, Paul; </a:t>
            </a:r>
            <a:r>
              <a:rPr lang="en-US" sz="1200" dirty="0" err="1"/>
              <a:t>Rényi</a:t>
            </a:r>
            <a:r>
              <a:rPr lang="en-US" sz="1200" dirty="0"/>
              <a:t>, </a:t>
            </a:r>
            <a:r>
              <a:rPr lang="en-US" sz="1200" dirty="0" err="1" smtClean="0"/>
              <a:t>Alfréd</a:t>
            </a:r>
            <a:r>
              <a:rPr lang="en-US" sz="1200" dirty="0" smtClean="0"/>
              <a:t>, On </a:t>
            </a:r>
            <a:r>
              <a:rPr lang="en-US" sz="1200" dirty="0"/>
              <a:t>a classical problem of probability </a:t>
            </a:r>
            <a:r>
              <a:rPr lang="en-US" sz="1200" dirty="0" smtClean="0"/>
              <a:t>theory</a:t>
            </a:r>
            <a:endParaRPr lang="en-US" sz="1200" b="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4365104"/>
            <a:ext cx="78962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65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3 instances of </a:t>
            </a:r>
            <a:r>
              <a:rPr lang="en-US" dirty="0" err="1" smtClean="0"/>
              <a:t>nping</a:t>
            </a:r>
            <a:r>
              <a:rPr lang="en-US" dirty="0" smtClean="0"/>
              <a:t> at all 4 </a:t>
            </a:r>
            <a:r>
              <a:rPr lang="en-US" dirty="0"/>
              <a:t>provisioning </a:t>
            </a:r>
            <a:r>
              <a:rPr lang="en-US" dirty="0" smtClean="0"/>
              <a:t>systems</a:t>
            </a:r>
          </a:p>
          <a:p>
            <a:pPr marL="0" indent="0">
              <a:buNone/>
            </a:pPr>
            <a:r>
              <a:rPr lang="en-US" dirty="0" err="1" smtClean="0">
                <a:latin typeface="Inconsolata" pitchFamily="49" charset="0"/>
              </a:rPr>
              <a:t>nping</a:t>
            </a:r>
            <a:r>
              <a:rPr lang="en-US" dirty="0" smtClean="0">
                <a:latin typeface="Inconsolata" pitchFamily="49" charset="0"/>
              </a:rPr>
              <a:t> --privileged -v0 -c 5372 --rate 1000 --</a:t>
            </a:r>
            <a:r>
              <a:rPr lang="en-US" dirty="0" err="1" smtClean="0">
                <a:latin typeface="Inconsolata" pitchFamily="49" charset="0"/>
              </a:rPr>
              <a:t>udp</a:t>
            </a:r>
            <a:r>
              <a:rPr lang="en-US" dirty="0" smtClean="0">
                <a:latin typeface="Inconsolata" pitchFamily="49" charset="0"/>
              </a:rPr>
              <a:t> -p $rand 192.168.1.2</a:t>
            </a:r>
          </a:p>
          <a:p>
            <a:endParaRPr lang="en-US" dirty="0" smtClean="0"/>
          </a:p>
          <a:p>
            <a:r>
              <a:rPr lang="en-US" dirty="0" smtClean="0"/>
              <a:t>Chose random port for each probe</a:t>
            </a:r>
          </a:p>
          <a:p>
            <a:pPr marL="0" indent="0">
              <a:buNone/>
            </a:pPr>
            <a:r>
              <a:rPr lang="en-US" dirty="0">
                <a:latin typeface="Inconsolata" pitchFamily="49" charset="0"/>
              </a:rPr>
              <a:t>$ports-</a:t>
            </a:r>
            <a:r>
              <a:rPr lang="en-US" dirty="0" smtClean="0">
                <a:latin typeface="Inconsolata" pitchFamily="49" charset="0"/>
              </a:rPr>
              <a:t>&gt;{40000 </a:t>
            </a:r>
            <a:r>
              <a:rPr lang="en-US" dirty="0">
                <a:latin typeface="Inconsolata" pitchFamily="49" charset="0"/>
              </a:rPr>
              <a:t>+ </a:t>
            </a:r>
            <a:r>
              <a:rPr lang="en-US" dirty="0" err="1" smtClean="0">
                <a:latin typeface="Inconsolata" pitchFamily="49" charset="0"/>
              </a:rPr>
              <a:t>int</a:t>
            </a:r>
            <a:r>
              <a:rPr lang="en-US" dirty="0" smtClean="0">
                <a:latin typeface="Inconsolata" pitchFamily="49" charset="0"/>
              </a:rPr>
              <a:t>(rand(25536))}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IP tables rule reduce protocol stack caused delay</a:t>
            </a:r>
          </a:p>
          <a:p>
            <a:pPr marL="0" indent="0">
              <a:buNone/>
            </a:pPr>
            <a:r>
              <a:rPr lang="en-US" dirty="0" err="1">
                <a:latin typeface="Inconsolata" pitchFamily="49" charset="0"/>
              </a:rPr>
              <a:t>iptables</a:t>
            </a:r>
            <a:r>
              <a:rPr lang="en-US" dirty="0">
                <a:latin typeface="Inconsolata" pitchFamily="49" charset="0"/>
              </a:rPr>
              <a:t> -I INPUT --proto </a:t>
            </a:r>
            <a:r>
              <a:rPr lang="en-US" dirty="0" err="1">
                <a:latin typeface="Inconsolata" pitchFamily="49" charset="0"/>
              </a:rPr>
              <a:t>udp</a:t>
            </a:r>
            <a:r>
              <a:rPr lang="en-US" dirty="0">
                <a:latin typeface="Inconsolata" pitchFamily="49" charset="0"/>
              </a:rPr>
              <a:t> --</a:t>
            </a:r>
            <a:r>
              <a:rPr lang="en-US" dirty="0" err="1">
                <a:latin typeface="Inconsolata" pitchFamily="49" charset="0"/>
              </a:rPr>
              <a:t>dport</a:t>
            </a:r>
            <a:r>
              <a:rPr lang="en-US" dirty="0">
                <a:latin typeface="Inconsolata" pitchFamily="49" charset="0"/>
              </a:rPr>
              <a:t> </a:t>
            </a:r>
            <a:r>
              <a:rPr lang="en-US" dirty="0" smtClean="0">
                <a:latin typeface="Inconsolata" pitchFamily="49" charset="0"/>
              </a:rPr>
              <a:t>40000</a:t>
            </a:r>
            <a:r>
              <a:rPr lang="en-US" dirty="0" smtClean="0">
                <a:latin typeface="Inconsolata" pitchFamily="49" charset="0"/>
              </a:rPr>
              <a:t>:65536 </a:t>
            </a:r>
            <a:r>
              <a:rPr lang="en-US" dirty="0">
                <a:latin typeface="Inconsolata" pitchFamily="49" charset="0"/>
              </a:rPr>
              <a:t>-j REJECT</a:t>
            </a:r>
            <a:endParaRPr lang="en-US" dirty="0" smtClean="0">
              <a:latin typeface="Inconsolata" pitchFamily="49" charset="0"/>
            </a:endParaRPr>
          </a:p>
          <a:p>
            <a:endParaRPr lang="en-US" dirty="0" smtClean="0"/>
          </a:p>
          <a:p>
            <a:r>
              <a:rPr lang="en-US" dirty="0" smtClean="0"/>
              <a:t>Disable </a:t>
            </a:r>
            <a:r>
              <a:rPr lang="en-US" dirty="0" smtClean="0"/>
              <a:t>ICMP </a:t>
            </a:r>
            <a:r>
              <a:rPr lang="en-US" dirty="0" smtClean="0"/>
              <a:t>kernel rate limit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latin typeface="Inconsolata" pitchFamily="49" charset="0"/>
              </a:rPr>
              <a:t>echo 'net.ipv4.icmp_ratemask=6160' &gt;&gt; /</a:t>
            </a:r>
            <a:r>
              <a:rPr lang="en-US" dirty="0" err="1">
                <a:latin typeface="Inconsolata" pitchFamily="49" charset="0"/>
              </a:rPr>
              <a:t>etc</a:t>
            </a:r>
            <a:r>
              <a:rPr lang="en-US" dirty="0">
                <a:latin typeface="Inconsolata" pitchFamily="49" charset="0"/>
              </a:rPr>
              <a:t>/</a:t>
            </a:r>
            <a:r>
              <a:rPr lang="en-US" dirty="0" err="1">
                <a:latin typeface="Inconsolata" pitchFamily="49" charset="0"/>
              </a:rPr>
              <a:t>sysctl.conf</a:t>
            </a:r>
            <a:endParaRPr lang="en-US" dirty="0" smtClean="0">
              <a:latin typeface="Inconsolata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5A6F1E-9665-4F07-8891-D6A933BD074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42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5A6F1E-9665-4F07-8891-D6A933BD074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7" name="Picture 3" descr="Z:\home\cdietzel\ownCloud\presentations\ripe70\final_graph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9144000" cy="349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53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DE-CIX Management GmbH</a:t>
            </a:r>
          </a:p>
          <a:p>
            <a:r>
              <a:rPr lang="de-DE" dirty="0" err="1" smtClean="0"/>
              <a:t>Lindleystr</a:t>
            </a:r>
            <a:r>
              <a:rPr lang="de-DE" dirty="0" smtClean="0"/>
              <a:t>. 12</a:t>
            </a:r>
          </a:p>
          <a:p>
            <a:r>
              <a:rPr lang="de-DE" dirty="0" smtClean="0"/>
              <a:t>60314 Frankfurt</a:t>
            </a:r>
          </a:p>
          <a:p>
            <a:r>
              <a:rPr lang="de-DE" dirty="0" smtClean="0"/>
              <a:t>Germany</a:t>
            </a:r>
          </a:p>
          <a:p>
            <a:r>
              <a:rPr lang="de-DE" dirty="0" smtClean="0"/>
              <a:t>Phone +49 69 1730 902 0</a:t>
            </a:r>
          </a:p>
          <a:p>
            <a:endParaRPr lang="de-DE" dirty="0" smtClean="0"/>
          </a:p>
          <a:p>
            <a:r>
              <a:rPr lang="de-DE" dirty="0" smtClean="0"/>
              <a:t>rnd@de-cix.net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06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Agreed Service Levels</a:t>
            </a:r>
          </a:p>
          <a:p>
            <a:r>
              <a:rPr lang="en-US" dirty="0" smtClean="0"/>
              <a:t>History</a:t>
            </a:r>
          </a:p>
          <a:p>
            <a:r>
              <a:rPr lang="en-US" dirty="0" smtClean="0"/>
              <a:t>Challenges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dirty="0" smtClean="0"/>
              <a:t>Questions &amp; Answers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5A6F1E-9665-4F07-8891-D6A933BD074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40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Requirements:</a:t>
            </a:r>
          </a:p>
          <a:p>
            <a:pPr lvl="1"/>
            <a:r>
              <a:rPr lang="en-US" dirty="0" smtClean="0"/>
              <a:t>One way delay</a:t>
            </a:r>
            <a:r>
              <a:rPr lang="en-US" dirty="0"/>
              <a:t>: &lt; 500 µs for up to 97.5% of the </a:t>
            </a:r>
            <a:r>
              <a:rPr lang="en-US" dirty="0" smtClean="0"/>
              <a:t>packets</a:t>
            </a:r>
          </a:p>
          <a:p>
            <a:pPr lvl="1"/>
            <a:r>
              <a:rPr lang="en-US" dirty="0"/>
              <a:t>Jitter: &lt; 100 µs for 97.5% of the </a:t>
            </a:r>
            <a:r>
              <a:rPr lang="en-US" dirty="0" smtClean="0"/>
              <a:t>packets</a:t>
            </a:r>
          </a:p>
          <a:p>
            <a:pPr lvl="1"/>
            <a:r>
              <a:rPr lang="en-US" dirty="0"/>
              <a:t>Packet loss: &lt; 0.05% on a daily average (24 hours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All physical links must be covered</a:t>
            </a:r>
          </a:p>
          <a:p>
            <a:pPr lvl="1"/>
            <a:endParaRPr lang="en-US" dirty="0"/>
          </a:p>
          <a:p>
            <a:r>
              <a:rPr lang="en-US" dirty="0" smtClean="0"/>
              <a:t>Graphs on the customer portal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Agreed Service Levels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5A6F1E-9665-4F07-8891-D6A933BD074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7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RIPE-TTM</a:t>
            </a:r>
          </a:p>
          <a:p>
            <a:pPr lvl="1"/>
            <a:r>
              <a:rPr lang="en-US" dirty="0" smtClean="0"/>
              <a:t>Discontinued service in 2014</a:t>
            </a:r>
          </a:p>
          <a:p>
            <a:endParaRPr lang="en-US" dirty="0" smtClean="0"/>
          </a:p>
          <a:p>
            <a:r>
              <a:rPr lang="en-US" dirty="0" err="1" smtClean="0"/>
              <a:t>Accedian</a:t>
            </a:r>
            <a:r>
              <a:rPr lang="en-US" dirty="0" smtClean="0"/>
              <a:t> </a:t>
            </a:r>
            <a:r>
              <a:rPr lang="en-US" dirty="0" err="1" smtClean="0"/>
              <a:t>MetroNODE</a:t>
            </a:r>
            <a:r>
              <a:rPr lang="en-US" dirty="0" smtClean="0"/>
              <a:t> / </a:t>
            </a:r>
            <a:r>
              <a:rPr lang="en-US" dirty="0" err="1" smtClean="0"/>
              <a:t>MetroNID</a:t>
            </a:r>
            <a:endParaRPr lang="en-US" dirty="0" smtClean="0"/>
          </a:p>
          <a:p>
            <a:pPr lvl="1"/>
            <a:r>
              <a:rPr lang="en-US" dirty="0" smtClean="0"/>
              <a:t>Limitations regarding </a:t>
            </a:r>
            <a:r>
              <a:rPr lang="en-US" dirty="0"/>
              <a:t>path selection (</a:t>
            </a:r>
            <a:r>
              <a:rPr lang="en-US" dirty="0" smtClean="0"/>
              <a:t>Y.1731 protocol)</a:t>
            </a:r>
            <a:endParaRPr lang="en-US" dirty="0"/>
          </a:p>
          <a:p>
            <a:pPr lvl="1"/>
            <a:r>
              <a:rPr lang="en-US" dirty="0" smtClean="0"/>
              <a:t>Pricy for our use case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Custom implementation</a:t>
            </a:r>
            <a:endParaRPr lang="en-US" dirty="0"/>
          </a:p>
          <a:p>
            <a:pPr lvl="1"/>
            <a:r>
              <a:rPr lang="en-US" dirty="0"/>
              <a:t>Measure RTT </a:t>
            </a:r>
          </a:p>
          <a:p>
            <a:pPr lvl="1"/>
            <a:r>
              <a:rPr lang="en-US" dirty="0"/>
              <a:t>Delay := RTT / 2</a:t>
            </a:r>
          </a:p>
          <a:p>
            <a:pPr lvl="1"/>
            <a:r>
              <a:rPr lang="en-US" dirty="0"/>
              <a:t>Jitter := Avg. deviation of the mean </a:t>
            </a:r>
            <a:r>
              <a:rPr lang="en-US" dirty="0" smtClean="0"/>
              <a:t>latency </a:t>
            </a:r>
            <a:r>
              <a:rPr lang="en-US" dirty="0"/>
              <a:t>[1]</a:t>
            </a:r>
          </a:p>
          <a:p>
            <a:pPr lvl="1"/>
            <a:r>
              <a:rPr lang="en-US" dirty="0"/>
              <a:t>Packet loss &amp; all links covered: No loss at a representative number of packets over all links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 History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5A6F1E-9665-4F07-8891-D6A933BD074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1286" y="6517679"/>
            <a:ext cx="7992888" cy="216024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en-US" sz="1200" b="0" dirty="0" smtClean="0"/>
              <a:t>[1</a:t>
            </a:r>
            <a:r>
              <a:rPr lang="en-US" sz="1200" dirty="0" smtClean="0"/>
              <a:t>] RFC 3393, http</a:t>
            </a:r>
            <a:r>
              <a:rPr lang="en-US" sz="1200" dirty="0"/>
              <a:t>://tools.ietf.org/html/rfc3393</a:t>
            </a:r>
            <a:endParaRPr lang="en-US" sz="1200" b="0" dirty="0" smtClean="0"/>
          </a:p>
        </p:txBody>
      </p:sp>
    </p:spTree>
    <p:extLst>
      <p:ext uri="{BB962C8B-B14F-4D97-AF65-F5344CB8AC3E}">
        <p14:creationId xmlns:p14="http://schemas.microsoft.com/office/powerpoint/2010/main" val="5304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Multiple paths from A to B on platform (how many?)</a:t>
            </a:r>
          </a:p>
          <a:p>
            <a:r>
              <a:rPr lang="en-US" dirty="0" smtClean="0"/>
              <a:t>Limited control over </a:t>
            </a:r>
            <a:r>
              <a:rPr lang="en-US" dirty="0"/>
              <a:t>LAG (Link Aggregation Group</a:t>
            </a:r>
            <a:r>
              <a:rPr lang="en-US" dirty="0" smtClean="0"/>
              <a:t>) and LAG member choice</a:t>
            </a:r>
          </a:p>
          <a:p>
            <a:r>
              <a:rPr lang="en-US" dirty="0" smtClean="0"/>
              <a:t>Be nice, not too much bandwidth consumption</a:t>
            </a:r>
          </a:p>
          <a:p>
            <a:r>
              <a:rPr lang="en-US" dirty="0" smtClean="0"/>
              <a:t>Platform and OS limitations (protocol stack delay)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of Latency Measurement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5A6F1E-9665-4F07-8891-D6A933BD074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91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4 edge switches, 4 probing systems</a:t>
            </a:r>
          </a:p>
          <a:p>
            <a:pPr marL="285750" lvl="1">
              <a:spcBef>
                <a:spcPts val="1000"/>
              </a:spcBef>
              <a:spcAft>
                <a:spcPts val="300"/>
              </a:spcAft>
            </a:pPr>
            <a:r>
              <a:rPr lang="en-US" dirty="0" smtClean="0"/>
              <a:t>Using UDP &amp; ICMP </a:t>
            </a:r>
            <a:r>
              <a:rPr lang="en-US" dirty="0"/>
              <a:t>(</a:t>
            </a:r>
            <a:r>
              <a:rPr lang="en-US" dirty="0" err="1" smtClean="0"/>
              <a:t>nping</a:t>
            </a:r>
            <a:r>
              <a:rPr lang="en-US" dirty="0" smtClean="0"/>
              <a:t>)</a:t>
            </a:r>
          </a:p>
          <a:p>
            <a:r>
              <a:rPr lang="en-US" dirty="0" smtClean="0"/>
              <a:t>Unidirectional</a:t>
            </a:r>
          </a:p>
          <a:p>
            <a:pPr lvl="1"/>
            <a:r>
              <a:rPr lang="en-US" dirty="0" smtClean="0"/>
              <a:t>12 sending instances (AB, AC, AD, BA, BC, BD, CA, CB, CD, DA, DB, DC)</a:t>
            </a:r>
          </a:p>
          <a:p>
            <a:pPr lvl="1"/>
            <a:r>
              <a:rPr lang="en-US" dirty="0"/>
              <a:t>How to verify </a:t>
            </a:r>
            <a:r>
              <a:rPr lang="en-US" dirty="0" smtClean="0"/>
              <a:t>success?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5A6F1E-9665-4F07-8891-D6A933BD074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146" name="Picture 2" descr="Z:\home\cdietzel\ownCloud\presentations\ripe70\sla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73016"/>
            <a:ext cx="4464496" cy="249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Z:\home\cdietzel\ownCloud\presentations\ripe70\equ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39" y="2420888"/>
            <a:ext cx="871857" cy="20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75806"/>
            <a:ext cx="2246412" cy="2543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08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DE-CIX LAG members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Different </a:t>
            </a:r>
            <a:r>
              <a:rPr lang="en-US" dirty="0"/>
              <a:t>Paths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5A6F1E-9665-4F07-8891-D6A933BD074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075" name="Picture 3" descr="Z:\home\cdietzel\ownCloud\presentations\ripe70\sla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11313"/>
            <a:ext cx="6840760" cy="42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19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DE-CIX LAG members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Different </a:t>
            </a:r>
            <a:r>
              <a:rPr lang="en-US" dirty="0"/>
              <a:t>Paths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5A6F1E-9665-4F07-8891-D6A933BD074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076" name="Picture 4" descr="Z:\home\cdietzel\ownCloud\presentations\ripe70\sla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00" y="2204864"/>
            <a:ext cx="7163800" cy="395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40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Probe from A to B (unidirectional)</a:t>
            </a:r>
          </a:p>
          <a:p>
            <a:pPr lvl="1"/>
            <a:r>
              <a:rPr lang="en-US" dirty="0" smtClean="0"/>
              <a:t>4 LAGs from edge to core, 12 members per LAG</a:t>
            </a:r>
          </a:p>
          <a:p>
            <a:pPr lvl="1"/>
            <a:r>
              <a:rPr lang="en-US" dirty="0"/>
              <a:t>1 LAG from core to edge, 12 members per LAG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Different Paths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5A6F1E-9665-4F07-8891-D6A933BD074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098" name="Picture 2" descr="Z:\home\cdietzel\ownCloud\presentations\ripe70\sla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36912"/>
            <a:ext cx="5486697" cy="381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Z:\home\cdietzel\ownCloud\presentations\ripe70\sla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2595771"/>
            <a:ext cx="5486697" cy="385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97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-CIX Master_in progress">
  <a:themeElements>
    <a:clrScheme name="DE-CIX Colours">
      <a:dk1>
        <a:srgbClr val="575756"/>
      </a:dk1>
      <a:lt1>
        <a:sysClr val="window" lastClr="FFFFFF"/>
      </a:lt1>
      <a:dk2>
        <a:srgbClr val="B2B2B2"/>
      </a:dk2>
      <a:lt2>
        <a:srgbClr val="EEECE1"/>
      </a:lt2>
      <a:accent1>
        <a:srgbClr val="AE0F0A"/>
      </a:accent1>
      <a:accent2>
        <a:srgbClr val="EB5D0B"/>
      </a:accent2>
      <a:accent3>
        <a:srgbClr val="F39200"/>
      </a:accent3>
      <a:accent4>
        <a:srgbClr val="FFC900"/>
      </a:accent4>
      <a:accent5>
        <a:srgbClr val="CB7619"/>
      </a:accent5>
      <a:accent6>
        <a:srgbClr val="AF8745"/>
      </a:accent6>
      <a:hlink>
        <a:srgbClr val="AE0F0A"/>
      </a:hlink>
      <a:folHlink>
        <a:srgbClr val="AF8745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>
        <a:noAutofit/>
      </a:bodyPr>
      <a:lstStyle>
        <a:defPPr>
          <a:defRPr sz="2800" b="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ank-you page">
  <a:themeElements>
    <a:clrScheme name="DE-CIX Colours">
      <a:dk1>
        <a:srgbClr val="595959"/>
      </a:dk1>
      <a:lt1>
        <a:sysClr val="window" lastClr="FFFFFF"/>
      </a:lt1>
      <a:dk2>
        <a:srgbClr val="7F7F7F"/>
      </a:dk2>
      <a:lt2>
        <a:srgbClr val="EEECE1"/>
      </a:lt2>
      <a:accent1>
        <a:srgbClr val="C1001F"/>
      </a:accent1>
      <a:accent2>
        <a:srgbClr val="FCCA00"/>
      </a:accent2>
      <a:accent3>
        <a:srgbClr val="FCE003"/>
      </a:accent3>
      <a:accent4>
        <a:srgbClr val="FCE600"/>
      </a:accent4>
      <a:accent5>
        <a:srgbClr val="EBBD05"/>
      </a:accent5>
      <a:accent6>
        <a:srgbClr val="F79646"/>
      </a:accent6>
      <a:hlink>
        <a:srgbClr val="C1001F"/>
      </a:hlink>
      <a:folHlink>
        <a:srgbClr val="595959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ank you page Handel gothic">
  <a:themeElements>
    <a:clrScheme name="DE-CIX Colours">
      <a:dk1>
        <a:srgbClr val="595959"/>
      </a:dk1>
      <a:lt1>
        <a:sysClr val="window" lastClr="FFFFFF"/>
      </a:lt1>
      <a:dk2>
        <a:srgbClr val="7F7F7F"/>
      </a:dk2>
      <a:lt2>
        <a:srgbClr val="EEECE1"/>
      </a:lt2>
      <a:accent1>
        <a:srgbClr val="C1001F"/>
      </a:accent1>
      <a:accent2>
        <a:srgbClr val="FCCA00"/>
      </a:accent2>
      <a:accent3>
        <a:srgbClr val="FCE003"/>
      </a:accent3>
      <a:accent4>
        <a:srgbClr val="FCE600"/>
      </a:accent4>
      <a:accent5>
        <a:srgbClr val="EBBD05"/>
      </a:accent5>
      <a:accent6>
        <a:srgbClr val="F79646"/>
      </a:accent6>
      <a:hlink>
        <a:srgbClr val="C1001F"/>
      </a:hlink>
      <a:folHlink>
        <a:srgbClr val="595959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DE-CIX Master_in progress</Template>
  <TotalTime>1639</TotalTime>
  <Words>633</Words>
  <Application>Microsoft Office PowerPoint</Application>
  <PresentationFormat>On-screen Show (4:3)</PresentationFormat>
  <Paragraphs>114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DE-CIX Master_in progress</vt:lpstr>
      <vt:lpstr>Thank-you page</vt:lpstr>
      <vt:lpstr>Thank you page Handel gothic</vt:lpstr>
      <vt:lpstr>Measuring Delay and Packet Loss at an IXP</vt:lpstr>
      <vt:lpstr>Agenda</vt:lpstr>
      <vt:lpstr>Agreed Service Levels</vt:lpstr>
      <vt:lpstr>SLA History</vt:lpstr>
      <vt:lpstr>Challenges of Latency Measurement</vt:lpstr>
      <vt:lpstr>Measurement Tools</vt:lpstr>
      <vt:lpstr>Number of Different Paths</vt:lpstr>
      <vt:lpstr>Number of Different Paths</vt:lpstr>
      <vt:lpstr>Number of Different Paths</vt:lpstr>
      <vt:lpstr>Number of Different Paths</vt:lpstr>
      <vt:lpstr>Path Selection: LAG and LAG Member Choice</vt:lpstr>
      <vt:lpstr>Number of Probes to Test All Paths with 95% Certainty </vt:lpstr>
      <vt:lpstr>Implementation</vt:lpstr>
      <vt:lpstr>Customer View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DE-CIX Powerpoint Template</dc:title>
  <dc:creator>Andrea Haberland</dc:creator>
  <cp:lastModifiedBy>.</cp:lastModifiedBy>
  <cp:revision>149</cp:revision>
  <dcterms:created xsi:type="dcterms:W3CDTF">2014-11-18T12:48:42Z</dcterms:created>
  <dcterms:modified xsi:type="dcterms:W3CDTF">2015-05-13T15:07:44Z</dcterms:modified>
</cp:coreProperties>
</file>