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7" r:id="rId3"/>
    <p:sldId id="296" r:id="rId4"/>
    <p:sldId id="297" r:id="rId5"/>
    <p:sldId id="271" r:id="rId6"/>
    <p:sldId id="292" r:id="rId7"/>
    <p:sldId id="272" r:id="rId8"/>
    <p:sldId id="290" r:id="rId9"/>
    <p:sldId id="273" r:id="rId10"/>
    <p:sldId id="274" r:id="rId11"/>
    <p:sldId id="276" r:id="rId12"/>
    <p:sldId id="318" r:id="rId13"/>
    <p:sldId id="275" r:id="rId14"/>
    <p:sldId id="284" r:id="rId15"/>
    <p:sldId id="283" r:id="rId16"/>
    <p:sldId id="286" r:id="rId17"/>
    <p:sldId id="287" r:id="rId18"/>
    <p:sldId id="281" r:id="rId19"/>
    <p:sldId id="262" r:id="rId20"/>
    <p:sldId id="295" r:id="rId21"/>
    <p:sldId id="298" r:id="rId22"/>
    <p:sldId id="315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6" r:id="rId34"/>
    <p:sldId id="309" r:id="rId35"/>
    <p:sldId id="311" r:id="rId36"/>
    <p:sldId id="312" r:id="rId37"/>
    <p:sldId id="313" r:id="rId38"/>
    <p:sldId id="314" r:id="rId39"/>
    <p:sldId id="310" r:id="rId40"/>
    <p:sldId id="280" r:id="rId41"/>
    <p:sldId id="294" r:id="rId42"/>
    <p:sldId id="319" r:id="rId43"/>
    <p:sldId id="320" r:id="rId4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4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54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2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3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5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52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1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17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156B-1F06-2C4A-B220-BB5F792CA8F6}" type="datetimeFigureOut">
              <a:rPr kumimoji="1" lang="ja-JP" altLang="en-US" smtClean="0"/>
              <a:t>15/05/14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32B1-3B0E-054F-85E9-C205435B23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0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Bgpdump2: A Tool for Full BGP Route Comparison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Yasuhiro </a:t>
            </a:r>
            <a:r>
              <a:rPr kumimoji="1" lang="en-US" altLang="ja-JP" dirty="0" err="1" smtClean="0">
                <a:latin typeface="メイリオ"/>
                <a:ea typeface="メイリオ"/>
                <a:cs typeface="メイリオ"/>
              </a:rPr>
              <a:t>Ohara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dirty="0" err="1" smtClean="0">
                <a:latin typeface="メイリオ"/>
                <a:ea typeface="メイリオ"/>
                <a:cs typeface="メイリオ"/>
              </a:rPr>
              <a:t>yasuhiro.ohara</a:t>
            </a:r>
            <a:r>
              <a:rPr lang="ja-JP" altLang="ja-JP" dirty="0" smtClean="0">
                <a:latin typeface="メイリオ"/>
                <a:ea typeface="メイリオ"/>
                <a:cs typeface="メイリオ"/>
              </a:rPr>
              <a:t>@</a:t>
            </a:r>
            <a:r>
              <a:rPr lang="en-US" altLang="ja-JP" dirty="0" err="1" smtClean="0">
                <a:latin typeface="メイリオ"/>
                <a:ea typeface="メイリオ"/>
                <a:cs typeface="メイリオ"/>
              </a:rPr>
              <a:t>ntt.com</a:t>
            </a:r>
            <a:endParaRPr lang="en-US" altLang="ja-JP" dirty="0" smtClean="0">
              <a:latin typeface="メイリオ"/>
              <a:ea typeface="メイリオ"/>
              <a:cs typeface="メイリオ"/>
            </a:endParaRPr>
          </a:p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NTT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5706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display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per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peer routing table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/oregon-ix2/rib.20150319.0000.bz2 -p 19 | head -8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2914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1.0.4.0/24 129.250.0.11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56203 as-path[4]: 2914 3257 4826 56203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1.0.5.0/24 129.250.0.11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56203 as-path[4]: 2914 3257 4826 56203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1.0.6.0/24 129.250.0.11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56203 as-path[4]: 2914 3257 4826 56203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1.0.7.0/24 129.250.0.11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56203 as-path[6]: 2914 3257 4826 56203 56203 56203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1.0.38.0/24 129.250.0.11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24155 as-path[2]: 2914 24155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1.0.43.0/24 129.250.0.11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24155 as-path[4]: 2914 1299 10026 24155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1.0.44.0/24 129.250.0.11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24155 as-path[4]: 2914 1299 10026 24155</a:t>
            </a:r>
          </a:p>
        </p:txBody>
      </p:sp>
    </p:spTree>
    <p:extLst>
      <p:ext uri="{BB962C8B-B14F-4D97-AF65-F5344CB8AC3E}">
        <p14:creationId xmlns:p14="http://schemas.microsoft.com/office/powerpoint/2010/main" val="262322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per peer statistics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/oregon-ix2/rib.20150319.0000.bz2 -k | 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less</a:t>
            </a:r>
          </a:p>
          <a:p>
            <a:pPr marL="0" indent="0">
              <a:buNone/>
            </a:pP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	:</a:t>
            </a:r>
            <a:endParaRPr lang="en-US" altLang="ja-JP" sz="16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peer[19]: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routes: 524728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routes per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plen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: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/0 :      0    /1 :      0    /2 :      0    /3 :      0    /4 :      0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/5 :      0    /6 :      0    /7 :      0    /8 :     16    /9 :     12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/10:     33    /11:     92    /12:    263    /13:    501    /14:    991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/15:   1701    /16:  12887    /17:   7047    /18:  11927    /19:  24655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/20:  35315    /21:  37702    /22:  57644    /23:  49291    /24: 284473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/25:     52    /26:     51    /27:     20    /28:     20    /29:     16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   /30:      6    /31:      0    /32:     13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nexthops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: 1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: 49440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unique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as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paths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: 75351</a:t>
            </a:r>
          </a:p>
          <a:p>
            <a:pPr marL="0" indent="0">
              <a:buNone/>
            </a:pP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Number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of as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path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 </a:t>
            </a:r>
            <a:r>
              <a:rPr lang="nl-NL" altLang="ja-JP" sz="1600" dirty="0" err="1">
                <a:latin typeface="メイリオ"/>
                <a:ea typeface="メイリオ"/>
                <a:cs typeface="メイリオ"/>
              </a:rPr>
              <a:t>len</a:t>
            </a: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: </a:t>
            </a:r>
            <a:r>
              <a:rPr lang="nl-NL" altLang="ja-JP" sz="1600" dirty="0" smtClean="0">
                <a:latin typeface="メイリオ"/>
                <a:ea typeface="メイリオ"/>
                <a:cs typeface="メイリオ"/>
              </a:rPr>
              <a:t>39</a:t>
            </a:r>
          </a:p>
          <a:p>
            <a:pPr marL="0" indent="0">
              <a:buNone/>
            </a:pPr>
            <a:r>
              <a:rPr lang="nl-NL" altLang="ja-JP" sz="1600" dirty="0">
                <a:latin typeface="メイリオ"/>
                <a:ea typeface="メイリオ"/>
                <a:cs typeface="メイリオ"/>
              </a:rPr>
              <a:t>	</a:t>
            </a:r>
            <a:r>
              <a:rPr lang="nl-NL" altLang="ja-JP" sz="1600" dirty="0" smtClean="0">
                <a:latin typeface="メイリオ"/>
                <a:ea typeface="メイリオ"/>
                <a:cs typeface="メイリオ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887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D</a:t>
            </a:r>
            <a:r>
              <a:rPr lang="en-US" altLang="ja-JP" dirty="0" err="1" smtClean="0"/>
              <a:t>istribution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Prefix</a:t>
            </a:r>
            <a:r>
              <a:rPr lang="ja-JP" altLang="en-US" dirty="0" smtClean="0"/>
              <a:t> </a:t>
            </a:r>
            <a:r>
              <a:rPr lang="en-US" altLang="ja-JP" dirty="0" smtClean="0"/>
              <a:t>Length</a:t>
            </a:r>
            <a:endParaRPr kumimoji="1" lang="ja-JP" altLang="en-US" dirty="0"/>
          </a:p>
        </p:txBody>
      </p:sp>
      <p:pic>
        <p:nvPicPr>
          <p:cNvPr id="4" name="コンテンツ プレースホルダー 3" descr="count-by-ple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77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000" dirty="0" smtClean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outing</a:t>
            </a:r>
            <a:r>
              <a:rPr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table</a:t>
            </a:r>
            <a:r>
              <a:rPr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lookup</a:t>
            </a:r>
            <a:r>
              <a:rPr lang="en-US" altLang="ja-JP" sz="4000" dirty="0">
                <a:latin typeface="メイリオ"/>
                <a:ea typeface="メイリオ"/>
                <a:cs typeface="メイリオ"/>
              </a:rPr>
              <a:t/>
            </a:r>
            <a:br>
              <a:rPr lang="en-US" altLang="ja-JP" sz="4000" dirty="0">
                <a:latin typeface="メイリオ"/>
                <a:ea typeface="メイリオ"/>
                <a:cs typeface="メイリオ"/>
              </a:rPr>
            </a:b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(longest</a:t>
            </a:r>
            <a:r>
              <a:rPr lang="ja-JP" altLang="en-US" sz="4000" dirty="0" smtClean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match)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505913" cy="4525963"/>
          </a:xfrm>
        </p:spPr>
        <p:txBody>
          <a:bodyPr>
            <a:normAutofit/>
          </a:bodyPr>
          <a:lstStyle/>
          <a:p>
            <a:r>
              <a:rPr lang="ja-JP" altLang="ja-JP" sz="2800" dirty="0" smtClean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outing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Table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(PATRICIA)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sz="2800" dirty="0" smtClean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an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be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created.</a:t>
            </a:r>
          </a:p>
          <a:p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one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address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lookup.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/oregon-ix2/rib.20150319.0000.bz2 -p 19 -l 8.8.8.8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looking up an address: 8.8.8.8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8.8.8.0/24 129.250.0.11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2914 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15169</a:t>
            </a:r>
          </a:p>
          <a:p>
            <a:r>
              <a:rPr lang="ja-JP" altLang="ja-JP" sz="2800" dirty="0" smtClean="0">
                <a:latin typeface="メイリオ"/>
                <a:ea typeface="メイリオ"/>
                <a:cs typeface="メイリオ"/>
              </a:rPr>
              <a:t>a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list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of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address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lookup</a:t>
            </a:r>
            <a:r>
              <a:rPr lang="ja-JP" altLang="en-US" sz="2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contained in a file.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/oregon-ix2/rib.20150319.0000.bz2 -p 19 -L ../test-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lookup.txt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50.0.0.0/16 129.250.0.11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7065 as-path[3]: 2914 8121 7065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100.0.0.0/16 129.250.0.11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701 as-path[2]: 2914 701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150.0.0.0: no route found.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200.0.0.0: no route found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.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52333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Diffs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a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peer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against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others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script/compare-peer-with-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others.sh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marks</a:t>
            </a:r>
            <a:endParaRPr lang="en-US" altLang="ja-JP" sz="24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2000" dirty="0" err="1" smtClean="0">
                <a:latin typeface="メイリオ"/>
                <a:ea typeface="メイリオ"/>
                <a:cs typeface="メイリオ"/>
              </a:rPr>
              <a:t>udiff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: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&lt;: the prefix is in left and unreachable in right (maybe partially).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+: the prefix is only in right (but it is reachable in left).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): the prefix is in right, and is covered by a shorter prefix in left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  that is unreachable in right. (i.e., the shorter is '&lt;')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&gt;: the prefix is in right and unreachable in left (maybe partially).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-: the prefix is only in left (but it is reachable in right).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(: the prefix is in left, and is covered by a shorter prefix in right</a:t>
            </a:r>
          </a:p>
          <a:p>
            <a:pPr marL="0" indent="0">
              <a:buNone/>
            </a:pP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  that is unreachable in left. (i.e., the shorter is '&gt;')</a:t>
            </a:r>
          </a:p>
          <a:p>
            <a:pPr marL="0" indent="0">
              <a:buNone/>
            </a:pP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32086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Comparison among peers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51026" y="1600200"/>
            <a:ext cx="8756386" cy="4525963"/>
          </a:xfrm>
        </p:spPr>
        <p:txBody>
          <a:bodyPr/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diff routes between 2914 and 3356:</a:t>
            </a:r>
            <a:endParaRPr lang="en-US" altLang="ja-JP" sz="2800" dirty="0" smtClean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&gt;70.61.0.0/20 4.69.184.193 </a:t>
            </a:r>
            <a:r>
              <a:rPr lang="en-US" altLang="ja-JP" sz="16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10796 as-path[3]: 3356 7843 10796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&gt;70.61.1.0/24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10796 as-path[3]: 3356 7843 10796</a:t>
            </a:r>
            <a:endParaRPr lang="en-US" altLang="ja-JP" sz="1600" dirty="0" smtClean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70.61.2.0/24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30628 as-path[4]: 3356 7843 10796 30628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(70.61.4.0/24 129.250.0.11 </a:t>
            </a:r>
            <a:r>
              <a:rPr lang="en-US" altLang="ja-JP" sz="16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10796 as-path[4]: 2914 2828 7843 10796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(70.61.5.0/24 129.250.0.11 </a:t>
            </a:r>
            <a:r>
              <a:rPr lang="en-US" altLang="ja-JP" sz="16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10796 as-path[4]: 2914 2828 7843 10796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(70.61.6.0/24 129.250.0.11 </a:t>
            </a:r>
            <a:r>
              <a:rPr lang="en-US" altLang="ja-JP" sz="16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 33363 as-path[5]: 2914 2828 7843 33363 </a:t>
            </a:r>
            <a:r>
              <a:rPr lang="en-US" altLang="ja-JP" sz="16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33363</a:t>
            </a:r>
            <a:endParaRPr lang="en-US" altLang="ja-JP" sz="16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+71.29.112.0/21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7029 as-path[3]: 3356 2828 7029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&gt;71.44.17.0/24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33363 as-path[2]: 3356 33363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&gt;71.44.53.0/24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33363 as-path[2]: 3356 33363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&gt;71.44.62.0/24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33363 as-path[2]: 3356 33363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-71.252.67.0/24 129.250.0.11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64512 as-path[3]: 2914 701 64512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+72.0.224.0/23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19940 as-path[2]: 3356 19940</a:t>
            </a:r>
          </a:p>
          <a:p>
            <a:pPr marL="0" indent="0">
              <a:buNone/>
            </a:pP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+72.0.227.0/24 4.69.184.193 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: 19940 as-path[2]: 3356 19940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33370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missing prefix ranking</a:t>
            </a:r>
            <a:b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</a:br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in AS 2914 in Oregon IX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cat data/oregon-ix2-rib.20150319.0000.bz2-p19/route-diff-rib.20150319.0000.bz2-p19-*-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diff.txt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 | 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grep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 '^&gt;' | 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awk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 '{print $1;}' | sort -n | </a:t>
            </a:r>
            <a:r>
              <a:rPr lang="en-US" altLang="ja-JP" sz="2400" dirty="0" err="1">
                <a:latin typeface="メイリオ"/>
                <a:ea typeface="メイリオ"/>
                <a:cs typeface="メイリオ"/>
              </a:rPr>
              <a:t>uniq</a:t>
            </a:r>
            <a:r>
              <a:rPr lang="en-US" altLang="ja-JP" sz="2400" dirty="0">
                <a:latin typeface="メイリオ"/>
                <a:ea typeface="メイリオ"/>
                <a:cs typeface="メイリオ"/>
              </a:rPr>
              <a:t> -c | sort -n </a:t>
            </a:r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–r</a:t>
            </a:r>
          </a:p>
          <a:p>
            <a:pPr marL="0" indent="0">
              <a:buNone/>
            </a:pPr>
            <a:r>
              <a:rPr lang="ro-RO" altLang="ja-JP" sz="1800" dirty="0">
                <a:latin typeface="メイリオ"/>
                <a:ea typeface="メイリオ"/>
                <a:cs typeface="メイリオ"/>
              </a:rPr>
              <a:t>38 &gt;94.176.2.0/24	94.176.2.0	ASTIMP-ASAstimpConsultingSRL,RO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&gt;94.176.131.0/24	94.176.131.0	VOXILITY-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ASVoxilityS.R.L.,RO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&gt;94.156.77.0/24	94.156.77.0	NETERRA-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ASNeterraLtd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.,BG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&gt;94.156.185.0/24	94.156.185.0	NETERRA-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ASNeterraLtd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.,BG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&gt;94.156.184.0/24	94.156.184.0	NETERRA-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ASNeterraLtd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.,BG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&gt;93.123.18.0/24	93.123.18.0	NETERRA-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ASNeterraLtd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.,BG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&gt;93.120.36.0/22	93.120.36.0	VOXILITY-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ASVoxilityS.R.L.,RO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ro-RO" altLang="ja-JP" sz="1800" dirty="0">
                <a:latin typeface="メイリオ"/>
                <a:ea typeface="メイリオ"/>
                <a:cs typeface="メイリオ"/>
              </a:rPr>
              <a:t>38 &gt;93.120.35.0/24	93.120.35.0	ASTIMP-ASAstimpConsultingSRL,RO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&gt;93.115.92.0/22	93.115.92.0	VOXILITY-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ASVoxilityS.R.L.,RO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38 &gt;93.115.88.0/22	93.115.88.0	VOXILITY-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ASVoxilityS.R.L.,RO</a:t>
            </a:r>
            <a:endParaRPr kumimoji="1" lang="ja-JP" altLang="en-US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9074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メイリオ"/>
                <a:ea typeface="メイリオ"/>
                <a:cs typeface="メイリオ"/>
              </a:rPr>
              <a:t>ranking in </a:t>
            </a:r>
            <a:r>
              <a:rPr lang="en-US" altLang="ja-JP" sz="3600" dirty="0">
                <a:latin typeface="メイリオ"/>
                <a:ea typeface="メイリオ"/>
                <a:cs typeface="メイリオ"/>
              </a:rPr>
              <a:t>appearance </a:t>
            </a:r>
            <a:r>
              <a:rPr lang="en-US" altLang="ja-JP" sz="3600" dirty="0" smtClean="0">
                <a:latin typeface="メイリオ"/>
                <a:ea typeface="メイリオ"/>
                <a:cs typeface="メイリオ"/>
              </a:rPr>
              <a:t>count of </a:t>
            </a:r>
            <a:r>
              <a:rPr lang="en-US" altLang="ja-JP" sz="3600" dirty="0" err="1" smtClean="0">
                <a:latin typeface="メイリオ"/>
                <a:ea typeface="メイリオ"/>
                <a:cs typeface="メイリオ"/>
              </a:rPr>
              <a:t>whois</a:t>
            </a:r>
            <a:r>
              <a:rPr lang="en-US" altLang="ja-JP" sz="3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3600" dirty="0" err="1" smtClean="0">
                <a:latin typeface="メイリオ"/>
                <a:ea typeface="メイリオ"/>
                <a:cs typeface="メイリオ"/>
              </a:rPr>
              <a:t>descr</a:t>
            </a:r>
            <a:endParaRPr kumimoji="1" lang="ja-JP" altLang="en-US" sz="3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0821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180 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88 TFN-TWTaiwanFixedNetwork,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TelcoandNetworkServiceProvider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.,TW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60 VOXILITY-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ASVoxilityS.R.L.,RO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60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FPT-AS-APTheCorporationforFinancing&amp;PromotingTechnology,VN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42 SCRR-10796-</a:t>
            </a:r>
            <a:r>
              <a:rPr lang="en-US" altLang="ja-JP" sz="1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TimeWarnerCable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InternetLLC,US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37 TAIWANMOBILE-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ASTaiwanMobileCo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Ltd.,TW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33 XTGLOBALXTGLOBALNETWORKSLTD.,RO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32 DATAFRAMELO-DataframeLogistics,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Inc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.,US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28 ONE-NET-HKINTERNET-SOLUTION-HK,CN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 24 VNPT-AS-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VNVNPTCorp,</a:t>
            </a:r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VN</a:t>
            </a:r>
            <a:endParaRPr lang="en-US" altLang="ja-JP" sz="1800" dirty="0" smtClean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2914:4429 community tag: do not advertise in Asia.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http://</a:t>
            </a:r>
            <a:r>
              <a:rPr lang="en-US" altLang="ja-JP" sz="18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www.us.ntt.net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/support/policy/</a:t>
            </a:r>
            <a:r>
              <a:rPr lang="en-US" altLang="ja-JP" sz="1800" dirty="0" err="1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routing.cfm</a:t>
            </a:r>
            <a:endParaRPr lang="en-US" altLang="ja-JP" sz="18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66513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full route number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2834588"/>
            <a:ext cx="4081928" cy="3291575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peer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13 was empty.</a:t>
            </a:r>
          </a:p>
          <a:p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The R script is also provided.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7" name="図 6" descr="full-route-numb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8" y="2275822"/>
            <a:ext cx="4560047" cy="456004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7815" y="1629491"/>
            <a:ext cx="854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% </a:t>
            </a:r>
            <a:r>
              <a:rPr lang="en-US" altLang="ja-JP" dirty="0" err="1" smtClean="0">
                <a:latin typeface="メイリオ"/>
                <a:ea typeface="メイリオ"/>
                <a:cs typeface="メイリオ"/>
              </a:rPr>
              <a:t>sh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full-route-</a:t>
            </a:r>
            <a:r>
              <a:rPr lang="en-US" altLang="ja-JP" dirty="0" err="1">
                <a:latin typeface="メイリオ"/>
                <a:ea typeface="メイリオ"/>
                <a:cs typeface="メイリオ"/>
              </a:rPr>
              <a:t>number.sh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 -p 0 -p 1 -p 2 -p 3 -p 5 -p 7 -p 11 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–p 13</a:t>
            </a:r>
            <a:br>
              <a:rPr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    .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./../../</a:t>
            </a:r>
            <a:r>
              <a:rPr lang="en-US" altLang="ja-JP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/oregon2-summary/rib.20140{1,2,3}*.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bz2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06112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ount-by-plen-daydiff-20140812.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85600" y="5706070"/>
            <a:ext cx="4686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Increase in the number of route.</a:t>
            </a:r>
          </a:p>
          <a:p>
            <a:r>
              <a:rPr lang="en-US" altLang="ja-JP" dirty="0" err="1" smtClean="0">
                <a:latin typeface="メイリオ"/>
                <a:ea typeface="メイリオ"/>
                <a:cs typeface="メイリオ"/>
              </a:rPr>
              <a:t>Disbribution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per prefix length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.</a:t>
            </a:r>
          </a:p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2014-08-12 00:00 – 2014-08-13 00:00</a:t>
            </a:r>
          </a:p>
        </p:txBody>
      </p:sp>
    </p:spTree>
    <p:extLst>
      <p:ext uri="{BB962C8B-B14F-4D97-AF65-F5344CB8AC3E}">
        <p14:creationId xmlns:p14="http://schemas.microsoft.com/office/powerpoint/2010/main" val="19773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lang="en-US" altLang="ja-JP" dirty="0" smtClean="0"/>
              <a:t>p19 </a:t>
            </a:r>
            <a:r>
              <a:rPr kumimoji="1"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A Use</a:t>
            </a:r>
            <a:r>
              <a:rPr kumimoji="1"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sz="4000" dirty="0" smtClean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4000" dirty="0" err="1" smtClean="0">
                <a:latin typeface="メイリオ"/>
                <a:ea typeface="メイリオ"/>
                <a:cs typeface="メイリオ"/>
              </a:rPr>
              <a:t>ase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 (1)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Access source analysis of an open NTP server</a:t>
            </a:r>
          </a:p>
          <a:p>
            <a:pPr lvl="1"/>
            <a:r>
              <a:rPr lang="en-US" altLang="ja-JP" sz="2400" dirty="0" err="1" smtClean="0">
                <a:latin typeface="メイリオ"/>
                <a:ea typeface="メイリオ"/>
                <a:cs typeface="メイリオ"/>
              </a:rPr>
              <a:t>tcpdump</a:t>
            </a:r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: 50M </a:t>
            </a:r>
            <a:r>
              <a:rPr lang="en-US" altLang="ja-JP" sz="2400" dirty="0" err="1" smtClean="0">
                <a:latin typeface="メイリオ"/>
                <a:ea typeface="メイリオ"/>
                <a:cs typeface="メイリオ"/>
              </a:rPr>
              <a:t>pcap</a:t>
            </a:r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 packets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Solving 50M source IP addresses to Origin </a:t>
            </a:r>
            <a:r>
              <a:rPr lang="en-US" altLang="ja-JP" sz="2400" dirty="0" err="1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ASes</a:t>
            </a:r>
            <a:endParaRPr lang="en-US" altLang="ja-JP" sz="24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lvl="1"/>
            <a:r>
              <a:rPr lang="en-US" altLang="ja-JP" sz="2400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Whois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/DNS query to Team </a:t>
            </a:r>
            <a:r>
              <a:rPr lang="en-US" altLang="ja-JP" sz="2400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Cymru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didn't work.</a:t>
            </a:r>
          </a:p>
          <a:p>
            <a:pPr lvl="1"/>
            <a:r>
              <a:rPr lang="en-US" altLang="ja-JP" sz="24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bgpdump2 helped it:</a:t>
            </a:r>
          </a:p>
          <a:p>
            <a:pPr lvl="1"/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The user's</a:t>
            </a:r>
            <a:r>
              <a:rPr lang="ja-JP" altLang="en-US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voice:</a:t>
            </a:r>
            <a:r>
              <a:rPr lang="ja-JP" altLang="en-US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I</a:t>
            </a:r>
            <a:r>
              <a:rPr lang="ja-JP" altLang="en-US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 </a:t>
            </a:r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was</a:t>
            </a:r>
            <a:r>
              <a:rPr lang="ja-JP" altLang="en-US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good</a:t>
            </a:r>
            <a:r>
              <a:rPr lang="ja-JP" altLang="en-US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because</a:t>
            </a:r>
          </a:p>
          <a:p>
            <a:pPr lvl="2"/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the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portability (local resolution from the file),</a:t>
            </a:r>
          </a:p>
          <a:p>
            <a:pPr lvl="2"/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the speed was super quick,</a:t>
            </a:r>
          </a:p>
          <a:p>
            <a:pPr lvl="2"/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will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help in retrospect</a:t>
            </a:r>
            <a:r>
              <a:rPr lang="ja-JP" altLang="en-US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activities.</a:t>
            </a:r>
          </a:p>
        </p:txBody>
      </p:sp>
    </p:spTree>
    <p:extLst>
      <p:ext uri="{BB962C8B-B14F-4D97-AF65-F5344CB8AC3E}">
        <p14:creationId xmlns:p14="http://schemas.microsoft.com/office/powerpoint/2010/main" val="423093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A Use</a:t>
            </a:r>
            <a:r>
              <a:rPr kumimoji="1"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sz="4000" dirty="0" smtClean="0">
                <a:latin typeface="メイリオ"/>
                <a:ea typeface="メイリオ"/>
                <a:cs typeface="メイリオ"/>
              </a:rPr>
              <a:t>C</a:t>
            </a:r>
            <a:r>
              <a:rPr lang="en-US" altLang="ja-JP" sz="4000" dirty="0" err="1" smtClean="0">
                <a:latin typeface="メイリオ"/>
                <a:ea typeface="メイリオ"/>
                <a:cs typeface="メイリオ"/>
              </a:rPr>
              <a:t>ase</a:t>
            </a:r>
            <a:r>
              <a:rPr lang="en-US" altLang="ja-JP" sz="4000" dirty="0" smtClean="0">
                <a:latin typeface="メイリオ"/>
                <a:ea typeface="メイリオ"/>
                <a:cs typeface="メイリオ"/>
              </a:rPr>
              <a:t> (2)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50 files, each including approx. 1M addresses</a:t>
            </a:r>
          </a:p>
          <a:p>
            <a:pPr lvl="3"/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time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bgpdump2 $HOME/work/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bgp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/rib/rib.20150508.0600 -p 0 -L 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&lt;filename&gt;</a:t>
            </a:r>
          </a:p>
          <a:p>
            <a:pPr lvl="2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using </a:t>
            </a:r>
            <a:r>
              <a:rPr lang="ja-JP" altLang="ja-JP" sz="2000" dirty="0" smtClean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aw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RIB file,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cached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on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memory</a:t>
            </a:r>
          </a:p>
          <a:p>
            <a:pPr lvl="2"/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Took 00:03:59.1 (in total) to solve 49,921,136 IP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addresses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3.912u 0.848s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0:05.76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82.4%	0+0k 128+28io 8pf+0w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3.908u 0.651s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0:04.59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99.1%	0+0k 38+6io 0pf+0w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4.063u 0.689s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0:04.78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99.1%	0+0k 112+13io 0pf+0w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3.969u 0.646s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0:04.64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99.1%	0+0k 4+6io 0pf+0w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4.002u 0.650s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0:04.70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98.9%	0+0k 8+4io 0pf+0w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4.038u 0.646s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0:04.72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98.9%	0+0k 0+4io 0pf+0w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4.136u 0.661s </a:t>
            </a:r>
            <a:r>
              <a:rPr lang="en-US" altLang="ja-JP" sz="1800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0:04.81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99.5%	0+0k 2+17io 0pf+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0w</a:t>
            </a:r>
          </a:p>
          <a:p>
            <a:pPr lvl="3"/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                  :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5818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Heatmap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Just represents the density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reachability</a:t>
            </a:r>
          </a:p>
          <a:p>
            <a:pPr lvl="1"/>
            <a:r>
              <a:rPr kumimoji="1" lang="en-US" altLang="ja-JP" dirty="0" smtClean="0"/>
              <a:t>A.B/16 </a:t>
            </a:r>
            <a:r>
              <a:rPr lang="en-US" altLang="ja-JP" dirty="0" smtClean="0"/>
              <a:t>depicts one point</a:t>
            </a:r>
          </a:p>
          <a:p>
            <a:pPr lvl="1"/>
            <a:r>
              <a:rPr kumimoji="1" lang="en-US" altLang="ja-JP" dirty="0" smtClean="0"/>
              <a:t>In Hilbert Curve</a:t>
            </a:r>
          </a:p>
          <a:p>
            <a:pPr lvl="1"/>
            <a:r>
              <a:rPr lang="en-US" altLang="ja-JP" dirty="0" smtClean="0"/>
              <a:t>lookup A.B.C.0 (head address of the /24) in the A.B/16 and counted the number of success (found)</a:t>
            </a:r>
          </a:p>
          <a:p>
            <a:pPr lvl="1"/>
            <a:r>
              <a:rPr lang="en-US" altLang="ja-JP" dirty="0" smtClean="0"/>
              <a:t>A (the first octet) is labeled in white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05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lang="en-US" altLang="ja-JP" dirty="0" smtClean="0"/>
              <a:t>p19 </a:t>
            </a:r>
            <a:r>
              <a:rPr kumimoji="1"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30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lang="ja-JP" altLang="ja-JP" dirty="0" smtClean="0"/>
              <a:t>p</a:t>
            </a:r>
            <a:r>
              <a:rPr lang="en-US" altLang="ja-JP" dirty="0" smtClean="0"/>
              <a:t>3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Level3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65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p1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ZEROFAIL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445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p4</a:t>
            </a:r>
            <a:r>
              <a:rPr lang="ja-JP" altLang="en-US" dirty="0"/>
              <a:t> </a:t>
            </a:r>
            <a:r>
              <a:rPr lang="en-US" altLang="ja-JP" dirty="0" smtClean="0"/>
              <a:t>Digital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Ocean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53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p5 AT&amp;T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84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p7 AOL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7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653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p8 Level3 (GBLX)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88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Motivation (1)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As a researcher in an ISP ...</a:t>
            </a:r>
          </a:p>
          <a:p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Don't we need a way to evaluate a shape of (our) BGP full route routing table ?</a:t>
            </a:r>
          </a:p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Why ?</a:t>
            </a:r>
          </a:p>
          <a:p>
            <a:pPr lvl="1"/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Mistakes: missing routes, route leaks, ...</a:t>
            </a:r>
          </a:p>
          <a:p>
            <a:pPr lvl="1"/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Better future configuration: roundabout routes</a:t>
            </a:r>
          </a:p>
          <a:p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Many things boils down to it</a:t>
            </a:r>
          </a:p>
          <a:p>
            <a:pPr lvl="1"/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the routes are good, then we're good.</a:t>
            </a:r>
          </a:p>
        </p:txBody>
      </p:sp>
    </p:spTree>
    <p:extLst>
      <p:ext uri="{BB962C8B-B14F-4D97-AF65-F5344CB8AC3E}">
        <p14:creationId xmlns:p14="http://schemas.microsoft.com/office/powerpoint/2010/main" val="314514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p9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Fibrenoire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Internet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469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p11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TeriaSonera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62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p12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OBIT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5473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20150319</a:t>
            </a:r>
            <a:br>
              <a:rPr kumimoji="1" lang="en-US" altLang="ja-JP" dirty="0" smtClean="0"/>
            </a:br>
            <a:r>
              <a:rPr kumimoji="1" lang="en-US" altLang="ja-JP" dirty="0" smtClean="0"/>
              <a:t>p42 IIJ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4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645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Timemachine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50319.0000-p1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13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Timemachine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 </a:t>
            </a:r>
            <a:r>
              <a:rPr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40319.0000-p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601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Timemachine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 </a:t>
            </a:r>
            <a:r>
              <a:rPr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30319.0000-p1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02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Timemachine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20319.0000-p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3340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Timemachine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 </a:t>
            </a:r>
            <a:r>
              <a:rPr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5" name="コンテンツ プレースホルダー 4" descr="oregon-ix2-rib.20110319.0000-p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78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Timemachine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NTT</a:t>
            </a:r>
            <a:endParaRPr kumimoji="1" lang="ja-JP" altLang="en-US" dirty="0"/>
          </a:p>
        </p:txBody>
      </p:sp>
      <p:pic>
        <p:nvPicPr>
          <p:cNvPr id="4" name="コンテンツ プレースホルダー 3" descr="oregon-ix2-rib.20100319.0000-p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826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Motivation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(2)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How can we evaluate a shape of BGP full routes ?</a:t>
            </a:r>
          </a:p>
          <a:p>
            <a:pPr lvl="1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We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don't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know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it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dirty="0" smtClean="0">
                <a:latin typeface="メイリオ"/>
                <a:ea typeface="メイリオ"/>
                <a:cs typeface="メイリオ"/>
              </a:rPr>
              <a:t>y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et.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  <a:p>
            <a:pPr lvl="1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detailed (statistical) analysis ?</a:t>
            </a:r>
          </a:p>
          <a:p>
            <a:pPr lvl="1"/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compared to others ?</a:t>
            </a:r>
          </a:p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So let's create a tool to help doing those.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969797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Wrap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up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An open-source</a:t>
            </a:r>
            <a:r>
              <a:rPr kumimoji="1" lang="ja-JP" altLang="en-US" sz="24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tool is newly developed to analyze BGP dump</a:t>
            </a:r>
            <a:r>
              <a:rPr lang="ja-JP" altLang="ja-JP" sz="2400" dirty="0" smtClean="0">
                <a:latin typeface="メイリオ"/>
                <a:ea typeface="メイリオ"/>
                <a:cs typeface="メイリオ"/>
              </a:rPr>
              <a:t>: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bgpdump2.</a:t>
            </a:r>
          </a:p>
          <a:p>
            <a:pPr lvl="1"/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currently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support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on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l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y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RIB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dump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(not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BGP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updates)</a:t>
            </a:r>
          </a:p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New</a:t>
            </a:r>
            <a:r>
              <a:rPr kumimoji="1" lang="ja-JP" altLang="en-US" sz="24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features</a:t>
            </a:r>
          </a:p>
          <a:p>
            <a:pPr lvl="1"/>
            <a:r>
              <a:rPr lang="ja-JP" altLang="ja-JP" sz="2000" dirty="0" smtClean="0">
                <a:latin typeface="メイリオ"/>
                <a:ea typeface="メイリオ"/>
                <a:cs typeface="メイリオ"/>
              </a:rPr>
              <a:t>p</a:t>
            </a:r>
            <a:r>
              <a:rPr lang="en-US" altLang="ja-JP" sz="2000" dirty="0" err="1" smtClean="0">
                <a:latin typeface="メイリオ"/>
                <a:ea typeface="メイリオ"/>
                <a:cs typeface="メイリオ"/>
              </a:rPr>
              <a:t>er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peer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statistics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,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per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peer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display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of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routes</a:t>
            </a:r>
            <a:endParaRPr kumimoji="1" lang="en-US" altLang="ja-JP" sz="2000" dirty="0" smtClean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ja-JP" altLang="ja-JP" sz="2000" dirty="0" smtClean="0">
                <a:latin typeface="メイリオ"/>
                <a:ea typeface="メイリオ"/>
                <a:cs typeface="メイリオ"/>
              </a:rPr>
              <a:t>d</a:t>
            </a:r>
            <a:r>
              <a:rPr lang="en-US" altLang="ja-JP" sz="2000" dirty="0" err="1" smtClean="0">
                <a:latin typeface="メイリオ"/>
                <a:ea typeface="メイリオ"/>
                <a:cs typeface="メイリオ"/>
              </a:rPr>
              <a:t>iffs</a:t>
            </a:r>
            <a:endParaRPr kumimoji="1" lang="en-US" altLang="ja-JP" sz="2000" dirty="0" smtClean="0">
              <a:latin typeface="メイリオ"/>
              <a:ea typeface="メイリオ"/>
              <a:cs typeface="メイリオ"/>
            </a:endParaRPr>
          </a:p>
          <a:p>
            <a:pPr lvl="1"/>
            <a:r>
              <a:rPr kumimoji="1" lang="ja-JP" altLang="ja-JP" sz="2000" dirty="0" smtClean="0">
                <a:latin typeface="メイリオ"/>
                <a:ea typeface="メイリオ"/>
                <a:cs typeface="メイリオ"/>
              </a:rPr>
              <a:t>P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ATRICIA-based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routing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lookup</a:t>
            </a:r>
            <a:r>
              <a:rPr kumimoji="1"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(longest-match)</a:t>
            </a:r>
          </a:p>
          <a:p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The tool should help:</a:t>
            </a:r>
            <a:endParaRPr lang="en-US" altLang="ja-JP" sz="2400" dirty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BGP route debugging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incl. route leaks</a:t>
            </a:r>
          </a:p>
          <a:p>
            <a:pPr lvl="1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ISP comparison</a:t>
            </a:r>
          </a:p>
          <a:p>
            <a:pPr lvl="1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analysis, and/or research</a:t>
            </a:r>
          </a:p>
        </p:txBody>
      </p:sp>
    </p:spTree>
    <p:extLst>
      <p:ext uri="{BB962C8B-B14F-4D97-AF65-F5344CB8AC3E}">
        <p14:creationId xmlns:p14="http://schemas.microsoft.com/office/powerpoint/2010/main" val="3787359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Thanks.</a:t>
            </a:r>
            <a:br>
              <a:rPr kumimoji="1" lang="en-US" altLang="ja-JP" dirty="0" smtClean="0">
                <a:latin typeface="メイリオ"/>
                <a:ea typeface="メイリオ"/>
                <a:cs typeface="メイリオ"/>
              </a:rPr>
            </a:br>
            <a:r>
              <a:rPr lang="ja-JP" altLang="ja-JP" dirty="0" smtClean="0">
                <a:latin typeface="メイリオ"/>
                <a:ea typeface="メイリオ"/>
                <a:cs typeface="メイリオ"/>
              </a:rPr>
              <a:t>Q</a:t>
            </a:r>
            <a:r>
              <a:rPr lang="en-US" altLang="ja-JP" dirty="0" err="1" smtClean="0">
                <a:latin typeface="メイリオ"/>
                <a:ea typeface="メイリオ"/>
                <a:cs typeface="メイリオ"/>
              </a:rPr>
              <a:t>uestions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?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15764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Existing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tools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libbgpdump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written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in C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. &lt;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bitbucket.org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ripencc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bgpdump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/wiki/Home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  <a:endParaRPr lang="en-US" altLang="ja-JP" sz="16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zebra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-dump-parser</a:t>
            </a:r>
          </a:p>
          <a:p>
            <a:pPr lvl="1"/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written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in Perl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. &lt;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github.com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/rfc1036/zebra-dump-parser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  <a:endParaRPr lang="en-US" altLang="ja-JP" sz="16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java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mrt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library</a:t>
            </a:r>
          </a:p>
          <a:p>
            <a:pPr lvl="1"/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written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in Java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. &lt;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github.com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paaguti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/java-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mrt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  <a:endParaRPr lang="en-US" altLang="ja-JP" sz="16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UCLA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bgpparser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written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in C++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. &lt;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http://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irl.cs.ucla.edu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/software/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bgpparser.html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  <a:endParaRPr lang="en-US" altLang="ja-JP" sz="16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mrtparse</a:t>
            </a: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written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in Python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. &lt;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github.com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YoshiyukiYamauchi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mrtparse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&gt;</a:t>
            </a:r>
          </a:p>
          <a:p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openbgpd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bgpctl</a:t>
            </a:r>
            <a:endParaRPr lang="en-US" altLang="ja-JP" sz="1800" dirty="0" smtClean="0">
              <a:latin typeface="メイリオ"/>
              <a:ea typeface="メイリオ"/>
              <a:cs typeface="メイリオ"/>
            </a:endParaRPr>
          </a:p>
          <a:p>
            <a:pPr lvl="1"/>
            <a:r>
              <a:rPr kumimoji="1" lang="ja-JP" altLang="ja-JP" sz="1600" dirty="0" smtClean="0">
                <a:latin typeface="メイリオ"/>
                <a:ea typeface="メイリオ"/>
                <a:cs typeface="メイリオ"/>
              </a:rPr>
              <a:t>w</a:t>
            </a:r>
            <a:r>
              <a:rPr kumimoji="1" lang="en-US" altLang="ja-JP" sz="1600" dirty="0" err="1" smtClean="0">
                <a:latin typeface="メイリオ"/>
                <a:ea typeface="メイリオ"/>
                <a:cs typeface="メイリオ"/>
              </a:rPr>
              <a:t>ritten</a:t>
            </a:r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600" dirty="0" smtClean="0">
                <a:latin typeface="メイリオ"/>
                <a:ea typeface="メイリオ"/>
                <a:cs typeface="メイリオ"/>
              </a:rPr>
              <a:t>in</a:t>
            </a:r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600" dirty="0" smtClean="0">
                <a:latin typeface="メイリオ"/>
                <a:ea typeface="メイリオ"/>
                <a:cs typeface="メイリオ"/>
              </a:rPr>
              <a:t>C.</a:t>
            </a:r>
            <a:r>
              <a:rPr kumimoji="1"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&lt;http://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cvsweb.openbsd.org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cgi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-bin/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cvsweb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usr.sbin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bgpctl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/&gt;</a:t>
            </a:r>
          </a:p>
          <a:p>
            <a:r>
              <a:rPr kumimoji="1" lang="ja-JP" altLang="ja-JP" sz="1800" dirty="0" smtClean="0">
                <a:latin typeface="メイリオ"/>
                <a:ea typeface="メイリオ"/>
                <a:cs typeface="メイリオ"/>
              </a:rPr>
              <a:t>p</a:t>
            </a:r>
            <a:r>
              <a:rPr kumimoji="1" lang="en-US" altLang="ja-JP" sz="1800" dirty="0" err="1" smtClean="0">
                <a:latin typeface="メイリオ"/>
                <a:ea typeface="メイリオ"/>
                <a:cs typeface="メイリオ"/>
              </a:rPr>
              <a:t>ybgpdump</a:t>
            </a:r>
            <a:endParaRPr kumimoji="1" lang="en-US" altLang="ja-JP" sz="1800" dirty="0" smtClean="0">
              <a:latin typeface="メイリオ"/>
              <a:ea typeface="メイリオ"/>
              <a:cs typeface="メイリオ"/>
            </a:endParaRPr>
          </a:p>
          <a:p>
            <a:pPr lvl="1"/>
            <a:r>
              <a:rPr lang="ja-JP" altLang="ja-JP" sz="1600" dirty="0" smtClean="0">
                <a:latin typeface="メイリオ"/>
                <a:ea typeface="メイリオ"/>
                <a:cs typeface="メイリオ"/>
              </a:rPr>
              <a:t>w</a:t>
            </a:r>
            <a:r>
              <a:rPr lang="en-US" altLang="ja-JP" sz="1600" dirty="0" err="1" smtClean="0">
                <a:latin typeface="メイリオ"/>
                <a:ea typeface="メイリオ"/>
                <a:cs typeface="メイリオ"/>
              </a:rPr>
              <a:t>riten</a:t>
            </a:r>
            <a:r>
              <a:rPr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in</a:t>
            </a:r>
            <a:r>
              <a:rPr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Python.</a:t>
            </a:r>
            <a:r>
              <a:rPr lang="ja-JP" altLang="en-US" sz="16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&lt;https://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jon.oberheide.org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pybgpdump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/&gt;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53364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err="1" smtClean="0">
                <a:latin typeface="メイリオ"/>
                <a:ea typeface="メイリオ"/>
                <a:cs typeface="メイリオ"/>
              </a:rPr>
              <a:t>libbgpdump</a:t>
            </a:r>
            <a:r>
              <a:rPr kumimoji="1"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compatible</a:t>
            </a:r>
            <a:r>
              <a:rPr kumimoji="1" lang="ja-JP" altLang="en-US" sz="4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4000" dirty="0" smtClean="0">
                <a:latin typeface="メイリオ"/>
                <a:ea typeface="メイリオ"/>
                <a:cs typeface="メイリオ"/>
              </a:rPr>
              <a:t>mode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not finished: e.g., support for community, </a:t>
            </a:r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localpref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, etc., are not yet completed.</a:t>
            </a:r>
          </a:p>
          <a:p>
            <a:pPr marL="0" indent="0">
              <a:buNone/>
            </a:pPr>
            <a:endParaRPr lang="en-US" altLang="ja-JP" sz="1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%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/oregon-ix2/rib.20150319.0000.bz2 -m | head -3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TABLE_DUMP2|1426723200|B|203.189.128.233|23673|0.0.0.0/0|23673 9902|INCOMPLETE|203.189.128.233|0|0|0|NAG||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TABLE_DUMP2|1426723200|B|213.144.128.203|13030|1.0.0.0/24|13030 15169|INCOMPLETE|213.144.128.203|0|1|0|NAG||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TABLE_DUMP2|1426723200|B|198.129.33.85|293|1.0.0.0/24|293 15169|INCOMPLETE|198.129.33.85|0|0|0|NAG||</a:t>
            </a:r>
            <a:endParaRPr kumimoji="1" lang="ja-JP" altLang="en-US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0241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bgpdump2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summary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Full scratch in C (4000- lines)</a:t>
            </a:r>
          </a:p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Open</a:t>
            </a:r>
            <a:r>
              <a:rPr lang="en-US" altLang="en-US" sz="2400" dirty="0">
                <a:latin typeface="メイリオ"/>
                <a:ea typeface="メイリオ"/>
                <a:cs typeface="メイリオ"/>
              </a:rPr>
              <a:t>-</a:t>
            </a:r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source</a:t>
            </a:r>
            <a:r>
              <a:rPr kumimoji="1" lang="ja-JP" altLang="en-US" sz="24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software</a:t>
            </a:r>
          </a:p>
          <a:p>
            <a:pPr lvl="1"/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&lt;https://</a:t>
            </a:r>
            <a:r>
              <a:rPr lang="en-US" altLang="ja-JP" sz="2000" dirty="0" err="1">
                <a:latin typeface="メイリオ"/>
                <a:ea typeface="メイリオ"/>
                <a:cs typeface="メイリオ"/>
              </a:rPr>
              <a:t>github.com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2000" dirty="0" err="1">
                <a:latin typeface="メイリオ"/>
                <a:ea typeface="メイリオ"/>
                <a:cs typeface="メイリオ"/>
              </a:rPr>
              <a:t>yasuhiro-ohara-ntt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bgpdump2&gt;</a:t>
            </a:r>
            <a:endParaRPr kumimoji="1" lang="en-US" altLang="ja-JP" sz="2000" dirty="0" smtClean="0">
              <a:latin typeface="メイリオ"/>
              <a:ea typeface="メイリオ"/>
              <a:cs typeface="メイリオ"/>
            </a:endParaRPr>
          </a:p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Capability:</a:t>
            </a:r>
          </a:p>
          <a:p>
            <a:pPr lvl="1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supported: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bz2,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err="1" smtClean="0">
                <a:latin typeface="メイリオ"/>
                <a:ea typeface="メイリオ"/>
                <a:cs typeface="メイリオ"/>
              </a:rPr>
              <a:t>gzip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and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raw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MRT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TABLE_DUMP_V2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format</a:t>
            </a:r>
            <a:r>
              <a:rPr lang="ja-JP" altLang="ja-JP" sz="2000" dirty="0" smtClean="0">
                <a:latin typeface="メイリオ"/>
                <a:ea typeface="メイリオ"/>
                <a:cs typeface="メイリオ"/>
              </a:rPr>
              <a:t>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ipv4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/ ipv6 routes</a:t>
            </a:r>
          </a:p>
          <a:p>
            <a:pPr lvl="1"/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show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statistics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per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peers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(e.g.,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#routes,</a:t>
            </a: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#</a:t>
            </a:r>
            <a:r>
              <a:rPr lang="en-US" altLang="ja-JP" sz="2000" dirty="0" err="1" smtClean="0">
                <a:latin typeface="メイリオ"/>
                <a:ea typeface="メイリオ"/>
                <a:cs typeface="メイリオ"/>
              </a:rPr>
              <a:t>nexthop</a:t>
            </a:r>
            <a:r>
              <a:rPr lang="ja-JP" altLang="ja-JP" sz="2000" dirty="0" smtClean="0">
                <a:latin typeface="メイリオ"/>
                <a:ea typeface="メイリオ"/>
                <a:cs typeface="メイリオ"/>
              </a:rPr>
              <a:t>s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, #unique-AS-paths)</a:t>
            </a:r>
          </a:p>
          <a:p>
            <a:pPr lvl="1"/>
            <a:r>
              <a:rPr lang="en-US" altLang="ja-JP" sz="2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routing table construction, longest-match table lookup</a:t>
            </a:r>
          </a:p>
        </p:txBody>
      </p:sp>
    </p:spTree>
    <p:extLst>
      <p:ext uri="{BB962C8B-B14F-4D97-AF65-F5344CB8AC3E}">
        <p14:creationId xmlns:p14="http://schemas.microsoft.com/office/powerpoint/2010/main" val="197118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27"/>
          <p:cNvSpPr/>
          <p:nvPr/>
        </p:nvSpPr>
        <p:spPr>
          <a:xfrm>
            <a:off x="31901" y="1845415"/>
            <a:ext cx="2830382" cy="13149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AS</a:t>
            </a:r>
            <a:endParaRPr kumimoji="1" lang="ja-JP" alt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313618" y="1239917"/>
            <a:ext cx="2830382" cy="13149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AS</a:t>
            </a:r>
            <a:endParaRPr kumimoji="1" lang="ja-JP" alt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313618" y="2658283"/>
            <a:ext cx="2830382" cy="13149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AS</a:t>
            </a:r>
            <a:endParaRPr kumimoji="1" lang="ja-JP" alt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313618" y="4032344"/>
            <a:ext cx="2830382" cy="13149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AS</a:t>
            </a:r>
            <a:endParaRPr kumimoji="1" lang="ja-JP" alt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route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collectors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and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monitors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47092" y="2658283"/>
            <a:ext cx="1388028" cy="1004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route collector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655474" y="1742652"/>
            <a:ext cx="1727651" cy="9156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route monitor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655474" y="2928829"/>
            <a:ext cx="1727651" cy="9156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route monitor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655474" y="4144542"/>
            <a:ext cx="1727651" cy="9156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route monitor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2" name="直線コネクタ 11"/>
          <p:cNvCxnSpPr>
            <a:stCxn id="4" idx="3"/>
            <a:endCxn id="5" idx="2"/>
          </p:cNvCxnSpPr>
          <p:nvPr/>
        </p:nvCxnSpPr>
        <p:spPr>
          <a:xfrm flipV="1">
            <a:off x="2835120" y="2200468"/>
            <a:ext cx="2820354" cy="959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3"/>
            <a:endCxn id="6" idx="2"/>
          </p:cNvCxnSpPr>
          <p:nvPr/>
        </p:nvCxnSpPr>
        <p:spPr>
          <a:xfrm>
            <a:off x="2835120" y="3160403"/>
            <a:ext cx="2820354" cy="226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4" idx="3"/>
            <a:endCxn id="7" idx="2"/>
          </p:cNvCxnSpPr>
          <p:nvPr/>
        </p:nvCxnSpPr>
        <p:spPr>
          <a:xfrm>
            <a:off x="2835120" y="3160403"/>
            <a:ext cx="2820354" cy="1441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24458" y="213394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/>
                <a:ea typeface="メイリオ"/>
                <a:cs typeface="メイリオ"/>
              </a:rPr>
              <a:t>eBGP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54561" y="4129774"/>
            <a:ext cx="1901792" cy="250998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Peer Table</a:t>
            </a:r>
          </a:p>
          <a:p>
            <a:r>
              <a:rPr kumimoji="1"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peer 1</a:t>
            </a:r>
          </a:p>
          <a:p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peer 2</a:t>
            </a:r>
          </a:p>
          <a:p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peer 3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Routes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1.0.0.0/24</a:t>
            </a:r>
          </a:p>
          <a:p>
            <a:r>
              <a:rPr kumimoji="1"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peer 1's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attrs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peer 3's </a:t>
            </a:r>
            <a:r>
              <a:rPr lang="en-US" altLang="ja-JP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attrs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2" name="カギ線コネクタ 21"/>
          <p:cNvCxnSpPr>
            <a:stCxn id="4" idx="2"/>
            <a:endCxn id="20" idx="1"/>
          </p:cNvCxnSpPr>
          <p:nvPr/>
        </p:nvCxnSpPr>
        <p:spPr>
          <a:xfrm rot="16200000" flipH="1">
            <a:off x="1486711" y="4316917"/>
            <a:ext cx="1722244" cy="41345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447092" y="4356630"/>
            <a:ext cx="72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Save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44514" y="5700288"/>
            <a:ext cx="222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The RIB dump file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26596" y="1897656"/>
            <a:ext cx="162429" cy="7606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445113" y="2961631"/>
            <a:ext cx="162429" cy="7606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445113" y="4222044"/>
            <a:ext cx="162429" cy="7606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014503" y="2780089"/>
            <a:ext cx="162429" cy="7606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2835120" y="1367828"/>
            <a:ext cx="2820354" cy="890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094667" y="161238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out</a:t>
            </a:r>
          </a:p>
          <a:p>
            <a:pPr algn="ctr"/>
            <a:r>
              <a:rPr lang="en-US" altLang="ja-JP" dirty="0" smtClean="0"/>
              <a:t>filter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35121" y="2231739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in</a:t>
            </a:r>
          </a:p>
          <a:p>
            <a:pPr algn="ctr"/>
            <a:r>
              <a:rPr lang="en-US" altLang="ja-JP" dirty="0" smtClean="0"/>
              <a:t>filter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46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simple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display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| head -10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0.0.0.0/0 203.189.128.233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9902 as-path[2]: 23673 9902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1.0.0.0/24 213.144.128.203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13030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1.0.0.0/24 198.129.33.85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293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5.101.110.2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as-path[3]: 202018 1299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1.0.0.0/24 162.243.188.2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393406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95.85.0.2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200130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1.0.0.0/24 192.241.164.4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62567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1.0.0.0/24 129.250.0.11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2914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66.185.128.1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as-path[2]: 1668 15169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1.0.0.0/24 173.205.57.234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origin_as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: 15169 as-path[3]: 53364 3257 15169</a:t>
            </a:r>
            <a:endParaRPr kumimoji="1" lang="ja-JP" altLang="en-US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2406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Speed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74M  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err="1" smtClean="0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bz2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usr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/bin/time -p bash -c '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bzcat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&gt;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dev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/null 2&gt;&amp;1 '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real        </a:t>
            </a:r>
            <a:r>
              <a:rPr lang="en-US" altLang="ja-JP" sz="18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28.98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	user        28.80 sys          0.10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%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usr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/bin/time -p bash -c '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bzcat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| ./zebra-dump-parser/zebra-dump-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parser.pl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&gt;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dev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/null 2&gt;&amp;1 '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real       </a:t>
            </a:r>
            <a:r>
              <a:rPr lang="en-US" altLang="ja-JP" sz="18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428.29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	user       467.67	 sys          1.07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usr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/bin/time -p bash -c './libbgpdump-1.4.99.11/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bgpdump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&gt;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dev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/null 2&gt;&amp;1 '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real       </a:t>
            </a:r>
            <a:r>
              <a:rPr lang="en-US" altLang="ja-JP" sz="18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148.71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	user       148.38	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	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 sys         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0.24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usr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/bin/time -p bash -c './bgpdump2/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&gt; 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dev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/null 2&gt;&amp;1 '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real        </a:t>
            </a:r>
            <a:r>
              <a:rPr lang="en-US" altLang="ja-JP" sz="18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89.09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	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user        88.74 sys          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0.19</a:t>
            </a:r>
          </a:p>
          <a:p>
            <a:pPr marL="0" indent="0">
              <a:buNone/>
            </a:pPr>
            <a:endParaRPr lang="en-US" altLang="ja-JP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24150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display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peer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index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table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% 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src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/bgpdump2 ../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routeviews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/oregon-ix2/rib.20150319.0000.bz2 -P | head -12</a:t>
            </a:r>
          </a:p>
          <a:p>
            <a:pPr marL="0" indent="0">
              <a:buNone/>
            </a:pPr>
            <a:r>
              <a:rPr lang="es-ES_tradnl" altLang="ja-JP" sz="1800" dirty="0" err="1">
                <a:latin typeface="メイリオ"/>
                <a:ea typeface="メイリオ"/>
                <a:cs typeface="メイリオ"/>
              </a:rPr>
              <a:t>Collector</a:t>
            </a: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 BGP ID: 128.223.51.102</a:t>
            </a:r>
          </a:p>
          <a:p>
            <a:pPr marL="0" indent="0">
              <a:buNone/>
            </a:pP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View </a:t>
            </a:r>
            <a:r>
              <a:rPr lang="es-ES_tradnl" altLang="ja-JP" sz="1800" dirty="0" err="1">
                <a:latin typeface="メイリオ"/>
                <a:ea typeface="メイリオ"/>
                <a:cs typeface="メイリオ"/>
              </a:rPr>
              <a:t>Name</a:t>
            </a: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 </a:t>
            </a:r>
            <a:r>
              <a:rPr lang="es-ES_tradnl" altLang="ja-JP" sz="1800" dirty="0" err="1">
                <a:latin typeface="メイリオ"/>
                <a:ea typeface="メイリオ"/>
                <a:cs typeface="メイリオ"/>
              </a:rPr>
              <a:t>Length</a:t>
            </a: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: 0</a:t>
            </a:r>
          </a:p>
          <a:p>
            <a:pPr marL="0" indent="0">
              <a:buNone/>
            </a:pP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View </a:t>
            </a:r>
            <a:r>
              <a:rPr lang="es-ES_tradnl" altLang="ja-JP" sz="1800" dirty="0" err="1">
                <a:latin typeface="メイリオ"/>
                <a:ea typeface="メイリオ"/>
                <a:cs typeface="メイリオ"/>
              </a:rPr>
              <a:t>Name</a:t>
            </a: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: </a:t>
            </a:r>
          </a:p>
          <a:p>
            <a:pPr marL="0" indent="0">
              <a:buNone/>
            </a:pP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Peer </a:t>
            </a:r>
            <a:r>
              <a:rPr lang="es-ES_tradnl" altLang="ja-JP" sz="1800" dirty="0" err="1">
                <a:latin typeface="メイリオ"/>
                <a:ea typeface="メイリオ"/>
                <a:cs typeface="メイリオ"/>
              </a:rPr>
              <a:t>Count</a:t>
            </a:r>
            <a:r>
              <a:rPr lang="es-ES_tradnl" altLang="ja-JP" sz="1800" dirty="0">
                <a:latin typeface="メイリオ"/>
                <a:ea typeface="メイリオ"/>
                <a:cs typeface="メイリオ"/>
              </a:rPr>
              <a:t>: 58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[0] changed: 0.0.0.0 asn:0 [129.250.0.11|::]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[1] changed: 10.10.10.252 asn:53364 [173.205.57.234|::]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[2] changed: 0.0.0.0 asn:0 [192.241.164.4|::]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[3] changed: 4.69.184.193 asn:3356 [4.69.184.193|::]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[4] changed: 5.101.110.2 asn:202018 [5.101.110.2|::]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[5] changed: 12.0.1.63 asn:7018 [12.0.1.63|::]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[6] changed: 64.57.28.241 asn:11537 [64.57.28.241|::]</a:t>
            </a:r>
          </a:p>
          <a:p>
            <a:pPr marL="0" indent="0">
              <a:buNone/>
            </a:pP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# </a:t>
            </a:r>
            <a:r>
              <a:rPr lang="en-US" altLang="ja-JP" sz="1800" dirty="0" err="1">
                <a:latin typeface="メイリオ"/>
                <a:ea typeface="メイリオ"/>
                <a:cs typeface="メイリオ"/>
              </a:rPr>
              <a:t>peer_table</a:t>
            </a:r>
            <a:r>
              <a:rPr lang="en-US" altLang="ja-JP" sz="1800" dirty="0">
                <a:latin typeface="メイリオ"/>
                <a:ea typeface="メイリオ"/>
                <a:cs typeface="メイリオ"/>
              </a:rPr>
              <a:t>[7] changed: 66.185.128.1 asn:1668 [66.185.128.1|::]</a:t>
            </a:r>
            <a:endParaRPr kumimoji="1" lang="ja-JP" altLang="en-US" sz="1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0660850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2270</Words>
  <Application>Microsoft Macintosh PowerPoint</Application>
  <PresentationFormat>画面に合わせる (4:3)</PresentationFormat>
  <Paragraphs>268</Paragraphs>
  <Slides>43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ホワイト</vt:lpstr>
      <vt:lpstr>Bgpdump2: A Tool for Full BGP Route Comparison</vt:lpstr>
      <vt:lpstr>20150319 p19 NTT</vt:lpstr>
      <vt:lpstr>Motivation (1)</vt:lpstr>
      <vt:lpstr>Motivation (2)</vt:lpstr>
      <vt:lpstr>bgpdump2 summary</vt:lpstr>
      <vt:lpstr>route collectors and monitors</vt:lpstr>
      <vt:lpstr>simple display</vt:lpstr>
      <vt:lpstr>Speed</vt:lpstr>
      <vt:lpstr>display peer index table</vt:lpstr>
      <vt:lpstr>display per peer routing table</vt:lpstr>
      <vt:lpstr>per peer statistics</vt:lpstr>
      <vt:lpstr>Distribution in Prefix Length</vt:lpstr>
      <vt:lpstr>routing table lookup (longest-match)</vt:lpstr>
      <vt:lpstr>Diffs a peer against others</vt:lpstr>
      <vt:lpstr>Comparison among peers</vt:lpstr>
      <vt:lpstr>missing prefix ranking in AS 2914 in Oregon IX</vt:lpstr>
      <vt:lpstr>ranking in appearance count of whois descr</vt:lpstr>
      <vt:lpstr>full route number</vt:lpstr>
      <vt:lpstr>PowerPoint プレゼンテーション</vt:lpstr>
      <vt:lpstr>A Use Case (1)</vt:lpstr>
      <vt:lpstr>A Use Case (2)</vt:lpstr>
      <vt:lpstr>Heatmap</vt:lpstr>
      <vt:lpstr>20150319 p19 NTT</vt:lpstr>
      <vt:lpstr>20150319 p3 Level3</vt:lpstr>
      <vt:lpstr>20150319 p1 ZEROFAIL</vt:lpstr>
      <vt:lpstr>20150319 p4 Digital Ocean</vt:lpstr>
      <vt:lpstr>20150319 p5 AT&amp;T</vt:lpstr>
      <vt:lpstr>20150319 p7 AOL</vt:lpstr>
      <vt:lpstr>20150319 p8 Level3 (GBLX)</vt:lpstr>
      <vt:lpstr>20150319 p9 Fibrenoire Internet</vt:lpstr>
      <vt:lpstr>20150319 p11 TeriaSonera</vt:lpstr>
      <vt:lpstr>20150319 p12 OBIT</vt:lpstr>
      <vt:lpstr>20150319 p42 IIJ</vt:lpstr>
      <vt:lpstr>Timemachine: 2015 NTT</vt:lpstr>
      <vt:lpstr>Timemachine: 2014 NTT</vt:lpstr>
      <vt:lpstr>Timemachine: 2013 NTT</vt:lpstr>
      <vt:lpstr>Timemachine: 2012 NTT</vt:lpstr>
      <vt:lpstr>Timemachine: 2011 NTT</vt:lpstr>
      <vt:lpstr>Timemachine: 2010 NTT</vt:lpstr>
      <vt:lpstr>Wrap up</vt:lpstr>
      <vt:lpstr>Thanks. Questions ?</vt:lpstr>
      <vt:lpstr>Existing tools</vt:lpstr>
      <vt:lpstr>libbgpdump compatible mode</vt:lpstr>
    </vt:vector>
  </TitlesOfParts>
  <Company>NTTコミュニケーションズ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ISP別フルルート比較</dc:title>
  <dc:creator>小原 泰弘</dc:creator>
  <cp:lastModifiedBy>小原 泰弘</cp:lastModifiedBy>
  <cp:revision>212</cp:revision>
  <dcterms:created xsi:type="dcterms:W3CDTF">2014-10-23T13:37:43Z</dcterms:created>
  <dcterms:modified xsi:type="dcterms:W3CDTF">2015-05-14T08:34:10Z</dcterms:modified>
</cp:coreProperties>
</file>