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0"/>
  </p:notesMasterIdLst>
  <p:handoutMasterIdLst>
    <p:handoutMasterId r:id="rId51"/>
  </p:handoutMasterIdLst>
  <p:sldIdLst>
    <p:sldId id="256" r:id="rId2"/>
    <p:sldId id="258" r:id="rId3"/>
    <p:sldId id="259" r:id="rId4"/>
    <p:sldId id="330" r:id="rId5"/>
    <p:sldId id="257" r:id="rId6"/>
    <p:sldId id="279" r:id="rId7"/>
    <p:sldId id="347" r:id="rId8"/>
    <p:sldId id="348" r:id="rId9"/>
    <p:sldId id="341" r:id="rId10"/>
    <p:sldId id="322" r:id="rId11"/>
    <p:sldId id="278" r:id="rId12"/>
    <p:sldId id="320" r:id="rId13"/>
    <p:sldId id="321" r:id="rId14"/>
    <p:sldId id="288" r:id="rId15"/>
    <p:sldId id="260" r:id="rId16"/>
    <p:sldId id="292" r:id="rId17"/>
    <p:sldId id="293" r:id="rId18"/>
    <p:sldId id="294" r:id="rId19"/>
    <p:sldId id="295" r:id="rId20"/>
    <p:sldId id="296" r:id="rId21"/>
    <p:sldId id="343" r:id="rId22"/>
    <p:sldId id="349" r:id="rId23"/>
    <p:sldId id="352" r:id="rId24"/>
    <p:sldId id="280" r:id="rId25"/>
    <p:sldId id="289" r:id="rId26"/>
    <p:sldId id="290" r:id="rId27"/>
    <p:sldId id="291" r:id="rId28"/>
    <p:sldId id="305" r:id="rId29"/>
    <p:sldId id="307" r:id="rId30"/>
    <p:sldId id="306" r:id="rId31"/>
    <p:sldId id="319" r:id="rId32"/>
    <p:sldId id="311" r:id="rId33"/>
    <p:sldId id="310" r:id="rId34"/>
    <p:sldId id="312" r:id="rId35"/>
    <p:sldId id="313" r:id="rId36"/>
    <p:sldId id="297" r:id="rId37"/>
    <p:sldId id="324" r:id="rId38"/>
    <p:sldId id="299" r:id="rId39"/>
    <p:sldId id="350" r:id="rId40"/>
    <p:sldId id="300" r:id="rId41"/>
    <p:sldId id="327" r:id="rId42"/>
    <p:sldId id="314" r:id="rId43"/>
    <p:sldId id="315" r:id="rId44"/>
    <p:sldId id="301" r:id="rId45"/>
    <p:sldId id="335" r:id="rId46"/>
    <p:sldId id="326" r:id="rId47"/>
    <p:sldId id="333" r:id="rId48"/>
    <p:sldId id="336" r:id="rId49"/>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9D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3" autoAdjust="0"/>
    <p:restoredTop sz="94747" autoAdjust="0"/>
  </p:normalViewPr>
  <p:slideViewPr>
    <p:cSldViewPr snapToGrid="0" snapToObjects="1">
      <p:cViewPr varScale="1">
        <p:scale>
          <a:sx n="145" d="100"/>
          <a:sy n="145" d="100"/>
        </p:scale>
        <p:origin x="384" y="126"/>
      </p:cViewPr>
      <p:guideLst>
        <p:guide orient="horz" pos="91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0598D3-440E-7A48-B946-F8E742926A8C}" type="datetimeFigureOut">
              <a:rPr lang="en-US" smtClean="0"/>
              <a:t>5/14/2015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7C5C279-172B-2443-AF34-B42A47C980AF}" type="slidenum">
              <a:rPr lang="en-US" smtClean="0"/>
              <a:t>‹#›</a:t>
            </a:fld>
            <a:endParaRPr lang="en-US"/>
          </a:p>
        </p:txBody>
      </p:sp>
    </p:spTree>
    <p:extLst>
      <p:ext uri="{BB962C8B-B14F-4D97-AF65-F5344CB8AC3E}">
        <p14:creationId xmlns:p14="http://schemas.microsoft.com/office/powerpoint/2010/main" val="27556747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BAC561-84F1-CE46-A54E-0AD8138FA2F9}" type="datetimeFigureOut">
              <a:rPr lang="en-US" smtClean="0"/>
              <a:t>5/14/2015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BB76E6-6327-7F49-8306-99E681F425E5}" type="slidenum">
              <a:rPr lang="en-US" smtClean="0"/>
              <a:t>‹#›</a:t>
            </a:fld>
            <a:endParaRPr lang="en-US"/>
          </a:p>
        </p:txBody>
      </p:sp>
    </p:spTree>
    <p:extLst>
      <p:ext uri="{BB962C8B-B14F-4D97-AF65-F5344CB8AC3E}">
        <p14:creationId xmlns:p14="http://schemas.microsoft.com/office/powerpoint/2010/main" val="19031106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B76E6-6327-7F49-8306-99E681F425E5}" type="slidenum">
              <a:rPr lang="en-US" smtClean="0"/>
              <a:t>8</a:t>
            </a:fld>
            <a:endParaRPr lang="en-US"/>
          </a:p>
        </p:txBody>
      </p:sp>
    </p:spTree>
    <p:extLst>
      <p:ext uri="{BB962C8B-B14F-4D97-AF65-F5344CB8AC3E}">
        <p14:creationId xmlns:p14="http://schemas.microsoft.com/office/powerpoint/2010/main" val="4081483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B76E6-6327-7F49-8306-99E681F425E5}" type="slidenum">
              <a:rPr lang="en-US" smtClean="0"/>
              <a:t>9</a:t>
            </a:fld>
            <a:endParaRPr lang="en-US"/>
          </a:p>
        </p:txBody>
      </p:sp>
    </p:spTree>
    <p:extLst>
      <p:ext uri="{BB962C8B-B14F-4D97-AF65-F5344CB8AC3E}">
        <p14:creationId xmlns:p14="http://schemas.microsoft.com/office/powerpoint/2010/main" val="3424078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E2FB328-2C75-BD42-AC6D-999E715BEA5A}" type="slidenum">
              <a:rPr lang="en-GB"/>
              <a:pPr/>
              <a:t>48</a:t>
            </a:fld>
            <a:endParaRPr lang="en-GB"/>
          </a:p>
        </p:txBody>
      </p:sp>
      <p:sp>
        <p:nvSpPr>
          <p:cNvPr id="90113" name="Text Box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0114"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9052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06790" y="1679088"/>
            <a:ext cx="5390798" cy="1406563"/>
          </a:xfrm>
        </p:spPr>
        <p:txBody>
          <a:bodyPr anchor="b"/>
          <a:lstStyle>
            <a:lvl1pPr>
              <a:defRPr>
                <a:solidFill>
                  <a:schemeClr val="tx1">
                    <a:lumMod val="95000"/>
                    <a:lumOff val="5000"/>
                  </a:schemeClr>
                </a:solidFill>
              </a:defRPr>
            </a:lvl1pPr>
          </a:lstStyle>
          <a:p>
            <a:r>
              <a:rPr lang="en-US" noProof="0" smtClean="0"/>
              <a:t>Click to edit Master title style</a:t>
            </a:r>
            <a:endParaRPr lang="en-US" noProof="0" dirty="0"/>
          </a:p>
        </p:txBody>
      </p:sp>
      <p:sp>
        <p:nvSpPr>
          <p:cNvPr id="3" name="Untertitel 2"/>
          <p:cNvSpPr>
            <a:spLocks noGrp="1"/>
          </p:cNvSpPr>
          <p:nvPr>
            <p:ph type="subTitle" idx="1"/>
          </p:nvPr>
        </p:nvSpPr>
        <p:spPr>
          <a:xfrm>
            <a:off x="701978" y="3107589"/>
            <a:ext cx="5395610" cy="1314450"/>
          </a:xfrm>
        </p:spPr>
        <p:txBody>
          <a:bodyPr anchor="t">
            <a:normAutofit/>
          </a:bodyPr>
          <a:lstStyle>
            <a:lvl1pPr marL="0" indent="0" algn="l">
              <a:buNone/>
              <a:defRPr sz="2000">
                <a:solidFill>
                  <a:schemeClr val="tx1">
                    <a:tint val="75000"/>
                  </a:schemeClr>
                </a:solidFill>
                <a:latin typeface="DINPro-Light"/>
                <a:cs typeface="DINPro-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dirty="0"/>
          </a:p>
        </p:txBody>
      </p:sp>
      <p:cxnSp>
        <p:nvCxnSpPr>
          <p:cNvPr id="9" name="Gerade Verbindung 8"/>
          <p:cNvCxnSpPr/>
          <p:nvPr userDrawn="1"/>
        </p:nvCxnSpPr>
        <p:spPr>
          <a:xfrm>
            <a:off x="325353" y="3085650"/>
            <a:ext cx="8841417" cy="14659"/>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8" name="Datumsplatzhalter 3"/>
          <p:cNvSpPr>
            <a:spLocks noGrp="1"/>
          </p:cNvSpPr>
          <p:nvPr>
            <p:ph type="dt" sz="half" idx="10"/>
          </p:nvPr>
        </p:nvSpPr>
        <p:spPr>
          <a:xfrm>
            <a:off x="7368480" y="4980765"/>
            <a:ext cx="552510" cy="169719"/>
          </a:xfrm>
        </p:spPr>
        <p:txBody>
          <a:bodyPr lIns="0" rIns="0"/>
          <a:lstStyle>
            <a:lvl1pPr algn="l">
              <a:defRPr sz="1000"/>
            </a:lvl1pPr>
          </a:lstStyle>
          <a:p>
            <a:fld id="{A2AD9DD4-EF45-EB4F-B8FD-75CFE0F04042}" type="datetime1">
              <a:rPr lang="en-US" noProof="0" smtClean="0"/>
              <a:t>5/14/2015</a:t>
            </a:fld>
            <a:endParaRPr lang="en-US" noProof="0"/>
          </a:p>
        </p:txBody>
      </p:sp>
      <p:sp>
        <p:nvSpPr>
          <p:cNvPr id="10"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 </a:t>
            </a:r>
            <a:endParaRPr lang="en-US" noProof="0"/>
          </a:p>
        </p:txBody>
      </p:sp>
      <p:sp>
        <p:nvSpPr>
          <p:cNvPr id="5" name="Picture Placeholder 4"/>
          <p:cNvSpPr>
            <a:spLocks noGrp="1"/>
          </p:cNvSpPr>
          <p:nvPr>
            <p:ph type="pic" sz="quarter" idx="12"/>
          </p:nvPr>
        </p:nvSpPr>
        <p:spPr>
          <a:xfrm>
            <a:off x="6139568" y="1679088"/>
            <a:ext cx="2970212" cy="1417637"/>
          </a:xfrm>
        </p:spPr>
        <p:txBody>
          <a:bodyPr/>
          <a:lstStyle/>
          <a:p>
            <a:r>
              <a:rPr lang="en-US" smtClean="0"/>
              <a:t>Click icon to add picture</a:t>
            </a:r>
            <a:endParaRPr lang="en-US"/>
          </a:p>
        </p:txBody>
      </p:sp>
    </p:spTree>
    <p:extLst>
      <p:ext uri="{BB962C8B-B14F-4D97-AF65-F5344CB8AC3E}">
        <p14:creationId xmlns:p14="http://schemas.microsoft.com/office/powerpoint/2010/main" val="236393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2" y="735806"/>
            <a:ext cx="3008313" cy="740569"/>
          </a:xfrm>
        </p:spPr>
        <p:txBody>
          <a:bodyPr anchor="b"/>
          <a:lstStyle>
            <a:lvl1pPr algn="l">
              <a:defRPr sz="2000" b="1"/>
            </a:lvl1pPr>
          </a:lstStyle>
          <a:p>
            <a:r>
              <a:rPr lang="en-US" noProof="0" smtClean="0"/>
              <a:t>Click to edit Master title style</a:t>
            </a:r>
            <a:endParaRPr lang="en-US" noProof="0" dirty="0"/>
          </a:p>
        </p:txBody>
      </p:sp>
      <p:sp>
        <p:nvSpPr>
          <p:cNvPr id="3" name="Inhaltsplatzhalter 2"/>
          <p:cNvSpPr>
            <a:spLocks noGrp="1"/>
          </p:cNvSpPr>
          <p:nvPr>
            <p:ph idx="1"/>
          </p:nvPr>
        </p:nvSpPr>
        <p:spPr>
          <a:xfrm>
            <a:off x="3575050" y="1202717"/>
            <a:ext cx="5266611" cy="3391507"/>
          </a:xfr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cxnSp>
        <p:nvCxnSpPr>
          <p:cNvPr id="11" name="Gerade Verbindung 10"/>
          <p:cNvCxnSpPr/>
          <p:nvPr userDrawn="1"/>
        </p:nvCxnSpPr>
        <p:spPr>
          <a:xfrm>
            <a:off x="0" y="1462906"/>
            <a:ext cx="3465514" cy="0"/>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10" name="Datumsplatzhalter 3"/>
          <p:cNvSpPr>
            <a:spLocks noGrp="1"/>
          </p:cNvSpPr>
          <p:nvPr>
            <p:ph type="dt" sz="half" idx="10"/>
          </p:nvPr>
        </p:nvSpPr>
        <p:spPr>
          <a:xfrm>
            <a:off x="0" y="4980765"/>
            <a:ext cx="938672" cy="169719"/>
          </a:xfrm>
        </p:spPr>
        <p:txBody>
          <a:bodyPr lIns="0" rIns="0"/>
          <a:lstStyle>
            <a:lvl1pPr algn="r">
              <a:defRPr sz="1000"/>
            </a:lvl1pPr>
          </a:lstStyle>
          <a:p>
            <a:fld id="{46FDED01-5337-2443-9B4A-8C4269343AD9}" type="datetime1">
              <a:rPr lang="en-US" noProof="0" smtClean="0"/>
              <a:t>5/14/2015</a:t>
            </a:fld>
            <a:endParaRPr lang="en-US" noProof="0"/>
          </a:p>
        </p:txBody>
      </p:sp>
      <p:sp>
        <p:nvSpPr>
          <p:cNvPr id="12"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 </a:t>
            </a:r>
            <a:endParaRPr lang="en-US" noProof="0"/>
          </a:p>
        </p:txBody>
      </p:sp>
      <p:sp>
        <p:nvSpPr>
          <p:cNvPr id="17"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
        <p:nvSpPr>
          <p:cNvPr id="5" name="TextBox 4"/>
          <p:cNvSpPr txBox="1"/>
          <p:nvPr userDrawn="1"/>
        </p:nvSpPr>
        <p:spPr>
          <a:xfrm>
            <a:off x="423307" y="2757694"/>
            <a:ext cx="184666" cy="369332"/>
          </a:xfrm>
          <a:prstGeom prst="rect">
            <a:avLst/>
          </a:prstGeom>
          <a:noFill/>
        </p:spPr>
        <p:txBody>
          <a:bodyPr wrap="none" rtlCol="0">
            <a:spAutoFit/>
          </a:bodyPr>
          <a:lstStyle/>
          <a:p>
            <a:endParaRPr lang="en-US" dirty="0"/>
          </a:p>
        </p:txBody>
      </p:sp>
      <p:sp>
        <p:nvSpPr>
          <p:cNvPr id="7" name="Content Placeholder 6"/>
          <p:cNvSpPr>
            <a:spLocks noGrp="1"/>
          </p:cNvSpPr>
          <p:nvPr>
            <p:ph sz="quarter" idx="13"/>
          </p:nvPr>
        </p:nvSpPr>
        <p:spPr>
          <a:xfrm>
            <a:off x="457200" y="1476375"/>
            <a:ext cx="3008313" cy="3117850"/>
          </a:xfrm>
        </p:spPr>
        <p:txBody>
          <a:bodyPr anchor="t">
            <a:normAutofit/>
          </a:bodyPr>
          <a:lstStyle>
            <a:lvl1pPr marL="0" indent="0">
              <a:buFontTx/>
              <a:buNone/>
              <a:defRPr sz="1200">
                <a:latin typeface="DINPro-Light"/>
                <a:cs typeface="DINPro-Light"/>
              </a:defRPr>
            </a:lvl1pPr>
            <a:lvl2pPr marL="360000" indent="0">
              <a:buFontTx/>
              <a:buNone/>
              <a:defRPr sz="1100">
                <a:latin typeface="DINPro-Light"/>
                <a:cs typeface="DINPro-Light"/>
              </a:defRPr>
            </a:lvl2pPr>
            <a:lvl3pPr marL="914400" indent="0">
              <a:buFontTx/>
              <a:buNone/>
              <a:defRPr sz="1050">
                <a:latin typeface="DINPro-Light"/>
                <a:cs typeface="DINPro-Light"/>
              </a:defRPr>
            </a:lvl3pPr>
            <a:lvl4pPr marL="1371600" indent="0">
              <a:buFontTx/>
              <a:buNone/>
              <a:defRPr sz="1050">
                <a:latin typeface="DINPro-Light"/>
                <a:cs typeface="DINPro-Light"/>
              </a:defRPr>
            </a:lvl4pPr>
            <a:lvl5pPr marL="1828800" indent="0">
              <a:buFontTx/>
              <a:buNone/>
              <a:defRPr sz="1050">
                <a:latin typeface="DINPro-Light"/>
                <a:cs typeface="DINPro-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77362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Inhaltsplatzhalter 2"/>
          <p:cNvSpPr>
            <a:spLocks noGrp="1"/>
          </p:cNvSpPr>
          <p:nvPr>
            <p:ph idx="1"/>
          </p:nvPr>
        </p:nvSpPr>
        <p:spPr>
          <a:xfrm>
            <a:off x="457200" y="1386348"/>
            <a:ext cx="8377238" cy="3208274"/>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cxnSp>
        <p:nvCxnSpPr>
          <p:cNvPr id="16" name="Gerade Verbindung 15"/>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11" name="Datumsplatzhalter 3"/>
          <p:cNvSpPr>
            <a:spLocks noGrp="1"/>
          </p:cNvSpPr>
          <p:nvPr>
            <p:ph type="dt" sz="half" idx="10"/>
          </p:nvPr>
        </p:nvSpPr>
        <p:spPr>
          <a:xfrm>
            <a:off x="0" y="4980765"/>
            <a:ext cx="938672" cy="169719"/>
          </a:xfrm>
        </p:spPr>
        <p:txBody>
          <a:bodyPr lIns="0" rIns="0"/>
          <a:lstStyle>
            <a:lvl1pPr algn="r">
              <a:defRPr sz="1000"/>
            </a:lvl1pPr>
          </a:lstStyle>
          <a:p>
            <a:fld id="{AAED6022-C6A0-B04C-B01D-B14FBB17A9FF}" type="datetime1">
              <a:rPr lang="en-US" noProof="0" smtClean="0"/>
              <a:t>5/14/2015</a:t>
            </a:fld>
            <a:endParaRPr lang="en-US" noProof="0"/>
          </a:p>
        </p:txBody>
      </p:sp>
      <p:sp>
        <p:nvSpPr>
          <p:cNvPr id="12"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 </a:t>
            </a:r>
            <a:endParaRPr lang="en-US" noProof="0"/>
          </a:p>
        </p:txBody>
      </p:sp>
      <p:sp>
        <p:nvSpPr>
          <p:cNvPr id="17"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Tree>
    <p:extLst>
      <p:ext uri="{BB962C8B-B14F-4D97-AF65-F5344CB8AC3E}">
        <p14:creationId xmlns:p14="http://schemas.microsoft.com/office/powerpoint/2010/main" val="513737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722313" y="2180035"/>
            <a:ext cx="7772400" cy="1125140"/>
          </a:xfrm>
        </p:spPr>
        <p:txBody>
          <a:bodyPr anchor="b">
            <a:normAutofit/>
          </a:bodyPr>
          <a:lstStyle>
            <a:lvl1pPr marL="0" indent="0">
              <a:buNone/>
              <a:defRPr sz="3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cxnSp>
        <p:nvCxnSpPr>
          <p:cNvPr id="13" name="Gerade Verbindung 12"/>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userDrawn="1"/>
        </p:nvCxnSpPr>
        <p:spPr>
          <a:xfrm>
            <a:off x="818017" y="3305175"/>
            <a:ext cx="8485188" cy="0"/>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9" name="Untertitel 2"/>
          <p:cNvSpPr>
            <a:spLocks noGrp="1"/>
          </p:cNvSpPr>
          <p:nvPr>
            <p:ph type="subTitle" idx="13"/>
          </p:nvPr>
        </p:nvSpPr>
        <p:spPr>
          <a:xfrm>
            <a:off x="727379" y="3305175"/>
            <a:ext cx="6400800" cy="1314450"/>
          </a:xfrm>
        </p:spPr>
        <p:txBody>
          <a:bodyPr anchor="t">
            <a:normAutofit/>
          </a:bodyPr>
          <a:lstStyle>
            <a:lvl1pPr marL="0" indent="0" algn="l">
              <a:buNone/>
              <a:defRPr sz="2000">
                <a:solidFill>
                  <a:schemeClr val="tx1">
                    <a:tint val="75000"/>
                  </a:schemeClr>
                </a:solidFill>
                <a:latin typeface="DINPro-Light"/>
                <a:cs typeface="DINPro-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dirty="0"/>
          </a:p>
        </p:txBody>
      </p:sp>
      <p:sp>
        <p:nvSpPr>
          <p:cNvPr id="17" name="Datumsplatzhalter 3"/>
          <p:cNvSpPr>
            <a:spLocks noGrp="1"/>
          </p:cNvSpPr>
          <p:nvPr>
            <p:ph type="dt" sz="half" idx="10"/>
          </p:nvPr>
        </p:nvSpPr>
        <p:spPr>
          <a:xfrm>
            <a:off x="0" y="4980765"/>
            <a:ext cx="938672" cy="169719"/>
          </a:xfrm>
        </p:spPr>
        <p:txBody>
          <a:bodyPr lIns="0" rIns="0"/>
          <a:lstStyle>
            <a:lvl1pPr algn="r">
              <a:defRPr sz="1000"/>
            </a:lvl1pPr>
          </a:lstStyle>
          <a:p>
            <a:fld id="{AA7658D3-057A-E94F-9649-8C946F7B94A3}" type="datetime1">
              <a:rPr lang="en-US" noProof="0" smtClean="0"/>
              <a:t>5/14/2015</a:t>
            </a:fld>
            <a:endParaRPr lang="en-US" noProof="0"/>
          </a:p>
        </p:txBody>
      </p:sp>
      <p:sp>
        <p:nvSpPr>
          <p:cNvPr id="18"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 </a:t>
            </a:r>
            <a:endParaRPr lang="en-US" noProof="0"/>
          </a:p>
        </p:txBody>
      </p:sp>
      <p:sp>
        <p:nvSpPr>
          <p:cNvPr id="19"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Tree>
    <p:extLst>
      <p:ext uri="{BB962C8B-B14F-4D97-AF65-F5344CB8AC3E}">
        <p14:creationId xmlns:p14="http://schemas.microsoft.com/office/powerpoint/2010/main" val="2369689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Inhaltsplatzhalter 2"/>
          <p:cNvSpPr>
            <a:spLocks noGrp="1"/>
          </p:cNvSpPr>
          <p:nvPr>
            <p:ph sz="half" idx="1"/>
          </p:nvPr>
        </p:nvSpPr>
        <p:spPr>
          <a:xfrm>
            <a:off x="457200" y="1328737"/>
            <a:ext cx="4038600" cy="32658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Inhaltsplatzhalter 3"/>
          <p:cNvSpPr>
            <a:spLocks noGrp="1"/>
          </p:cNvSpPr>
          <p:nvPr>
            <p:ph sz="half" idx="2"/>
          </p:nvPr>
        </p:nvSpPr>
        <p:spPr>
          <a:xfrm>
            <a:off x="4791075" y="1328737"/>
            <a:ext cx="4038600" cy="32658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cxnSp>
        <p:nvCxnSpPr>
          <p:cNvPr id="14" name="Gerade Verbindung 13"/>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16" name="Datumsplatzhalter 3"/>
          <p:cNvSpPr>
            <a:spLocks noGrp="1"/>
          </p:cNvSpPr>
          <p:nvPr>
            <p:ph type="dt" sz="half" idx="10"/>
          </p:nvPr>
        </p:nvSpPr>
        <p:spPr>
          <a:xfrm>
            <a:off x="0" y="4980765"/>
            <a:ext cx="938672" cy="169719"/>
          </a:xfrm>
        </p:spPr>
        <p:txBody>
          <a:bodyPr lIns="0" rIns="0"/>
          <a:lstStyle>
            <a:lvl1pPr algn="r">
              <a:defRPr sz="1000"/>
            </a:lvl1pPr>
          </a:lstStyle>
          <a:p>
            <a:fld id="{90A69E82-7358-4842-A168-51FD17D681F8}" type="datetime1">
              <a:rPr lang="en-US" noProof="0" smtClean="0"/>
              <a:t>5/14/2015</a:t>
            </a:fld>
            <a:endParaRPr lang="en-US" noProof="0"/>
          </a:p>
        </p:txBody>
      </p:sp>
      <p:sp>
        <p:nvSpPr>
          <p:cNvPr id="17"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 </a:t>
            </a:r>
            <a:endParaRPr lang="en-US" noProof="0"/>
          </a:p>
        </p:txBody>
      </p:sp>
      <p:sp>
        <p:nvSpPr>
          <p:cNvPr id="18"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Tree>
    <p:extLst>
      <p:ext uri="{BB962C8B-B14F-4D97-AF65-F5344CB8AC3E}">
        <p14:creationId xmlns:p14="http://schemas.microsoft.com/office/powerpoint/2010/main" val="336487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Inhaltsplatzhalter 2"/>
          <p:cNvSpPr>
            <a:spLocks noGrp="1"/>
          </p:cNvSpPr>
          <p:nvPr>
            <p:ph sz="half" idx="1"/>
          </p:nvPr>
        </p:nvSpPr>
        <p:spPr>
          <a:xfrm>
            <a:off x="457199" y="1328737"/>
            <a:ext cx="8372476" cy="15373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Inhaltsplatzhalter 3"/>
          <p:cNvSpPr>
            <a:spLocks noGrp="1"/>
          </p:cNvSpPr>
          <p:nvPr>
            <p:ph sz="half" idx="2"/>
          </p:nvPr>
        </p:nvSpPr>
        <p:spPr>
          <a:xfrm>
            <a:off x="457200" y="3034679"/>
            <a:ext cx="8372475" cy="15599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cxnSp>
        <p:nvCxnSpPr>
          <p:cNvPr id="14" name="Gerade Verbindung 13"/>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16" name="Datumsplatzhalter 3"/>
          <p:cNvSpPr>
            <a:spLocks noGrp="1"/>
          </p:cNvSpPr>
          <p:nvPr>
            <p:ph type="dt" sz="half" idx="10"/>
          </p:nvPr>
        </p:nvSpPr>
        <p:spPr>
          <a:xfrm>
            <a:off x="0" y="4980765"/>
            <a:ext cx="938672" cy="169719"/>
          </a:xfrm>
        </p:spPr>
        <p:txBody>
          <a:bodyPr lIns="0" rIns="0"/>
          <a:lstStyle>
            <a:lvl1pPr algn="r">
              <a:defRPr sz="1000"/>
            </a:lvl1pPr>
          </a:lstStyle>
          <a:p>
            <a:fld id="{53D59EE9-7D9C-0946-806D-05A7A5466E42}" type="datetime1">
              <a:rPr lang="en-US" noProof="0" smtClean="0"/>
              <a:t>5/14/2015</a:t>
            </a:fld>
            <a:endParaRPr lang="en-US" noProof="0"/>
          </a:p>
        </p:txBody>
      </p:sp>
      <p:sp>
        <p:nvSpPr>
          <p:cNvPr id="17"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 </a:t>
            </a:r>
            <a:endParaRPr lang="en-US" noProof="0"/>
          </a:p>
        </p:txBody>
      </p:sp>
      <p:sp>
        <p:nvSpPr>
          <p:cNvPr id="18"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Tree>
    <p:extLst>
      <p:ext uri="{BB962C8B-B14F-4D97-AF65-F5344CB8AC3E}">
        <p14:creationId xmlns:p14="http://schemas.microsoft.com/office/powerpoint/2010/main" val="4062663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cxnSp>
        <p:nvCxnSpPr>
          <p:cNvPr id="12" name="Gerade Verbindung 11"/>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14" name="Datumsplatzhalter 3"/>
          <p:cNvSpPr>
            <a:spLocks noGrp="1"/>
          </p:cNvSpPr>
          <p:nvPr>
            <p:ph type="dt" sz="half" idx="10"/>
          </p:nvPr>
        </p:nvSpPr>
        <p:spPr>
          <a:xfrm>
            <a:off x="0" y="4980765"/>
            <a:ext cx="938672" cy="169719"/>
          </a:xfrm>
        </p:spPr>
        <p:txBody>
          <a:bodyPr lIns="0" rIns="0"/>
          <a:lstStyle>
            <a:lvl1pPr algn="r">
              <a:defRPr sz="1000"/>
            </a:lvl1pPr>
          </a:lstStyle>
          <a:p>
            <a:fld id="{B143CA91-16D5-A84D-9D7A-1A040F76AE74}" type="datetime1">
              <a:rPr lang="en-US" noProof="0" smtClean="0"/>
              <a:t>5/14/2015</a:t>
            </a:fld>
            <a:endParaRPr lang="en-US" noProof="0"/>
          </a:p>
        </p:txBody>
      </p:sp>
      <p:sp>
        <p:nvSpPr>
          <p:cNvPr id="15"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 </a:t>
            </a:r>
            <a:endParaRPr lang="en-US" noProof="0"/>
          </a:p>
        </p:txBody>
      </p:sp>
      <p:sp>
        <p:nvSpPr>
          <p:cNvPr id="16"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Tree>
    <p:extLst>
      <p:ext uri="{BB962C8B-B14F-4D97-AF65-F5344CB8AC3E}">
        <p14:creationId xmlns:p14="http://schemas.microsoft.com/office/powerpoint/2010/main" val="1454112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cxnSp>
        <p:nvCxnSpPr>
          <p:cNvPr id="11" name="Gerade Verbindung 10"/>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13" name="Datumsplatzhalter 3"/>
          <p:cNvSpPr>
            <a:spLocks noGrp="1"/>
          </p:cNvSpPr>
          <p:nvPr>
            <p:ph type="dt" sz="half" idx="10"/>
          </p:nvPr>
        </p:nvSpPr>
        <p:spPr>
          <a:xfrm>
            <a:off x="0" y="4980765"/>
            <a:ext cx="938672" cy="169719"/>
          </a:xfrm>
        </p:spPr>
        <p:txBody>
          <a:bodyPr lIns="0" rIns="0"/>
          <a:lstStyle>
            <a:lvl1pPr algn="r">
              <a:defRPr sz="1000"/>
            </a:lvl1pPr>
          </a:lstStyle>
          <a:p>
            <a:fld id="{DA72BC49-D5ED-C748-AA40-0C400AB3A11D}" type="datetime1">
              <a:rPr lang="en-US" noProof="0" smtClean="0"/>
              <a:t>5/14/2015</a:t>
            </a:fld>
            <a:endParaRPr lang="en-US" noProof="0"/>
          </a:p>
        </p:txBody>
      </p:sp>
      <p:sp>
        <p:nvSpPr>
          <p:cNvPr id="14"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 </a:t>
            </a:r>
            <a:endParaRPr lang="en-US" noProof="0"/>
          </a:p>
        </p:txBody>
      </p:sp>
      <p:sp>
        <p:nvSpPr>
          <p:cNvPr id="15"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Tree>
    <p:extLst>
      <p:ext uri="{BB962C8B-B14F-4D97-AF65-F5344CB8AC3E}">
        <p14:creationId xmlns:p14="http://schemas.microsoft.com/office/powerpoint/2010/main" val="100915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44014" y="3312947"/>
            <a:ext cx="2814632" cy="425054"/>
          </a:xfrm>
        </p:spPr>
        <p:txBody>
          <a:bodyPr anchor="b"/>
          <a:lstStyle>
            <a:lvl1pPr algn="l">
              <a:defRPr sz="2000" b="1"/>
            </a:lvl1pPr>
          </a:lstStyle>
          <a:p>
            <a:r>
              <a:rPr lang="en-US" noProof="0" smtClean="0"/>
              <a:t>Click to edit Master title style</a:t>
            </a:r>
            <a:endParaRPr lang="en-US" noProof="0"/>
          </a:p>
        </p:txBody>
      </p:sp>
      <p:sp>
        <p:nvSpPr>
          <p:cNvPr id="3" name="Bildplatzhalter 2"/>
          <p:cNvSpPr>
            <a:spLocks noGrp="1"/>
          </p:cNvSpPr>
          <p:nvPr>
            <p:ph type="pic" idx="1"/>
          </p:nvPr>
        </p:nvSpPr>
        <p:spPr>
          <a:xfrm>
            <a:off x="457202" y="459581"/>
            <a:ext cx="5486400" cy="41695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a:p>
        </p:txBody>
      </p:sp>
      <p:sp>
        <p:nvSpPr>
          <p:cNvPr id="4" name="Textplatzhalter 3"/>
          <p:cNvSpPr>
            <a:spLocks noGrp="1"/>
          </p:cNvSpPr>
          <p:nvPr>
            <p:ph type="body" sz="half" idx="2"/>
          </p:nvPr>
        </p:nvSpPr>
        <p:spPr>
          <a:xfrm>
            <a:off x="6059596" y="3807662"/>
            <a:ext cx="2814632" cy="821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cxnSp>
        <p:nvCxnSpPr>
          <p:cNvPr id="14" name="Gerade Verbindung 13"/>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userDrawn="1"/>
        </p:nvCxnSpPr>
        <p:spPr>
          <a:xfrm>
            <a:off x="6160880" y="3751567"/>
            <a:ext cx="2983121" cy="0"/>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18" name="Datumsplatzhalter 3"/>
          <p:cNvSpPr>
            <a:spLocks noGrp="1"/>
          </p:cNvSpPr>
          <p:nvPr>
            <p:ph type="dt" sz="half" idx="10"/>
          </p:nvPr>
        </p:nvSpPr>
        <p:spPr>
          <a:xfrm>
            <a:off x="0" y="4980765"/>
            <a:ext cx="938672" cy="169719"/>
          </a:xfrm>
        </p:spPr>
        <p:txBody>
          <a:bodyPr lIns="0" rIns="0"/>
          <a:lstStyle>
            <a:lvl1pPr algn="r">
              <a:defRPr sz="1000"/>
            </a:lvl1pPr>
          </a:lstStyle>
          <a:p>
            <a:fld id="{366CB7DF-F7ED-0040-ACAB-8B8B65BE3FA9}" type="datetime1">
              <a:rPr lang="en-US" noProof="0" smtClean="0"/>
              <a:t>5/14/2015</a:t>
            </a:fld>
            <a:endParaRPr lang="en-US" noProof="0"/>
          </a:p>
        </p:txBody>
      </p:sp>
      <p:sp>
        <p:nvSpPr>
          <p:cNvPr id="19"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 </a:t>
            </a:r>
            <a:endParaRPr lang="en-US" noProof="0"/>
          </a:p>
        </p:txBody>
      </p:sp>
      <p:sp>
        <p:nvSpPr>
          <p:cNvPr id="20"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Tree>
    <p:extLst>
      <p:ext uri="{BB962C8B-B14F-4D97-AF65-F5344CB8AC3E}">
        <p14:creationId xmlns:p14="http://schemas.microsoft.com/office/powerpoint/2010/main" val="3610193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hteck 13"/>
          <p:cNvSpPr/>
          <p:nvPr/>
        </p:nvSpPr>
        <p:spPr>
          <a:xfrm>
            <a:off x="7902283" y="4994909"/>
            <a:ext cx="1260475" cy="161831"/>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13" name="Rechteck 12"/>
          <p:cNvSpPr/>
          <p:nvPr/>
        </p:nvSpPr>
        <p:spPr>
          <a:xfrm>
            <a:off x="1" y="4994910"/>
            <a:ext cx="7919491" cy="16183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2" name="Titelplatzhalter 1"/>
          <p:cNvSpPr>
            <a:spLocks noGrp="1"/>
          </p:cNvSpPr>
          <p:nvPr>
            <p:ph type="title"/>
          </p:nvPr>
        </p:nvSpPr>
        <p:spPr>
          <a:xfrm>
            <a:off x="457200" y="751560"/>
            <a:ext cx="7918296" cy="475853"/>
          </a:xfrm>
          <a:prstGeom prst="rect">
            <a:avLst/>
          </a:prstGeom>
        </p:spPr>
        <p:txBody>
          <a:bodyPr vert="horz" lIns="91440" tIns="45720" rIns="91440" bIns="45720" rtlCol="0" anchor="ctr">
            <a:noAutofit/>
          </a:bodyPr>
          <a:lstStyle/>
          <a:p>
            <a:r>
              <a:rPr lang="en-US" noProof="0" smtClean="0"/>
              <a:t>Mastertitelformat bearbeiten</a:t>
            </a:r>
            <a:endParaRPr lang="en-US" noProof="0"/>
          </a:p>
        </p:txBody>
      </p:sp>
      <p:sp>
        <p:nvSpPr>
          <p:cNvPr id="3" name="Textplatzhalter 2"/>
          <p:cNvSpPr>
            <a:spLocks noGrp="1"/>
          </p:cNvSpPr>
          <p:nvPr>
            <p:ph type="body" idx="1"/>
          </p:nvPr>
        </p:nvSpPr>
        <p:spPr>
          <a:xfrm>
            <a:off x="457200" y="1386348"/>
            <a:ext cx="8353425" cy="3208274"/>
          </a:xfrm>
          <a:prstGeom prst="rect">
            <a:avLst/>
          </a:prstGeom>
        </p:spPr>
        <p:txBody>
          <a:bodyPr vert="horz" lIns="91440" tIns="45720" rIns="91440" bIns="45720" rtlCol="0" anchor="t">
            <a:normAutofit/>
          </a:bodyPr>
          <a:lstStyle/>
          <a:p>
            <a:pPr lvl="0"/>
            <a:r>
              <a:rPr lang="en-US" noProof="0" dirty="0" err="1" smtClean="0"/>
              <a:t>Mastertextformat</a:t>
            </a:r>
            <a:r>
              <a:rPr lang="en-US" noProof="0" dirty="0" smtClean="0"/>
              <a:t> </a:t>
            </a:r>
            <a:r>
              <a:rPr lang="en-US" noProof="0" dirty="0" err="1" smtClean="0"/>
              <a:t>bearbeitenblablablablablab</a:t>
            </a:r>
            <a:r>
              <a:rPr lang="en-US" noProof="0" dirty="0" smtClean="0"/>
              <a:t> </a:t>
            </a:r>
            <a:r>
              <a:rPr lang="en-US" noProof="0" dirty="0" err="1" smtClean="0"/>
              <a:t>balblaabla</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4" name="Datumsplatzhalter 3"/>
          <p:cNvSpPr>
            <a:spLocks noGrp="1"/>
          </p:cNvSpPr>
          <p:nvPr>
            <p:ph type="dt" sz="half" idx="2"/>
          </p:nvPr>
        </p:nvSpPr>
        <p:spPr>
          <a:xfrm>
            <a:off x="7121525" y="4977105"/>
            <a:ext cx="797966" cy="161831"/>
          </a:xfrm>
          <a:prstGeom prst="rect">
            <a:avLst/>
          </a:prstGeom>
        </p:spPr>
        <p:txBody>
          <a:bodyPr vert="horz" lIns="91440" tIns="45720" rIns="91440" bIns="45720" rtlCol="0" anchor="ctr"/>
          <a:lstStyle>
            <a:lvl1pPr algn="r">
              <a:defRPr sz="1000">
                <a:solidFill>
                  <a:schemeClr val="bg1"/>
                </a:solidFill>
                <a:latin typeface="DINPro-Medium"/>
                <a:cs typeface="DINPro-Medium"/>
              </a:defRPr>
            </a:lvl1pPr>
          </a:lstStyle>
          <a:p>
            <a:fld id="{C37AFCC7-1B64-5E4F-A57E-744362A1A107}" type="datetime1">
              <a:rPr lang="en-US" noProof="0" smtClean="0"/>
              <a:t>5/14/2015</a:t>
            </a:fld>
            <a:endParaRPr lang="en-US" noProof="0"/>
          </a:p>
        </p:txBody>
      </p:sp>
      <p:sp>
        <p:nvSpPr>
          <p:cNvPr id="12" name="Textfeld 11"/>
          <p:cNvSpPr txBox="1"/>
          <p:nvPr/>
        </p:nvSpPr>
        <p:spPr>
          <a:xfrm>
            <a:off x="7919492" y="4938095"/>
            <a:ext cx="1091159" cy="246221"/>
          </a:xfrm>
          <a:prstGeom prst="rect">
            <a:avLst/>
          </a:prstGeom>
          <a:noFill/>
        </p:spPr>
        <p:txBody>
          <a:bodyPr wrap="square" rtlCol="0">
            <a:spAutoFit/>
          </a:bodyPr>
          <a:lstStyle/>
          <a:p>
            <a:r>
              <a:rPr lang="en-US" sz="1000" noProof="0" smtClean="0">
                <a:solidFill>
                  <a:schemeClr val="bg1">
                    <a:lumMod val="85000"/>
                  </a:schemeClr>
                </a:solidFill>
                <a:latin typeface="DINPro-Medium"/>
                <a:cs typeface="DINPro-Medium"/>
              </a:rPr>
              <a:t>www.ernw.de</a:t>
            </a:r>
            <a:endParaRPr lang="en-US" sz="1000" noProof="0">
              <a:solidFill>
                <a:schemeClr val="bg1">
                  <a:lumMod val="85000"/>
                </a:schemeClr>
              </a:solidFill>
              <a:latin typeface="DINPro-Medium"/>
              <a:cs typeface="DINPro-Medium"/>
            </a:endParaRPr>
          </a:p>
        </p:txBody>
      </p:sp>
      <p:pic>
        <p:nvPicPr>
          <p:cNvPr id="5" name="Bild 4" descr="Präsentations Head.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8991"/>
            <a:ext cx="9144000" cy="785813"/>
          </a:xfrm>
          <a:prstGeom prst="rect">
            <a:avLst/>
          </a:prstGeom>
        </p:spPr>
      </p:pic>
    </p:spTree>
    <p:extLst>
      <p:ext uri="{BB962C8B-B14F-4D97-AF65-F5344CB8AC3E}">
        <p14:creationId xmlns:p14="http://schemas.microsoft.com/office/powerpoint/2010/main" val="239211948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1" r:id="rId4"/>
    <p:sldLayoutId id="2147483652" r:id="rId5"/>
    <p:sldLayoutId id="2147483658" r:id="rId6"/>
    <p:sldLayoutId id="2147483654" r:id="rId7"/>
    <p:sldLayoutId id="2147483655" r:id="rId8"/>
    <p:sldLayoutId id="2147483657" r:id="rId9"/>
  </p:sldLayoutIdLst>
  <p:timing>
    <p:tnLst>
      <p:par>
        <p:cTn id="1" dur="indefinite" restart="never" nodeType="tmRoot"/>
      </p:par>
    </p:tnLst>
  </p:timing>
  <p:hf hdr="0" ftr="0"/>
  <p:txStyles>
    <p:titleStyle>
      <a:lvl1pPr algn="l" defTabSz="457200" rtl="0" eaLnBrk="1" latinLnBrk="0" hangingPunct="1">
        <a:spcBef>
          <a:spcPct val="0"/>
        </a:spcBef>
        <a:buNone/>
        <a:defRPr sz="3000" kern="1200">
          <a:solidFill>
            <a:schemeClr val="tx1">
              <a:lumMod val="50000"/>
              <a:lumOff val="50000"/>
            </a:schemeClr>
          </a:solidFill>
          <a:latin typeface="DINPro-Regular"/>
          <a:ea typeface="+mj-ea"/>
          <a:cs typeface="DINPro-Regular"/>
        </a:defRPr>
      </a:lvl1pPr>
    </p:titleStyle>
    <p:bodyStyle>
      <a:lvl1pPr marL="288000" indent="-288000" algn="l" defTabSz="457200" rtl="0" eaLnBrk="1" latinLnBrk="0" hangingPunct="1">
        <a:spcBef>
          <a:spcPct val="20000"/>
        </a:spcBef>
        <a:buClr>
          <a:srgbClr val="00AC6C"/>
        </a:buClr>
        <a:buSzPct val="70000"/>
        <a:buFont typeface="Lucida Grande"/>
        <a:buChar char="¬"/>
        <a:defRPr sz="2400" kern="1200">
          <a:solidFill>
            <a:schemeClr val="tx1"/>
          </a:solidFill>
          <a:latin typeface="DINPro-Regular"/>
          <a:ea typeface="+mn-ea"/>
          <a:cs typeface="DINPro-Regular"/>
        </a:defRPr>
      </a:lvl1pPr>
      <a:lvl2pPr marL="648000" indent="-288000" algn="l" defTabSz="457200" rtl="0" eaLnBrk="1" latinLnBrk="0" hangingPunct="1">
        <a:spcBef>
          <a:spcPct val="20000"/>
        </a:spcBef>
        <a:buSzPct val="85000"/>
        <a:buFont typeface="Symbol" charset="2"/>
        <a:buChar char="-"/>
        <a:tabLst>
          <a:tab pos="630238" algn="l"/>
        </a:tabLst>
        <a:defRPr sz="2000" kern="1200">
          <a:solidFill>
            <a:schemeClr val="tx1">
              <a:lumMod val="75000"/>
              <a:lumOff val="25000"/>
            </a:schemeClr>
          </a:solidFill>
          <a:latin typeface="DINPro-Light"/>
          <a:ea typeface="+mn-ea"/>
          <a:cs typeface="DINPro-Light"/>
        </a:defRPr>
      </a:lvl2pPr>
      <a:lvl3pPr marL="1143000" indent="-228600" algn="l" defTabSz="457200" rtl="0" eaLnBrk="1" latinLnBrk="0" hangingPunct="1">
        <a:spcBef>
          <a:spcPct val="20000"/>
        </a:spcBef>
        <a:buSzPct val="85000"/>
        <a:buFont typeface="Symbol" charset="2"/>
        <a:buChar char="-"/>
        <a:defRPr sz="1800" kern="1200">
          <a:solidFill>
            <a:schemeClr val="tx1">
              <a:lumMod val="75000"/>
              <a:lumOff val="25000"/>
            </a:schemeClr>
          </a:solidFill>
          <a:latin typeface="DINPro-Light"/>
          <a:ea typeface="+mn-ea"/>
          <a:cs typeface="DINPro-Light"/>
        </a:defRPr>
      </a:lvl3pPr>
      <a:lvl4pPr marL="1600200" indent="-228600" algn="l" defTabSz="457200" rtl="0" eaLnBrk="1" latinLnBrk="0" hangingPunct="1">
        <a:spcBef>
          <a:spcPct val="20000"/>
        </a:spcBef>
        <a:buSzPct val="85000"/>
        <a:buFont typeface="Symbol" charset="2"/>
        <a:buChar char="-"/>
        <a:defRPr sz="1800" kern="1200">
          <a:solidFill>
            <a:schemeClr val="tx1">
              <a:lumMod val="75000"/>
              <a:lumOff val="25000"/>
            </a:schemeClr>
          </a:solidFill>
          <a:latin typeface="DINPro-Light"/>
          <a:ea typeface="+mn-ea"/>
          <a:cs typeface="DINPro-Light"/>
        </a:defRPr>
      </a:lvl4pPr>
      <a:lvl5pPr marL="2057400" indent="-228600" algn="l" defTabSz="457200" rtl="0" eaLnBrk="1" latinLnBrk="0" hangingPunct="1">
        <a:spcBef>
          <a:spcPct val="20000"/>
        </a:spcBef>
        <a:buSzPct val="85000"/>
        <a:buFont typeface="Symbol" charset="2"/>
        <a:buChar char="-"/>
        <a:defRPr sz="1800" kern="1200">
          <a:solidFill>
            <a:schemeClr val="tx1">
              <a:lumMod val="75000"/>
              <a:lumOff val="25000"/>
            </a:schemeClr>
          </a:solidFill>
          <a:latin typeface="DINPro-Light"/>
          <a:ea typeface="+mn-ea"/>
          <a:cs typeface="DINPro-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mailto:erey@ernw.de" TargetMode="External"/><Relationship Id="rId7" Type="http://schemas.openxmlformats.org/officeDocument/2006/relationships/hyperlink" Target="mailto:https://twitter.com/enno_insinuato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insinuator.net" TargetMode="External"/><Relationship Id="rId11" Type="http://schemas.openxmlformats.org/officeDocument/2006/relationships/image" Target="../media/image56.png"/><Relationship Id="rId5" Type="http://schemas.openxmlformats.org/officeDocument/2006/relationships/hyperlink" Target="mailto:cwerny@ernw.de" TargetMode="External"/><Relationship Id="rId10" Type="http://schemas.openxmlformats.org/officeDocument/2006/relationships/image" Target="../media/image55.png"/><Relationship Id="rId4" Type="http://schemas.openxmlformats.org/officeDocument/2006/relationships/hyperlink" Target="http://www.ernw.de" TargetMode="External"/><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de-DE" sz="2800" dirty="0" smtClean="0"/>
              <a:t>OS IPv6 Behavior in</a:t>
            </a:r>
            <a:br>
              <a:rPr lang="de-DE" sz="2800" dirty="0" smtClean="0"/>
            </a:br>
            <a:r>
              <a:rPr lang="de-DE" sz="2800" dirty="0" smtClean="0"/>
              <a:t>Conflicting Environments</a:t>
            </a:r>
            <a:endParaRPr lang="en-US" sz="2800" dirty="0"/>
          </a:p>
        </p:txBody>
      </p:sp>
      <p:sp>
        <p:nvSpPr>
          <p:cNvPr id="5" name="Subtitle 4"/>
          <p:cNvSpPr>
            <a:spLocks noGrp="1"/>
          </p:cNvSpPr>
          <p:nvPr>
            <p:ph type="subTitle" idx="1"/>
          </p:nvPr>
        </p:nvSpPr>
        <p:spPr/>
        <p:txBody>
          <a:bodyPr/>
          <a:lstStyle/>
          <a:p>
            <a:r>
              <a:rPr lang="de-DE" dirty="0"/>
              <a:t>Enno </a:t>
            </a:r>
            <a:r>
              <a:rPr lang="de-DE" dirty="0" smtClean="0"/>
              <a:t>Rey &amp; Christopher Werny</a:t>
            </a:r>
          </a:p>
          <a:p>
            <a:r>
              <a:rPr lang="de-DE" dirty="0" smtClean="0"/>
              <a:t>{erey,cwerny}@ernw.de </a:t>
            </a:r>
            <a:endParaRPr lang="de-DE" dirty="0"/>
          </a:p>
        </p:txBody>
      </p:sp>
      <p:sp>
        <p:nvSpPr>
          <p:cNvPr id="3" name="Rectangle 2"/>
          <p:cNvSpPr/>
          <p:nvPr/>
        </p:nvSpPr>
        <p:spPr>
          <a:xfrm>
            <a:off x="7984963" y="3068253"/>
            <a:ext cx="495798"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Placeholder 1"/>
          <p:cNvPicPr>
            <a:picLocks noGrp="1" noChangeAspect="1"/>
          </p:cNvPicPr>
          <p:nvPr>
            <p:ph type="pic" sz="quarter" idx="12"/>
          </p:nvPr>
        </p:nvPicPr>
        <p:blipFill>
          <a:blip r:embed="rId2"/>
          <a:srcRect l="-40537" r="-40537"/>
          <a:stretch>
            <a:fillRect/>
          </a:stretch>
        </p:blipFill>
        <p:spPr>
          <a:xfrm>
            <a:off x="3432991" y="1104819"/>
            <a:ext cx="7004868" cy="3343317"/>
          </a:xfrm>
        </p:spPr>
      </p:pic>
      <p:sp>
        <p:nvSpPr>
          <p:cNvPr id="7" name="Rectangle 6"/>
          <p:cNvSpPr/>
          <p:nvPr/>
        </p:nvSpPr>
        <p:spPr>
          <a:xfrm>
            <a:off x="52188" y="0"/>
            <a:ext cx="1022222" cy="10246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809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RFC 4861</a:t>
            </a:r>
            <a:endParaRPr lang="en-US" dirty="0"/>
          </a:p>
        </p:txBody>
      </p:sp>
      <p:sp>
        <p:nvSpPr>
          <p:cNvPr id="3" name="Content Placeholder 2"/>
          <p:cNvSpPr>
            <a:spLocks noGrp="1"/>
          </p:cNvSpPr>
          <p:nvPr>
            <p:ph idx="1"/>
          </p:nvPr>
        </p:nvSpPr>
        <p:spPr/>
        <p:txBody>
          <a:bodyPr/>
          <a:lstStyle/>
          <a:p>
            <a:pPr lvl="0"/>
            <a:r>
              <a:rPr lang="en-GB" dirty="0" smtClean="0"/>
              <a:t>Sect. 4.2</a:t>
            </a:r>
          </a:p>
          <a:p>
            <a:pPr marL="360000" lvl="1" indent="0">
              <a:buNone/>
            </a:pPr>
            <a:r>
              <a:rPr lang="en-US" dirty="0" smtClean="0"/>
              <a:t>“If </a:t>
            </a:r>
            <a:r>
              <a:rPr lang="en-US" dirty="0"/>
              <a:t>neither M nor O flags are set, this indicates that </a:t>
            </a:r>
            <a:r>
              <a:rPr lang="en-US" dirty="0" smtClean="0"/>
              <a:t>no information </a:t>
            </a:r>
            <a:r>
              <a:rPr lang="en-US" dirty="0"/>
              <a:t>is available via DHCPv6</a:t>
            </a:r>
            <a:r>
              <a:rPr lang="en-US" dirty="0" smtClean="0"/>
              <a:t>.”</a:t>
            </a:r>
            <a:endParaRPr lang="en-US" dirty="0"/>
          </a:p>
          <a:p>
            <a:pPr lvl="0"/>
            <a:endParaRPr lang="en-GB" dirty="0" smtClean="0"/>
          </a:p>
          <a:p>
            <a:pPr lvl="0"/>
            <a:r>
              <a:rPr lang="en-GB" dirty="0" smtClean="0"/>
              <a:t>If </a:t>
            </a:r>
            <a:r>
              <a:rPr lang="en-GB" dirty="0"/>
              <a:t>the M flag is set, the O flag is redundant and it can be ignored.</a:t>
            </a:r>
            <a:endParaRPr lang="en-US" dirty="0"/>
          </a:p>
          <a:p>
            <a:endParaRPr lang="en-US" dirty="0"/>
          </a:p>
        </p:txBody>
      </p:sp>
      <p:sp>
        <p:nvSpPr>
          <p:cNvPr id="7" name="Content Placeholder 6"/>
          <p:cNvSpPr>
            <a:spLocks noGrp="1"/>
          </p:cNvSpPr>
          <p:nvPr>
            <p:ph sz="quarter" idx="13"/>
          </p:nvPr>
        </p:nvSpPr>
        <p:spPr/>
        <p:txBody>
          <a:bodyPr/>
          <a:lstStyle/>
          <a:p>
            <a:endParaRPr lang="en-US" dirty="0"/>
          </a:p>
        </p:txBody>
      </p:sp>
      <p:sp>
        <p:nvSpPr>
          <p:cNvPr id="8" name="Date Placeholder 7"/>
          <p:cNvSpPr>
            <a:spLocks noGrp="1"/>
          </p:cNvSpPr>
          <p:nvPr>
            <p:ph type="dt" sz="half" idx="10"/>
          </p:nvPr>
        </p:nvSpPr>
        <p:spPr/>
        <p:txBody>
          <a:bodyPr/>
          <a:lstStyle/>
          <a:p>
            <a:fld id="{74A509A2-A389-B846-8FDC-824D27DD6F68}" type="datetime1">
              <a:rPr lang="en-US" noProof="0" smtClean="0"/>
              <a:t>5/14/2015</a:t>
            </a:fld>
            <a:endParaRPr lang="en-US" noProof="0"/>
          </a:p>
        </p:txBody>
      </p:sp>
      <p:sp>
        <p:nvSpPr>
          <p:cNvPr id="9" name="Slide Number Placeholder 8"/>
          <p:cNvSpPr>
            <a:spLocks noGrp="1"/>
          </p:cNvSpPr>
          <p:nvPr>
            <p:ph type="sldNum" sz="quarter" idx="12"/>
          </p:nvPr>
        </p:nvSpPr>
        <p:spPr/>
        <p:txBody>
          <a:bodyPr/>
          <a:lstStyle/>
          <a:p>
            <a:r>
              <a:rPr lang="en-US" noProof="0" smtClean="0"/>
              <a:t>#</a:t>
            </a:r>
            <a:fld id="{3AA03BFF-C650-864D-B149-8ED8CE831832}" type="slidenum">
              <a:rPr lang="en-US" noProof="0" smtClean="0"/>
              <a:pPr/>
              <a:t>10</a:t>
            </a:fld>
            <a:endParaRPr lang="en-US" noProof="0"/>
          </a:p>
        </p:txBody>
      </p:sp>
      <p:pic>
        <p:nvPicPr>
          <p:cNvPr id="11" name="Picture 10" descr="documen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932" y="2258819"/>
            <a:ext cx="1554292" cy="1936133"/>
          </a:xfrm>
          <a:prstGeom prst="rect">
            <a:avLst/>
          </a:prstGeom>
        </p:spPr>
      </p:pic>
      <p:pic>
        <p:nvPicPr>
          <p:cNvPr id="10" name="Picture 9" descr="fil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2" y="2748059"/>
            <a:ext cx="1989926" cy="1989926"/>
          </a:xfrm>
          <a:prstGeom prst="rect">
            <a:avLst/>
          </a:prstGeom>
        </p:spPr>
      </p:pic>
    </p:spTree>
    <p:extLst>
      <p:ext uri="{BB962C8B-B14F-4D97-AF65-F5344CB8AC3E}">
        <p14:creationId xmlns:p14="http://schemas.microsoft.com/office/powerpoint/2010/main" val="1669252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Some More Quotes</a:t>
            </a:r>
            <a:endParaRPr lang="en-US" noProof="0" dirty="0"/>
          </a:p>
        </p:txBody>
      </p:sp>
      <p:sp>
        <p:nvSpPr>
          <p:cNvPr id="3" name="Content Placeholder 2"/>
          <p:cNvSpPr>
            <a:spLocks noGrp="1"/>
          </p:cNvSpPr>
          <p:nvPr>
            <p:ph idx="1"/>
          </p:nvPr>
        </p:nvSpPr>
        <p:spPr>
          <a:xfrm>
            <a:off x="3465515" y="1202718"/>
            <a:ext cx="5678485" cy="3391507"/>
          </a:xfrm>
        </p:spPr>
        <p:txBody>
          <a:bodyPr>
            <a:normAutofit fontScale="77500" lnSpcReduction="20000"/>
          </a:bodyPr>
          <a:lstStyle/>
          <a:p>
            <a:r>
              <a:rPr lang="en-US" noProof="0" dirty="0" smtClean="0"/>
              <a:t>RFC 4862, 5.5.2 </a:t>
            </a:r>
            <a:r>
              <a:rPr lang="en-US" i="1" noProof="0" dirty="0" smtClean="0"/>
              <a:t>Absence of Router Advertisements</a:t>
            </a:r>
          </a:p>
          <a:p>
            <a:pPr lvl="1"/>
            <a:r>
              <a:rPr lang="en-US" noProof="0" dirty="0" smtClean="0"/>
              <a:t>“Even if a link has no routers, the DHCPv6 service to obtain addresses may still be available, and hosts may want to use the service.”</a:t>
            </a:r>
          </a:p>
          <a:p>
            <a:pPr lvl="1"/>
            <a:endParaRPr lang="en-US" noProof="0" dirty="0" smtClean="0"/>
          </a:p>
          <a:p>
            <a:r>
              <a:rPr lang="en-US" noProof="0" dirty="0" smtClean="0"/>
              <a:t>RFC 4862, 5.6 </a:t>
            </a:r>
            <a:r>
              <a:rPr lang="en-US" i="1" noProof="0" dirty="0" smtClean="0"/>
              <a:t>Configuration Consistency</a:t>
            </a:r>
          </a:p>
          <a:p>
            <a:pPr lvl="1"/>
            <a:r>
              <a:rPr lang="en-US" noProof="0" dirty="0" smtClean="0"/>
              <a:t>“If the same configuration information is provided by multiple sources, the value of this information should be consistent.”</a:t>
            </a:r>
          </a:p>
          <a:p>
            <a:pPr lvl="1"/>
            <a:endParaRPr lang="en-US" noProof="0" dirty="0" smtClean="0"/>
          </a:p>
          <a:p>
            <a:pPr lvl="1"/>
            <a:r>
              <a:rPr lang="en-US" noProof="0" dirty="0" smtClean="0"/>
              <a:t>“In any case, if there is no security difference, the most recently obtained values SHOULD have precedence over information learned earlier.”</a:t>
            </a:r>
          </a:p>
          <a:p>
            <a:endParaRPr lang="en-US" noProof="0" dirty="0" smtClean="0"/>
          </a:p>
          <a:p>
            <a:endParaRPr lang="en-US" noProof="0" dirty="0"/>
          </a:p>
        </p:txBody>
      </p:sp>
      <p:sp>
        <p:nvSpPr>
          <p:cNvPr id="7" name="Content Placeholder 6"/>
          <p:cNvSpPr>
            <a:spLocks noGrp="1"/>
          </p:cNvSpPr>
          <p:nvPr>
            <p:ph sz="quarter" idx="13"/>
          </p:nvPr>
        </p:nvSpPr>
        <p:spPr/>
        <p:txBody>
          <a:bodyPr/>
          <a:lstStyle/>
          <a:p>
            <a:r>
              <a:rPr lang="en-US" noProof="0" smtClean="0"/>
              <a:t>Not much RFC 2119 in there, is it?</a:t>
            </a:r>
          </a:p>
          <a:p>
            <a:endParaRPr lang="en-US" noProof="0" smtClean="0"/>
          </a:p>
          <a:p>
            <a:endParaRPr lang="en-US" noProof="0" smtClean="0"/>
          </a:p>
          <a:p>
            <a:endParaRPr lang="en-US" noProof="0"/>
          </a:p>
        </p:txBody>
      </p:sp>
      <p:pic>
        <p:nvPicPr>
          <p:cNvPr id="10" name="Picture 9"/>
          <p:cNvPicPr>
            <a:picLocks noChangeAspect="1"/>
          </p:cNvPicPr>
          <p:nvPr/>
        </p:nvPicPr>
        <p:blipFill>
          <a:blip r:embed="rId2"/>
          <a:stretch>
            <a:fillRect/>
          </a:stretch>
        </p:blipFill>
        <p:spPr>
          <a:xfrm>
            <a:off x="0" y="2739260"/>
            <a:ext cx="3536595" cy="2241504"/>
          </a:xfrm>
          <a:prstGeom prst="rect">
            <a:avLst/>
          </a:prstGeom>
        </p:spPr>
      </p:pic>
      <p:sp>
        <p:nvSpPr>
          <p:cNvPr id="9" name="Date Placeholder 8"/>
          <p:cNvSpPr>
            <a:spLocks noGrp="1"/>
          </p:cNvSpPr>
          <p:nvPr>
            <p:ph type="dt" sz="half" idx="10"/>
          </p:nvPr>
        </p:nvSpPr>
        <p:spPr/>
        <p:txBody>
          <a:bodyPr/>
          <a:lstStyle/>
          <a:p>
            <a:fld id="{9B29B598-734B-5F43-9B00-B9BA572FD398}"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11</a:t>
            </a:fld>
            <a:endParaRPr lang="en-US" noProof="0"/>
          </a:p>
        </p:txBody>
      </p:sp>
    </p:spTree>
    <p:extLst>
      <p:ext uri="{BB962C8B-B14F-4D97-AF65-F5344CB8AC3E}">
        <p14:creationId xmlns:p14="http://schemas.microsoft.com/office/powerpoint/2010/main" val="2473956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RFC 6106</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de-DE" dirty="0" smtClean="0"/>
              <a:t>“</a:t>
            </a:r>
            <a:r>
              <a:rPr lang="de-DE" dirty="0" smtClean="0">
                <a:latin typeface="Courier New" panose="02070309020205020404" pitchFamily="49" charset="0"/>
                <a:cs typeface="Courier New" panose="02070309020205020404" pitchFamily="49" charset="0"/>
              </a:rPr>
              <a:t>1.2 </a:t>
            </a:r>
            <a:r>
              <a:rPr lang="en-US" dirty="0" smtClean="0">
                <a:latin typeface="Courier New" panose="02070309020205020404" pitchFamily="49" charset="0"/>
                <a:cs typeface="Courier New" panose="02070309020205020404" pitchFamily="49" charset="0"/>
              </a:rPr>
              <a:t>Coexistence </a:t>
            </a:r>
            <a:r>
              <a:rPr lang="en-US" dirty="0">
                <a:latin typeface="Courier New" panose="02070309020205020404" pitchFamily="49" charset="0"/>
                <a:cs typeface="Courier New" panose="02070309020205020404" pitchFamily="49" charset="0"/>
              </a:rPr>
              <a:t>of RA Options and DHCP Options for DNS </a:t>
            </a:r>
            <a:r>
              <a:rPr lang="en-US" dirty="0" smtClean="0">
                <a:latin typeface="Courier New" panose="02070309020205020404" pitchFamily="49" charset="0"/>
                <a:cs typeface="Courier New" panose="02070309020205020404" pitchFamily="49" charset="0"/>
              </a:rPr>
              <a:t>Configuration</a:t>
            </a:r>
          </a:p>
          <a:p>
            <a:pPr marL="0" indent="0">
              <a:buNone/>
            </a:pPr>
            <a:r>
              <a:rPr lang="de-DE" dirty="0">
                <a:latin typeface="Courier New" panose="02070309020205020404" pitchFamily="49" charset="0"/>
                <a:cs typeface="Courier New" panose="02070309020205020404" pitchFamily="49" charset="0"/>
              </a:rPr>
              <a:t>	</a:t>
            </a:r>
            <a:endParaRPr lang="en-US" dirty="0">
              <a:latin typeface="Courier New" panose="02070309020205020404" pitchFamily="49" charset="0"/>
              <a:cs typeface="Courier New" panose="02070309020205020404" pitchFamily="49" charset="0"/>
            </a:endParaRPr>
          </a:p>
          <a:p>
            <a:pPr marL="0" indent="0">
              <a:buNone/>
            </a:pPr>
            <a:r>
              <a:rPr lang="en-US" dirty="0" smtClean="0">
                <a:latin typeface="Courier New" panose="02070309020205020404" pitchFamily="49" charset="0"/>
                <a:cs typeface="Courier New" panose="02070309020205020404" pitchFamily="49" charset="0"/>
              </a:rPr>
              <a:t>Two </a:t>
            </a:r>
            <a:r>
              <a:rPr lang="en-US" dirty="0">
                <a:latin typeface="Courier New" panose="02070309020205020404" pitchFamily="49" charset="0"/>
                <a:cs typeface="Courier New" panose="02070309020205020404" pitchFamily="49" charset="0"/>
              </a:rPr>
              <a:t>protocols exist to configure the DNS information </a:t>
            </a:r>
            <a:r>
              <a:rPr lang="en-US" dirty="0" smtClean="0">
                <a:latin typeface="Courier New" panose="02070309020205020404" pitchFamily="49" charset="0"/>
                <a:cs typeface="Courier New" panose="02070309020205020404" pitchFamily="49" charset="0"/>
              </a:rPr>
              <a:t>on </a:t>
            </a:r>
            <a:r>
              <a:rPr lang="en-US" dirty="0">
                <a:latin typeface="Courier New" panose="02070309020205020404" pitchFamily="49" charset="0"/>
                <a:cs typeface="Courier New" panose="02070309020205020404" pitchFamily="49" charset="0"/>
              </a:rPr>
              <a:t>a </a:t>
            </a:r>
            <a:r>
              <a:rPr lang="en-US" dirty="0" smtClean="0">
                <a:latin typeface="Courier New" panose="02070309020205020404" pitchFamily="49" charset="0"/>
                <a:cs typeface="Courier New" panose="02070309020205020404" pitchFamily="49" charset="0"/>
              </a:rPr>
              <a:t>host</a:t>
            </a:r>
            <a:r>
              <a:rPr lang="en-US" dirty="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the Router </a:t>
            </a:r>
            <a:r>
              <a:rPr lang="en-US" dirty="0">
                <a:latin typeface="Courier New" panose="02070309020205020404" pitchFamily="49" charset="0"/>
                <a:cs typeface="Courier New" panose="02070309020205020404" pitchFamily="49" charset="0"/>
              </a:rPr>
              <a:t>Advertisement options described in this document and </a:t>
            </a:r>
            <a:r>
              <a:rPr lang="en-US" dirty="0" smtClean="0">
                <a:latin typeface="Courier New" panose="02070309020205020404" pitchFamily="49" charset="0"/>
                <a:cs typeface="Courier New" panose="02070309020205020404" pitchFamily="49" charset="0"/>
              </a:rPr>
              <a:t>the DHCPv6 </a:t>
            </a:r>
            <a:r>
              <a:rPr lang="en-US" dirty="0">
                <a:latin typeface="Courier New" panose="02070309020205020404" pitchFamily="49" charset="0"/>
                <a:cs typeface="Courier New" panose="02070309020205020404" pitchFamily="49" charset="0"/>
              </a:rPr>
              <a:t>options described in [RFC3646]</a:t>
            </a:r>
            <a:r>
              <a:rPr lang="en-US" dirty="0" smtClean="0">
                <a:latin typeface="Courier New" panose="02070309020205020404" pitchFamily="49" charset="0"/>
                <a:cs typeface="Courier New" panose="02070309020205020404" pitchFamily="49" charset="0"/>
              </a:rPr>
              <a:t>. They </a:t>
            </a:r>
            <a:r>
              <a:rPr lang="en-US" dirty="0">
                <a:latin typeface="Courier New" panose="02070309020205020404" pitchFamily="49" charset="0"/>
                <a:cs typeface="Courier New" panose="02070309020205020404" pitchFamily="49" charset="0"/>
              </a:rPr>
              <a:t>can be used together</a:t>
            </a:r>
            <a:r>
              <a:rPr lang="en-US" dirty="0" smtClean="0">
                <a:latin typeface="Courier New" panose="02070309020205020404" pitchFamily="49" charset="0"/>
                <a:cs typeface="Courier New" panose="02070309020205020404" pitchFamily="49" charset="0"/>
              </a:rPr>
              <a:t>.</a:t>
            </a:r>
            <a:br>
              <a:rPr lang="en-US" dirty="0" smtClean="0">
                <a:latin typeface="Courier New" panose="02070309020205020404" pitchFamily="49" charset="0"/>
                <a:cs typeface="Courier New" panose="02070309020205020404" pitchFamily="49" charset="0"/>
              </a:rPr>
            </a:br>
            <a:endParaRPr lang="en-US" dirty="0">
              <a:latin typeface="Courier New" panose="02070309020205020404" pitchFamily="49" charset="0"/>
              <a:cs typeface="Courier New" panose="02070309020205020404" pitchFamily="49" charset="0"/>
            </a:endParaRPr>
          </a:p>
          <a:p>
            <a:pPr marL="0" indent="0">
              <a:buNone/>
            </a:pPr>
            <a:r>
              <a:rPr lang="en-US" dirty="0" smtClean="0">
                <a:latin typeface="Courier New" panose="02070309020205020404" pitchFamily="49" charset="0"/>
                <a:cs typeface="Courier New" panose="02070309020205020404" pitchFamily="49" charset="0"/>
              </a:rPr>
              <a:t>The </a:t>
            </a:r>
            <a:r>
              <a:rPr lang="en-US" dirty="0">
                <a:latin typeface="Courier New" panose="02070309020205020404" pitchFamily="49" charset="0"/>
                <a:cs typeface="Courier New" panose="02070309020205020404" pitchFamily="49" charset="0"/>
              </a:rPr>
              <a:t>rules governing the decision to use </a:t>
            </a:r>
            <a:r>
              <a:rPr lang="en-US" dirty="0" err="1">
                <a:latin typeface="Courier New" panose="02070309020205020404" pitchFamily="49" charset="0"/>
                <a:cs typeface="Courier New" panose="02070309020205020404" pitchFamily="49" charset="0"/>
              </a:rPr>
              <a:t>stateful</a:t>
            </a:r>
            <a:r>
              <a:rPr lang="en-US" dirty="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configuration mechanisms </a:t>
            </a:r>
            <a:r>
              <a:rPr lang="en-US" dirty="0">
                <a:latin typeface="Courier New" panose="02070309020205020404" pitchFamily="49" charset="0"/>
                <a:cs typeface="Courier New" panose="02070309020205020404" pitchFamily="49" charset="0"/>
              </a:rPr>
              <a:t>are specified in [RFC4861].  </a:t>
            </a:r>
            <a:r>
              <a:rPr lang="en-US" dirty="0">
                <a:solidFill>
                  <a:srgbClr val="FF0000"/>
                </a:solidFill>
                <a:latin typeface="Courier New" panose="02070309020205020404" pitchFamily="49" charset="0"/>
                <a:cs typeface="Courier New" panose="02070309020205020404" pitchFamily="49" charset="0"/>
              </a:rPr>
              <a:t>Hosts conforming to </a:t>
            </a:r>
            <a:r>
              <a:rPr lang="en-US" dirty="0" smtClean="0">
                <a:solidFill>
                  <a:srgbClr val="FF0000"/>
                </a:solidFill>
                <a:latin typeface="Courier New" panose="02070309020205020404" pitchFamily="49" charset="0"/>
                <a:cs typeface="Courier New" panose="02070309020205020404" pitchFamily="49" charset="0"/>
              </a:rPr>
              <a:t>this specification </a:t>
            </a:r>
            <a:r>
              <a:rPr lang="en-US" dirty="0">
                <a:solidFill>
                  <a:srgbClr val="FF0000"/>
                </a:solidFill>
                <a:latin typeface="Courier New" panose="02070309020205020404" pitchFamily="49" charset="0"/>
                <a:cs typeface="Courier New" panose="02070309020205020404" pitchFamily="49" charset="0"/>
              </a:rPr>
              <a:t>MUST extract DNS information from Router </a:t>
            </a:r>
            <a:r>
              <a:rPr lang="en-US" dirty="0" smtClean="0">
                <a:solidFill>
                  <a:srgbClr val="FF0000"/>
                </a:solidFill>
                <a:latin typeface="Courier New" panose="02070309020205020404" pitchFamily="49" charset="0"/>
                <a:cs typeface="Courier New" panose="02070309020205020404" pitchFamily="49" charset="0"/>
              </a:rPr>
              <a:t>Advertisement messages</a:t>
            </a:r>
            <a:r>
              <a:rPr lang="en-US" dirty="0">
                <a:latin typeface="Courier New" panose="02070309020205020404" pitchFamily="49" charset="0"/>
                <a:cs typeface="Courier New" panose="02070309020205020404" pitchFamily="49" charset="0"/>
              </a:rPr>
              <a:t>, unless static DNS configuration has been specified by </a:t>
            </a:r>
            <a:r>
              <a:rPr lang="en-US" dirty="0" smtClean="0">
                <a:latin typeface="Courier New" panose="02070309020205020404" pitchFamily="49" charset="0"/>
                <a:cs typeface="Courier New" panose="02070309020205020404" pitchFamily="49" charset="0"/>
              </a:rPr>
              <a:t>the user</a:t>
            </a:r>
            <a:r>
              <a:rPr lang="en-US" dirty="0">
                <a:latin typeface="Courier New" panose="02070309020205020404" pitchFamily="49" charset="0"/>
                <a:cs typeface="Courier New" panose="02070309020205020404" pitchFamily="49" charset="0"/>
              </a:rPr>
              <a:t>. </a:t>
            </a:r>
            <a:endParaRPr lang="en-US" dirty="0" smtClean="0">
              <a:latin typeface="Courier New" panose="02070309020205020404" pitchFamily="49" charset="0"/>
              <a:cs typeface="Courier New" panose="02070309020205020404" pitchFamily="49" charset="0"/>
            </a:endParaRPr>
          </a:p>
          <a:p>
            <a:pPr marL="0" indent="0">
              <a:buNone/>
            </a:pPr>
            <a:r>
              <a:rPr lang="en-US" dirty="0" smtClean="0">
                <a:latin typeface="Courier New" panose="02070309020205020404" pitchFamily="49" charset="0"/>
                <a:cs typeface="Courier New" panose="02070309020205020404" pitchFamily="49" charset="0"/>
              </a:rPr>
              <a:t>If </a:t>
            </a:r>
            <a:r>
              <a:rPr lang="en-US" dirty="0">
                <a:latin typeface="Courier New" panose="02070309020205020404" pitchFamily="49" charset="0"/>
                <a:cs typeface="Courier New" panose="02070309020205020404" pitchFamily="49" charset="0"/>
              </a:rPr>
              <a:t>there is DNS information available from multiple </a:t>
            </a:r>
            <a:r>
              <a:rPr lang="en-US" dirty="0" smtClean="0">
                <a:latin typeface="Courier New" panose="02070309020205020404" pitchFamily="49" charset="0"/>
                <a:cs typeface="Courier New" panose="02070309020205020404" pitchFamily="49" charset="0"/>
              </a:rPr>
              <a:t>Router Advertisements </a:t>
            </a:r>
            <a:r>
              <a:rPr lang="en-US" dirty="0">
                <a:latin typeface="Courier New" panose="02070309020205020404" pitchFamily="49" charset="0"/>
                <a:cs typeface="Courier New" panose="02070309020205020404" pitchFamily="49" charset="0"/>
              </a:rPr>
              <a:t>and/or from DHCP, the host MUST maintain an </a:t>
            </a:r>
            <a:r>
              <a:rPr lang="en-US" dirty="0" smtClean="0">
                <a:latin typeface="Courier New" panose="02070309020205020404" pitchFamily="49" charset="0"/>
                <a:cs typeface="Courier New" panose="02070309020205020404" pitchFamily="49" charset="0"/>
              </a:rPr>
              <a:t>ordered list </a:t>
            </a:r>
            <a:r>
              <a:rPr lang="en-US" dirty="0">
                <a:latin typeface="Courier New" panose="02070309020205020404" pitchFamily="49" charset="0"/>
                <a:cs typeface="Courier New" panose="02070309020205020404" pitchFamily="49" charset="0"/>
              </a:rPr>
              <a:t>of this information as specified in Section 5.3.1.</a:t>
            </a:r>
          </a:p>
          <a:p>
            <a:endParaRPr lang="en-US" dirty="0">
              <a:latin typeface="Courier New" panose="02070309020205020404" pitchFamily="49" charset="0"/>
              <a:cs typeface="Courier New" panose="02070309020205020404" pitchFamily="49" charset="0"/>
            </a:endParaRPr>
          </a:p>
        </p:txBody>
      </p:sp>
      <p:sp>
        <p:nvSpPr>
          <p:cNvPr id="7" name="Content Placeholder 6"/>
          <p:cNvSpPr>
            <a:spLocks noGrp="1"/>
          </p:cNvSpPr>
          <p:nvPr>
            <p:ph sz="quarter" idx="13"/>
          </p:nvPr>
        </p:nvSpPr>
        <p:spPr/>
        <p:txBody>
          <a:bodyPr/>
          <a:lstStyle/>
          <a:p>
            <a:endParaRPr lang="en-US"/>
          </a:p>
        </p:txBody>
      </p:sp>
      <p:sp>
        <p:nvSpPr>
          <p:cNvPr id="8" name="Date Placeholder 7"/>
          <p:cNvSpPr>
            <a:spLocks noGrp="1"/>
          </p:cNvSpPr>
          <p:nvPr>
            <p:ph type="dt" sz="half" idx="10"/>
          </p:nvPr>
        </p:nvSpPr>
        <p:spPr/>
        <p:txBody>
          <a:bodyPr/>
          <a:lstStyle/>
          <a:p>
            <a:fld id="{13118EEF-295D-6644-9F20-60A2DE4B95FF}" type="datetime1">
              <a:rPr lang="en-US" noProof="0" smtClean="0"/>
              <a:t>5/14/2015</a:t>
            </a:fld>
            <a:endParaRPr lang="en-US" noProof="0"/>
          </a:p>
        </p:txBody>
      </p:sp>
      <p:sp>
        <p:nvSpPr>
          <p:cNvPr id="9" name="Slide Number Placeholder 8"/>
          <p:cNvSpPr>
            <a:spLocks noGrp="1"/>
          </p:cNvSpPr>
          <p:nvPr>
            <p:ph type="sldNum" sz="quarter" idx="12"/>
          </p:nvPr>
        </p:nvSpPr>
        <p:spPr/>
        <p:txBody>
          <a:bodyPr/>
          <a:lstStyle/>
          <a:p>
            <a:r>
              <a:rPr lang="en-US" noProof="0" smtClean="0"/>
              <a:t>#</a:t>
            </a:r>
            <a:fld id="{3AA03BFF-C650-864D-B149-8ED8CE831832}" type="slidenum">
              <a:rPr lang="en-US" noProof="0" smtClean="0"/>
              <a:pPr/>
              <a:t>12</a:t>
            </a:fld>
            <a:endParaRPr lang="en-US" noProof="0"/>
          </a:p>
        </p:txBody>
      </p:sp>
      <p:pic>
        <p:nvPicPr>
          <p:cNvPr id="10" name="Picture 9" descr="documen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932" y="2258819"/>
            <a:ext cx="1554292" cy="1936133"/>
          </a:xfrm>
          <a:prstGeom prst="rect">
            <a:avLst/>
          </a:prstGeom>
        </p:spPr>
      </p:pic>
      <p:pic>
        <p:nvPicPr>
          <p:cNvPr id="11" name="Picture 10" descr="fil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2" y="2748059"/>
            <a:ext cx="1989926" cy="1989926"/>
          </a:xfrm>
          <a:prstGeom prst="rect">
            <a:avLst/>
          </a:prstGeom>
        </p:spPr>
      </p:pic>
    </p:spTree>
    <p:extLst>
      <p:ext uri="{BB962C8B-B14F-4D97-AF65-F5344CB8AC3E}">
        <p14:creationId xmlns:p14="http://schemas.microsoft.com/office/powerpoint/2010/main" val="7251940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RFC 6106</a:t>
            </a:r>
            <a:endParaRPr lang="en-US" dirty="0"/>
          </a:p>
        </p:txBody>
      </p:sp>
      <p:sp>
        <p:nvSpPr>
          <p:cNvPr id="3" name="Content Placeholder 2"/>
          <p:cNvSpPr>
            <a:spLocks noGrp="1"/>
          </p:cNvSpPr>
          <p:nvPr>
            <p:ph idx="1"/>
          </p:nvPr>
        </p:nvSpPr>
        <p:spPr/>
        <p:txBody>
          <a:bodyPr>
            <a:noAutofit/>
          </a:bodyPr>
          <a:lstStyle/>
          <a:p>
            <a:pPr marL="0" indent="0">
              <a:buNone/>
            </a:pPr>
            <a:r>
              <a:rPr lang="en-US" sz="1100" dirty="0">
                <a:solidFill>
                  <a:srgbClr val="FF0000"/>
                </a:solidFill>
                <a:latin typeface="Courier New" panose="02070309020205020404" pitchFamily="49" charset="0"/>
                <a:cs typeface="Courier New" panose="02070309020205020404" pitchFamily="49" charset="0"/>
              </a:rPr>
              <a:t>In the case where the DNS options of RDNSS and DNSSL can be obtained from multiple sources, such as RA and DHCP, the IPv6 host SHOULD </a:t>
            </a:r>
            <a:r>
              <a:rPr lang="en-US" sz="1100" dirty="0" smtClean="0">
                <a:solidFill>
                  <a:srgbClr val="FF0000"/>
                </a:solidFill>
                <a:latin typeface="Courier New" panose="02070309020205020404" pitchFamily="49" charset="0"/>
                <a:cs typeface="Courier New" panose="02070309020205020404" pitchFamily="49" charset="0"/>
              </a:rPr>
              <a:t>keep some </a:t>
            </a:r>
            <a:r>
              <a:rPr lang="en-US" sz="1100" dirty="0">
                <a:solidFill>
                  <a:srgbClr val="FF0000"/>
                </a:solidFill>
                <a:latin typeface="Courier New" panose="02070309020205020404" pitchFamily="49" charset="0"/>
                <a:cs typeface="Courier New" panose="02070309020205020404" pitchFamily="49" charset="0"/>
              </a:rPr>
              <a:t>DNS options from all sources.</a:t>
            </a:r>
            <a:r>
              <a:rPr lang="en-US" sz="1100" dirty="0">
                <a:latin typeface="Courier New" panose="02070309020205020404" pitchFamily="49" charset="0"/>
                <a:cs typeface="Courier New" panose="02070309020205020404" pitchFamily="49" charset="0"/>
              </a:rPr>
              <a:t> </a:t>
            </a:r>
            <a:r>
              <a:rPr lang="en-US" sz="1100" dirty="0" smtClean="0">
                <a:latin typeface="Courier New" panose="02070309020205020404" pitchFamily="49" charset="0"/>
                <a:cs typeface="Courier New" panose="02070309020205020404" pitchFamily="49" charset="0"/>
              </a:rPr>
              <a:t/>
            </a:r>
            <a:br>
              <a:rPr lang="en-US" sz="1100" dirty="0" smtClean="0">
                <a:latin typeface="Courier New" panose="02070309020205020404" pitchFamily="49" charset="0"/>
                <a:cs typeface="Courier New" panose="02070309020205020404" pitchFamily="49" charset="0"/>
              </a:rPr>
            </a:br>
            <a:r>
              <a:rPr lang="en-US" sz="1100" dirty="0" smtClean="0">
                <a:latin typeface="Courier New" panose="02070309020205020404" pitchFamily="49" charset="0"/>
                <a:cs typeface="Courier New" panose="02070309020205020404" pitchFamily="49" charset="0"/>
              </a:rPr>
              <a:t/>
            </a:r>
            <a:br>
              <a:rPr lang="en-US" sz="1100" dirty="0" smtClean="0">
                <a:latin typeface="Courier New" panose="02070309020205020404" pitchFamily="49" charset="0"/>
                <a:cs typeface="Courier New" panose="02070309020205020404" pitchFamily="49" charset="0"/>
              </a:rPr>
            </a:br>
            <a:r>
              <a:rPr lang="en-US" sz="1100" dirty="0" smtClean="0">
                <a:latin typeface="Courier New" panose="02070309020205020404" pitchFamily="49" charset="0"/>
                <a:cs typeface="Courier New" panose="02070309020205020404" pitchFamily="49" charset="0"/>
              </a:rPr>
              <a:t>Unless </a:t>
            </a:r>
            <a:r>
              <a:rPr lang="en-US" sz="1100" dirty="0">
                <a:latin typeface="Courier New" panose="02070309020205020404" pitchFamily="49" charset="0"/>
                <a:cs typeface="Courier New" panose="02070309020205020404" pitchFamily="49" charset="0"/>
              </a:rPr>
              <a:t>explicitly specified for the discovery mechanism, the exact number of addresses and </a:t>
            </a:r>
            <a:r>
              <a:rPr lang="en-US" sz="1100" dirty="0" smtClean="0">
                <a:latin typeface="Courier New" panose="02070309020205020404" pitchFamily="49" charset="0"/>
                <a:cs typeface="Courier New" panose="02070309020205020404" pitchFamily="49" charset="0"/>
              </a:rPr>
              <a:t>domain names </a:t>
            </a:r>
            <a:r>
              <a:rPr lang="en-US" sz="1100" dirty="0">
                <a:latin typeface="Courier New" panose="02070309020205020404" pitchFamily="49" charset="0"/>
                <a:cs typeface="Courier New" panose="02070309020205020404" pitchFamily="49" charset="0"/>
              </a:rPr>
              <a:t>to keep is a matter of local policy and implementation </a:t>
            </a:r>
            <a:r>
              <a:rPr lang="en-US" sz="1100" dirty="0" smtClean="0">
                <a:latin typeface="Courier New" panose="02070309020205020404" pitchFamily="49" charset="0"/>
                <a:cs typeface="Courier New" panose="02070309020205020404" pitchFamily="49" charset="0"/>
              </a:rPr>
              <a:t>choice.</a:t>
            </a:r>
            <a:br>
              <a:rPr lang="en-US" sz="1100" dirty="0" smtClean="0">
                <a:latin typeface="Courier New" panose="02070309020205020404" pitchFamily="49" charset="0"/>
                <a:cs typeface="Courier New" panose="02070309020205020404" pitchFamily="49" charset="0"/>
              </a:rPr>
            </a:br>
            <a:r>
              <a:rPr lang="en-US" sz="1100" dirty="0" smtClean="0">
                <a:latin typeface="Courier New" panose="02070309020205020404" pitchFamily="49" charset="0"/>
                <a:cs typeface="Courier New" panose="02070309020205020404" pitchFamily="49" charset="0"/>
              </a:rPr>
              <a:t/>
            </a:r>
            <a:br>
              <a:rPr lang="en-US" sz="1100" dirty="0" smtClean="0">
                <a:latin typeface="Courier New" panose="02070309020205020404" pitchFamily="49" charset="0"/>
                <a:cs typeface="Courier New" panose="02070309020205020404" pitchFamily="49" charset="0"/>
              </a:rPr>
            </a:br>
            <a:r>
              <a:rPr lang="en-US" sz="1100" dirty="0" smtClean="0">
                <a:latin typeface="Courier New" panose="02070309020205020404" pitchFamily="49" charset="0"/>
                <a:cs typeface="Courier New" panose="02070309020205020404" pitchFamily="49" charset="0"/>
              </a:rPr>
              <a:t>However</a:t>
            </a:r>
            <a:r>
              <a:rPr lang="en-US" sz="1100" dirty="0">
                <a:latin typeface="Courier New" panose="02070309020205020404" pitchFamily="49" charset="0"/>
                <a:cs typeface="Courier New" panose="02070309020205020404" pitchFamily="49" charset="0"/>
              </a:rPr>
              <a:t>, the ability to store at least three RDNSS addresses (or DNSSL domain names) from at least two different sources </a:t>
            </a:r>
            <a:r>
              <a:rPr lang="en-US" sz="1100" dirty="0" smtClean="0">
                <a:latin typeface="Courier New" panose="02070309020205020404" pitchFamily="49" charset="0"/>
                <a:cs typeface="Courier New" panose="02070309020205020404" pitchFamily="49" charset="0"/>
              </a:rPr>
              <a:t>is RECOMMENDED.</a:t>
            </a:r>
            <a:br>
              <a:rPr lang="en-US" sz="1100" dirty="0" smtClean="0">
                <a:latin typeface="Courier New" panose="02070309020205020404" pitchFamily="49" charset="0"/>
                <a:cs typeface="Courier New" panose="02070309020205020404" pitchFamily="49" charset="0"/>
              </a:rPr>
            </a:br>
            <a:r>
              <a:rPr lang="en-US" sz="1100" dirty="0" smtClean="0">
                <a:latin typeface="Courier New" panose="02070309020205020404" pitchFamily="49" charset="0"/>
                <a:cs typeface="Courier New" panose="02070309020205020404" pitchFamily="49" charset="0"/>
              </a:rPr>
              <a:t/>
            </a:r>
            <a:br>
              <a:rPr lang="en-US" sz="1100" dirty="0" smtClean="0">
                <a:latin typeface="Courier New" panose="02070309020205020404" pitchFamily="49" charset="0"/>
                <a:cs typeface="Courier New" panose="02070309020205020404" pitchFamily="49" charset="0"/>
              </a:rPr>
            </a:br>
            <a:r>
              <a:rPr lang="en-US" sz="1100" dirty="0" smtClean="0">
                <a:latin typeface="Courier New" panose="02070309020205020404" pitchFamily="49" charset="0"/>
                <a:cs typeface="Courier New" panose="02070309020205020404" pitchFamily="49" charset="0"/>
              </a:rPr>
              <a:t>The </a:t>
            </a:r>
            <a:r>
              <a:rPr lang="en-US" sz="1100" dirty="0">
                <a:latin typeface="Courier New" panose="02070309020205020404" pitchFamily="49" charset="0"/>
                <a:cs typeface="Courier New" panose="02070309020205020404" pitchFamily="49" charset="0"/>
              </a:rPr>
              <a:t>DNS options from Router Advertisements and DHCP SHOULD be stored into the DNS Repository and Resolver Repository </a:t>
            </a:r>
            <a:r>
              <a:rPr lang="en-US" sz="1100" dirty="0" smtClean="0">
                <a:latin typeface="Courier New" panose="02070309020205020404" pitchFamily="49" charset="0"/>
                <a:cs typeface="Courier New" panose="02070309020205020404" pitchFamily="49" charset="0"/>
              </a:rPr>
              <a:t>so that </a:t>
            </a:r>
            <a:r>
              <a:rPr lang="en-US" sz="1100" dirty="0">
                <a:latin typeface="Courier New" panose="02070309020205020404" pitchFamily="49" charset="0"/>
                <a:cs typeface="Courier New" panose="02070309020205020404" pitchFamily="49" charset="0"/>
              </a:rPr>
              <a:t>information from DHCP appears there first and therefore takes precedence</a:t>
            </a:r>
            <a:r>
              <a:rPr lang="en-US" sz="1100" dirty="0" smtClean="0">
                <a:latin typeface="Courier New" panose="02070309020205020404" pitchFamily="49" charset="0"/>
                <a:cs typeface="Courier New" panose="02070309020205020404" pitchFamily="49" charset="0"/>
              </a:rPr>
              <a:t>.</a:t>
            </a:r>
            <a:br>
              <a:rPr lang="en-US" sz="1100" dirty="0" smtClean="0">
                <a:latin typeface="Courier New" panose="02070309020205020404" pitchFamily="49" charset="0"/>
                <a:cs typeface="Courier New" panose="02070309020205020404" pitchFamily="49" charset="0"/>
              </a:rPr>
            </a:br>
            <a:r>
              <a:rPr lang="en-US" sz="1100" dirty="0" smtClean="0">
                <a:latin typeface="Courier New" panose="02070309020205020404" pitchFamily="49" charset="0"/>
                <a:cs typeface="Courier New" panose="02070309020205020404" pitchFamily="49" charset="0"/>
              </a:rPr>
              <a:t/>
            </a:r>
            <a:br>
              <a:rPr lang="en-US" sz="1100" dirty="0" smtClean="0">
                <a:latin typeface="Courier New" panose="02070309020205020404" pitchFamily="49" charset="0"/>
                <a:cs typeface="Courier New" panose="02070309020205020404" pitchFamily="49" charset="0"/>
              </a:rPr>
            </a:br>
            <a:r>
              <a:rPr lang="en-US" sz="1100" dirty="0" smtClean="0">
                <a:latin typeface="Courier New" panose="02070309020205020404" pitchFamily="49" charset="0"/>
                <a:cs typeface="Courier New" panose="02070309020205020404" pitchFamily="49" charset="0"/>
              </a:rPr>
              <a:t>Thus</a:t>
            </a:r>
            <a:r>
              <a:rPr lang="en-US" sz="1100" dirty="0">
                <a:latin typeface="Courier New" panose="02070309020205020404" pitchFamily="49" charset="0"/>
                <a:cs typeface="Courier New" panose="02070309020205020404" pitchFamily="49" charset="0"/>
              </a:rPr>
              <a:t>, the DNS information from DHCP takes </a:t>
            </a:r>
            <a:r>
              <a:rPr lang="en-US" sz="1100" dirty="0" smtClean="0">
                <a:latin typeface="Courier New" panose="02070309020205020404" pitchFamily="49" charset="0"/>
                <a:cs typeface="Courier New" panose="02070309020205020404" pitchFamily="49" charset="0"/>
              </a:rPr>
              <a:t>precedence over </a:t>
            </a:r>
            <a:r>
              <a:rPr lang="en-US" sz="1100" dirty="0">
                <a:latin typeface="Courier New" panose="02070309020205020404" pitchFamily="49" charset="0"/>
                <a:cs typeface="Courier New" panose="02070309020205020404" pitchFamily="49" charset="0"/>
              </a:rPr>
              <a:t>that from RA for DNS queries.</a:t>
            </a:r>
          </a:p>
        </p:txBody>
      </p:sp>
      <p:sp>
        <p:nvSpPr>
          <p:cNvPr id="7" name="Content Placeholder 6"/>
          <p:cNvSpPr>
            <a:spLocks noGrp="1"/>
          </p:cNvSpPr>
          <p:nvPr>
            <p:ph sz="quarter" idx="13"/>
          </p:nvPr>
        </p:nvSpPr>
        <p:spPr/>
        <p:txBody>
          <a:bodyPr/>
          <a:lstStyle/>
          <a:p>
            <a:r>
              <a:rPr lang="de-DE" dirty="0" smtClean="0"/>
              <a:t>Section 5.3.1</a:t>
            </a:r>
            <a:endParaRPr lang="en-US" dirty="0"/>
          </a:p>
        </p:txBody>
      </p:sp>
      <p:sp>
        <p:nvSpPr>
          <p:cNvPr id="8" name="Date Placeholder 7"/>
          <p:cNvSpPr>
            <a:spLocks noGrp="1"/>
          </p:cNvSpPr>
          <p:nvPr>
            <p:ph type="dt" sz="half" idx="10"/>
          </p:nvPr>
        </p:nvSpPr>
        <p:spPr/>
        <p:txBody>
          <a:bodyPr/>
          <a:lstStyle/>
          <a:p>
            <a:fld id="{CBCCF1BC-AF7F-9B40-AE68-6E32045C75A2}" type="datetime1">
              <a:rPr lang="en-US" noProof="0" smtClean="0"/>
              <a:t>5/14/2015</a:t>
            </a:fld>
            <a:endParaRPr lang="en-US" noProof="0"/>
          </a:p>
        </p:txBody>
      </p:sp>
      <p:sp>
        <p:nvSpPr>
          <p:cNvPr id="9" name="Slide Number Placeholder 8"/>
          <p:cNvSpPr>
            <a:spLocks noGrp="1"/>
          </p:cNvSpPr>
          <p:nvPr>
            <p:ph type="sldNum" sz="quarter" idx="12"/>
          </p:nvPr>
        </p:nvSpPr>
        <p:spPr/>
        <p:txBody>
          <a:bodyPr/>
          <a:lstStyle/>
          <a:p>
            <a:r>
              <a:rPr lang="en-US" noProof="0" smtClean="0"/>
              <a:t>#</a:t>
            </a:r>
            <a:fld id="{3AA03BFF-C650-864D-B149-8ED8CE831832}" type="slidenum">
              <a:rPr lang="en-US" noProof="0" smtClean="0"/>
              <a:pPr/>
              <a:t>13</a:t>
            </a:fld>
            <a:endParaRPr lang="en-US" noProof="0"/>
          </a:p>
        </p:txBody>
      </p:sp>
      <p:pic>
        <p:nvPicPr>
          <p:cNvPr id="10" name="Picture 9" descr="documen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932" y="2258819"/>
            <a:ext cx="1554292" cy="1936133"/>
          </a:xfrm>
          <a:prstGeom prst="rect">
            <a:avLst/>
          </a:prstGeom>
        </p:spPr>
      </p:pic>
      <p:pic>
        <p:nvPicPr>
          <p:cNvPr id="11" name="Picture 10" descr="fil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2" y="2748059"/>
            <a:ext cx="1989926" cy="1989926"/>
          </a:xfrm>
          <a:prstGeom prst="rect">
            <a:avLst/>
          </a:prstGeom>
        </p:spPr>
      </p:pic>
    </p:spTree>
    <p:extLst>
      <p:ext uri="{BB962C8B-B14F-4D97-AF65-F5344CB8AC3E}">
        <p14:creationId xmlns:p14="http://schemas.microsoft.com/office/powerpoint/2010/main" val="6009891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In Short</a:t>
            </a:r>
            <a:endParaRPr lang="en-US" dirty="0"/>
          </a:p>
        </p:txBody>
      </p:sp>
      <p:sp>
        <p:nvSpPr>
          <p:cNvPr id="7" name="Content Placeholder 6"/>
          <p:cNvSpPr>
            <a:spLocks noGrp="1"/>
          </p:cNvSpPr>
          <p:nvPr>
            <p:ph sz="quarter" idx="13"/>
          </p:nvPr>
        </p:nvSpPr>
        <p:spPr/>
        <p:txBody>
          <a:bodyPr/>
          <a:lstStyle/>
          <a:p>
            <a:endParaRPr lang="en-US" dirty="0"/>
          </a:p>
        </p:txBody>
      </p:sp>
      <p:sp>
        <p:nvSpPr>
          <p:cNvPr id="10" name="Date Placeholder 9"/>
          <p:cNvSpPr>
            <a:spLocks noGrp="1"/>
          </p:cNvSpPr>
          <p:nvPr>
            <p:ph type="dt" sz="half" idx="10"/>
          </p:nvPr>
        </p:nvSpPr>
        <p:spPr/>
        <p:txBody>
          <a:bodyPr/>
          <a:lstStyle/>
          <a:p>
            <a:fld id="{E90851BE-AE30-3240-B782-DC941B574CA1}"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14</a:t>
            </a:fld>
            <a:endParaRPr lang="en-US" noProof="0"/>
          </a:p>
        </p:txBody>
      </p:sp>
      <p:sp>
        <p:nvSpPr>
          <p:cNvPr id="14" name="Content Placeholder 13"/>
          <p:cNvSpPr>
            <a:spLocks noGrp="1"/>
          </p:cNvSpPr>
          <p:nvPr>
            <p:ph idx="1"/>
          </p:nvPr>
        </p:nvSpPr>
        <p:spPr/>
        <p:txBody>
          <a:bodyPr anchor="ctr"/>
          <a:lstStyle/>
          <a:p>
            <a:r>
              <a:rPr lang="de-DE" sz="4400" dirty="0" err="1"/>
              <a:t>It‘s</a:t>
            </a:r>
            <a:r>
              <a:rPr lang="de-DE" sz="4400" dirty="0"/>
              <a:t> a </a:t>
            </a:r>
            <a:r>
              <a:rPr lang="de-DE" sz="4400" dirty="0" err="1"/>
              <a:t>mess</a:t>
            </a:r>
            <a:r>
              <a:rPr lang="de-DE" sz="4400" dirty="0"/>
              <a:t>! </a:t>
            </a:r>
            <a:r>
              <a:rPr lang="de-DE" sz="4400" dirty="0" smtClean="0"/>
              <a:t/>
            </a:r>
            <a:br>
              <a:rPr lang="de-DE" sz="4400" dirty="0" smtClean="0"/>
            </a:br>
            <a:r>
              <a:rPr lang="de-DE" dirty="0" err="1" smtClean="0"/>
              <a:t>At</a:t>
            </a:r>
            <a:r>
              <a:rPr lang="de-DE" dirty="0" smtClean="0"/>
              <a:t> </a:t>
            </a:r>
            <a:r>
              <a:rPr lang="de-DE" dirty="0"/>
              <a:t>least on </a:t>
            </a:r>
            <a:r>
              <a:rPr lang="de-DE" dirty="0" err="1"/>
              <a:t>the</a:t>
            </a:r>
            <a:r>
              <a:rPr lang="de-DE" dirty="0"/>
              <a:t> </a:t>
            </a:r>
            <a:r>
              <a:rPr lang="de-DE" dirty="0" err="1"/>
              <a:t>specs</a:t>
            </a:r>
            <a:r>
              <a:rPr lang="de-DE" dirty="0"/>
              <a:t> </a:t>
            </a:r>
            <a:r>
              <a:rPr lang="de-DE" dirty="0" err="1" smtClean="0"/>
              <a:t>level</a:t>
            </a:r>
            <a:r>
              <a:rPr lang="de-DE" dirty="0" smtClean="0"/>
              <a:t>.</a:t>
            </a:r>
            <a:endParaRPr lang="en-US" dirty="0"/>
          </a:p>
          <a:p>
            <a:endParaRPr lang="en-US" dirty="0"/>
          </a:p>
        </p:txBody>
      </p:sp>
      <p:pic>
        <p:nvPicPr>
          <p:cNvPr id="15" name="Picture 14"/>
          <p:cNvPicPr>
            <a:picLocks noChangeAspect="1"/>
          </p:cNvPicPr>
          <p:nvPr/>
        </p:nvPicPr>
        <p:blipFill>
          <a:blip r:embed="rId2"/>
          <a:stretch>
            <a:fillRect/>
          </a:stretch>
        </p:blipFill>
        <p:spPr>
          <a:xfrm>
            <a:off x="457201" y="1505395"/>
            <a:ext cx="2624197" cy="3496187"/>
          </a:xfrm>
          <a:prstGeom prst="rect">
            <a:avLst/>
          </a:prstGeom>
        </p:spPr>
      </p:pic>
    </p:spTree>
    <p:extLst>
      <p:ext uri="{BB962C8B-B14F-4D97-AF65-F5344CB8AC3E}">
        <p14:creationId xmlns:p14="http://schemas.microsoft.com/office/powerpoint/2010/main" val="7669676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fontScale="77500" lnSpcReduction="20000"/>
          </a:bodyPr>
          <a:lstStyle/>
          <a:p>
            <a:endParaRPr lang="de-DE" dirty="0" smtClean="0"/>
          </a:p>
          <a:p>
            <a:endParaRPr lang="de-DE" dirty="0"/>
          </a:p>
          <a:p>
            <a:r>
              <a:rPr lang="de-DE" dirty="0" smtClean="0"/>
              <a:t>Problem Statement</a:t>
            </a:r>
            <a:endParaRPr lang="en-US" dirty="0"/>
          </a:p>
        </p:txBody>
      </p:sp>
      <p:sp>
        <p:nvSpPr>
          <p:cNvPr id="8" name="Subtitle 7"/>
          <p:cNvSpPr>
            <a:spLocks noGrp="1"/>
          </p:cNvSpPr>
          <p:nvPr>
            <p:ph type="subTitle" idx="13"/>
          </p:nvPr>
        </p:nvSpPr>
        <p:spPr/>
        <p:txBody>
          <a:bodyPr/>
          <a:lstStyle/>
          <a:p>
            <a:r>
              <a:rPr lang="de-DE" dirty="0" err="1"/>
              <a:t>From</a:t>
            </a:r>
            <a:r>
              <a:rPr lang="de-DE" dirty="0"/>
              <a:t> a High-Level </a:t>
            </a:r>
            <a:r>
              <a:rPr lang="de-DE" dirty="0" err="1"/>
              <a:t>Perspective</a:t>
            </a:r>
            <a:endParaRPr lang="en-US" dirty="0"/>
          </a:p>
        </p:txBody>
      </p:sp>
      <p:sp>
        <p:nvSpPr>
          <p:cNvPr id="11" name="Date Placeholder 10"/>
          <p:cNvSpPr>
            <a:spLocks noGrp="1"/>
          </p:cNvSpPr>
          <p:nvPr>
            <p:ph type="dt" sz="half" idx="10"/>
          </p:nvPr>
        </p:nvSpPr>
        <p:spPr/>
        <p:txBody>
          <a:bodyPr/>
          <a:lstStyle/>
          <a:p>
            <a:fld id="{A1078C3B-0706-624C-8AE4-987919E0A780}" type="datetime1">
              <a:rPr lang="en-US" noProof="0" smtClean="0"/>
              <a:t>5/14/2015</a:t>
            </a:fld>
            <a:endParaRPr lang="en-US" noProof="0"/>
          </a:p>
        </p:txBody>
      </p:sp>
      <p:sp>
        <p:nvSpPr>
          <p:cNvPr id="12" name="Slide Number Placeholder 11"/>
          <p:cNvSpPr>
            <a:spLocks noGrp="1"/>
          </p:cNvSpPr>
          <p:nvPr>
            <p:ph type="sldNum" sz="quarter" idx="12"/>
          </p:nvPr>
        </p:nvSpPr>
        <p:spPr/>
        <p:txBody>
          <a:bodyPr/>
          <a:lstStyle/>
          <a:p>
            <a:r>
              <a:rPr lang="en-US" noProof="0" smtClean="0"/>
              <a:t>#</a:t>
            </a:r>
            <a:fld id="{3AA03BFF-C650-864D-B149-8ED8CE831832}" type="slidenum">
              <a:rPr lang="en-US" noProof="0" smtClean="0"/>
              <a:pPr/>
              <a:t>15</a:t>
            </a:fld>
            <a:endParaRPr lang="en-US" noProof="0"/>
          </a:p>
        </p:txBody>
      </p:sp>
      <p:pic>
        <p:nvPicPr>
          <p:cNvPr id="13" name="Picture 12"/>
          <p:cNvPicPr>
            <a:picLocks noChangeAspect="1"/>
          </p:cNvPicPr>
          <p:nvPr/>
        </p:nvPicPr>
        <p:blipFill>
          <a:blip r:embed="rId2"/>
          <a:stretch>
            <a:fillRect/>
          </a:stretch>
        </p:blipFill>
        <p:spPr>
          <a:xfrm>
            <a:off x="4705381" y="1959962"/>
            <a:ext cx="4222104" cy="2111053"/>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1240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Problem Statement (I)</a:t>
            </a:r>
            <a:endParaRPr lang="en-US" dirty="0"/>
          </a:p>
        </p:txBody>
      </p:sp>
      <p:sp>
        <p:nvSpPr>
          <p:cNvPr id="3" name="Content Placeholder 2"/>
          <p:cNvSpPr>
            <a:spLocks noGrp="1"/>
          </p:cNvSpPr>
          <p:nvPr>
            <p:ph idx="1"/>
          </p:nvPr>
        </p:nvSpPr>
        <p:spPr/>
        <p:txBody>
          <a:bodyPr anchor="ctr"/>
          <a:lstStyle/>
          <a:p>
            <a:r>
              <a:rPr lang="de-DE" dirty="0" smtClean="0"/>
              <a:t>IPv6 provides two mechanisms for one task, that is provisioning of IP parameters to nodes.</a:t>
            </a:r>
          </a:p>
          <a:p>
            <a:endParaRPr lang="en-US" dirty="0"/>
          </a:p>
        </p:txBody>
      </p:sp>
      <p:sp>
        <p:nvSpPr>
          <p:cNvPr id="10" name="Date Placeholder 9"/>
          <p:cNvSpPr>
            <a:spLocks noGrp="1"/>
          </p:cNvSpPr>
          <p:nvPr>
            <p:ph type="dt" sz="half" idx="10"/>
          </p:nvPr>
        </p:nvSpPr>
        <p:spPr/>
        <p:txBody>
          <a:bodyPr/>
          <a:lstStyle/>
          <a:p>
            <a:fld id="{1B53AA74-C07D-DF4C-A691-D3AB9FB3E8E1}"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16</a:t>
            </a:fld>
            <a:endParaRPr lang="en-US" noProof="0"/>
          </a:p>
        </p:txBody>
      </p:sp>
      <p:pic>
        <p:nvPicPr>
          <p:cNvPr id="14" name="Content Placeholder 13"/>
          <p:cNvPicPr>
            <a:picLocks noGrp="1" noChangeAspect="1"/>
          </p:cNvPicPr>
          <p:nvPr>
            <p:ph sz="quarter" idx="13"/>
          </p:nvPr>
        </p:nvPicPr>
        <p:blipFill rotWithShape="1">
          <a:blip r:embed="rId2"/>
          <a:srcRect l="-80637" r="-80637" b="7380"/>
          <a:stretch/>
        </p:blipFill>
        <p:spPr>
          <a:xfrm>
            <a:off x="166894" y="2133908"/>
            <a:ext cx="2987375" cy="2867675"/>
          </a:xfrm>
        </p:spPr>
      </p:pic>
    </p:spTree>
    <p:extLst>
      <p:ext uri="{BB962C8B-B14F-4D97-AF65-F5344CB8AC3E}">
        <p14:creationId xmlns:p14="http://schemas.microsoft.com/office/powerpoint/2010/main" val="1924812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Problem Statement (II)</a:t>
            </a:r>
            <a:endParaRPr lang="en-US" dirty="0"/>
          </a:p>
        </p:txBody>
      </p:sp>
      <p:sp>
        <p:nvSpPr>
          <p:cNvPr id="3" name="Content Placeholder 2"/>
          <p:cNvSpPr>
            <a:spLocks noGrp="1"/>
          </p:cNvSpPr>
          <p:nvPr>
            <p:ph idx="1"/>
          </p:nvPr>
        </p:nvSpPr>
        <p:spPr>
          <a:xfrm>
            <a:off x="3575050" y="1202717"/>
            <a:ext cx="5266611" cy="3652155"/>
          </a:xfrm>
        </p:spPr>
        <p:txBody>
          <a:bodyPr>
            <a:normAutofit fontScale="70000" lnSpcReduction="20000"/>
          </a:bodyPr>
          <a:lstStyle/>
          <a:p>
            <a:r>
              <a:rPr lang="de-DE" dirty="0"/>
              <a:t>They are independent.</a:t>
            </a:r>
          </a:p>
          <a:p>
            <a:pPr lvl="1"/>
            <a:r>
              <a:rPr lang="de-DE" dirty="0"/>
              <a:t>Well, </a:t>
            </a:r>
            <a:r>
              <a:rPr lang="de-DE" dirty="0" err="1"/>
              <a:t>mostly</a:t>
            </a:r>
            <a:r>
              <a:rPr lang="de-DE" dirty="0" smtClean="0"/>
              <a:t>.</a:t>
            </a:r>
          </a:p>
          <a:p>
            <a:pPr lvl="1"/>
            <a:endParaRPr lang="de-DE" dirty="0"/>
          </a:p>
          <a:p>
            <a:r>
              <a:rPr lang="de-DE" dirty="0" smtClean="0"/>
              <a:t>In many environments both of them are needed, in some combination.</a:t>
            </a:r>
          </a:p>
          <a:p>
            <a:pPr lvl="1"/>
            <a:r>
              <a:rPr lang="de-DE" dirty="0" smtClean="0"/>
              <a:t>In particular this applies in (wrt OSs, devices) heterogeneous environments.</a:t>
            </a:r>
            <a:br>
              <a:rPr lang="de-DE" dirty="0" smtClean="0"/>
            </a:br>
            <a:r>
              <a:rPr lang="de-DE" dirty="0" smtClean="0"/>
              <a:t>Read: probably in pretty much all of your </a:t>
            </a:r>
            <a:r>
              <a:rPr lang="de-DE" dirty="0" err="1" smtClean="0"/>
              <a:t>environments</a:t>
            </a:r>
            <a:r>
              <a:rPr lang="de-DE" dirty="0" smtClean="0"/>
              <a:t>.</a:t>
            </a:r>
          </a:p>
          <a:p>
            <a:pPr lvl="1"/>
            <a:endParaRPr lang="de-DE" dirty="0" smtClean="0"/>
          </a:p>
          <a:p>
            <a:r>
              <a:rPr lang="de-DE" dirty="0" smtClean="0"/>
              <a:t>In some environments different groups might be responsible for operating them.</a:t>
            </a:r>
          </a:p>
          <a:p>
            <a:pPr lvl="1"/>
            <a:r>
              <a:rPr lang="de-DE" dirty="0" smtClean="0"/>
              <a:t>Why did you add this to the “problem statement“? Well...</a:t>
            </a:r>
          </a:p>
          <a:p>
            <a:pPr lvl="1"/>
            <a:endParaRPr lang="de-DE" dirty="0" smtClean="0"/>
          </a:p>
          <a:p>
            <a:r>
              <a:rPr lang="de-DE" dirty="0" smtClean="0"/>
              <a:t>There‘s differences as for the degree of vendor support &amp; their strategies.</a:t>
            </a:r>
          </a:p>
          <a:p>
            <a:pPr lvl="1"/>
            <a:endParaRPr lang="en-US" dirty="0"/>
          </a:p>
        </p:txBody>
      </p:sp>
      <p:sp>
        <p:nvSpPr>
          <p:cNvPr id="7" name="Content Placeholder 6"/>
          <p:cNvSpPr>
            <a:spLocks noGrp="1"/>
          </p:cNvSpPr>
          <p:nvPr>
            <p:ph sz="quarter" idx="13"/>
          </p:nvPr>
        </p:nvSpPr>
        <p:spPr/>
        <p:txBody>
          <a:bodyPr/>
          <a:lstStyle/>
          <a:p>
            <a:r>
              <a:rPr lang="de-DE" dirty="0" smtClean="0"/>
              <a:t>There‘s two mechanisms</a:t>
            </a:r>
          </a:p>
          <a:p>
            <a:endParaRPr lang="de-DE" dirty="0"/>
          </a:p>
        </p:txBody>
      </p:sp>
      <p:sp>
        <p:nvSpPr>
          <p:cNvPr id="10" name="Date Placeholder 9"/>
          <p:cNvSpPr>
            <a:spLocks noGrp="1"/>
          </p:cNvSpPr>
          <p:nvPr>
            <p:ph type="dt" sz="half" idx="10"/>
          </p:nvPr>
        </p:nvSpPr>
        <p:spPr/>
        <p:txBody>
          <a:bodyPr/>
          <a:lstStyle/>
          <a:p>
            <a:fld id="{AB845E80-AC01-E149-B8F1-8CDC89628C7A}"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17</a:t>
            </a:fld>
            <a:endParaRPr lang="en-US" noProof="0"/>
          </a:p>
        </p:txBody>
      </p:sp>
      <p:pic>
        <p:nvPicPr>
          <p:cNvPr id="12" name="Content Placeholder 11"/>
          <p:cNvPicPr>
            <a:picLocks noChangeAspect="1"/>
          </p:cNvPicPr>
          <p:nvPr/>
        </p:nvPicPr>
        <p:blipFill>
          <a:blip r:embed="rId2"/>
          <a:srcRect l="7233" r="7233"/>
          <a:stretch>
            <a:fillRect/>
          </a:stretch>
        </p:blipFill>
        <p:spPr>
          <a:xfrm flipH="1">
            <a:off x="-1" y="2660329"/>
            <a:ext cx="2258999" cy="2341253"/>
          </a:xfrm>
          <a:prstGeom prst="rect">
            <a:avLst/>
          </a:prstGeom>
        </p:spPr>
      </p:pic>
    </p:spTree>
    <p:extLst>
      <p:ext uri="{BB962C8B-B14F-4D97-AF65-F5344CB8AC3E}">
        <p14:creationId xmlns:p14="http://schemas.microsoft.com/office/powerpoint/2010/main" val="1179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Problem Statement (III)</a:t>
            </a:r>
            <a:endParaRPr lang="en-US" dirty="0"/>
          </a:p>
        </p:txBody>
      </p:sp>
      <p:sp>
        <p:nvSpPr>
          <p:cNvPr id="3" name="Content Placeholder 2"/>
          <p:cNvSpPr>
            <a:spLocks noGrp="1"/>
          </p:cNvSpPr>
          <p:nvPr>
            <p:ph idx="1"/>
          </p:nvPr>
        </p:nvSpPr>
        <p:spPr/>
        <p:txBody>
          <a:bodyPr>
            <a:normAutofit lnSpcReduction="10000"/>
          </a:bodyPr>
          <a:lstStyle/>
          <a:p>
            <a:r>
              <a:rPr lang="de-DE" dirty="0" smtClean="0"/>
              <a:t>Some properties and elements have been enhanced over time, </a:t>
            </a:r>
            <a:br>
              <a:rPr lang="de-DE" dirty="0" smtClean="0"/>
            </a:br>
            <a:r>
              <a:rPr lang="de-DE" dirty="0" smtClean="0"/>
              <a:t>e.g. RFC 6106.</a:t>
            </a:r>
          </a:p>
          <a:p>
            <a:pPr lvl="1"/>
            <a:r>
              <a:rPr lang="de-DE" dirty="0" smtClean="0"/>
              <a:t>Evolution is a good thing. Seriously!</a:t>
            </a:r>
          </a:p>
          <a:p>
            <a:pPr lvl="1"/>
            <a:endParaRPr lang="de-DE" dirty="0"/>
          </a:p>
          <a:p>
            <a:r>
              <a:rPr lang="de-DE" dirty="0" smtClean="0"/>
              <a:t>Still, there‘s a certain (alas, when it comes to IPv6: usual) amount of ambiguity and vagueness in the main RFCs. </a:t>
            </a:r>
            <a:endParaRPr lang="en-US" dirty="0"/>
          </a:p>
        </p:txBody>
      </p:sp>
      <p:sp>
        <p:nvSpPr>
          <p:cNvPr id="7" name="Content Placeholder 6"/>
          <p:cNvSpPr>
            <a:spLocks noGrp="1"/>
          </p:cNvSpPr>
          <p:nvPr>
            <p:ph sz="quarter" idx="13"/>
          </p:nvPr>
        </p:nvSpPr>
        <p:spPr/>
        <p:txBody>
          <a:bodyPr/>
          <a:lstStyle/>
          <a:p>
            <a:r>
              <a:rPr lang="de-DE" dirty="0" smtClean="0"/>
              <a:t>Let‘s look at the specs...</a:t>
            </a:r>
            <a:endParaRPr lang="en-US" dirty="0"/>
          </a:p>
        </p:txBody>
      </p:sp>
      <p:sp>
        <p:nvSpPr>
          <p:cNvPr id="10" name="Date Placeholder 9"/>
          <p:cNvSpPr>
            <a:spLocks noGrp="1"/>
          </p:cNvSpPr>
          <p:nvPr>
            <p:ph type="dt" sz="half" idx="10"/>
          </p:nvPr>
        </p:nvSpPr>
        <p:spPr/>
        <p:txBody>
          <a:bodyPr/>
          <a:lstStyle/>
          <a:p>
            <a:fld id="{A1E57D62-2FB2-3841-88C8-363B09CDFD2F}"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18</a:t>
            </a:fld>
            <a:endParaRPr lang="en-US" noProof="0"/>
          </a:p>
        </p:txBody>
      </p:sp>
      <p:pic>
        <p:nvPicPr>
          <p:cNvPr id="13" name="Picture 12" descr="documen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932" y="2258819"/>
            <a:ext cx="1554292" cy="1936133"/>
          </a:xfrm>
          <a:prstGeom prst="rect">
            <a:avLst/>
          </a:prstGeom>
        </p:spPr>
      </p:pic>
      <p:pic>
        <p:nvPicPr>
          <p:cNvPr id="14" name="Picture 13" descr="fil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2" y="2748059"/>
            <a:ext cx="1989926" cy="1989926"/>
          </a:xfrm>
          <a:prstGeom prst="rect">
            <a:avLst/>
          </a:prstGeom>
        </p:spPr>
      </p:pic>
    </p:spTree>
    <p:extLst>
      <p:ext uri="{BB962C8B-B14F-4D97-AF65-F5344CB8AC3E}">
        <p14:creationId xmlns:p14="http://schemas.microsoft.com/office/powerpoint/2010/main" val="3547013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Problem Statement (IV)</a:t>
            </a:r>
            <a:endParaRPr lang="en-US" dirty="0"/>
          </a:p>
        </p:txBody>
      </p:sp>
      <p:sp>
        <p:nvSpPr>
          <p:cNvPr id="3" name="Content Placeholder 2"/>
          <p:cNvSpPr>
            <a:spLocks noGrp="1"/>
          </p:cNvSpPr>
          <p:nvPr>
            <p:ph idx="1"/>
          </p:nvPr>
        </p:nvSpPr>
        <p:spPr/>
        <p:txBody>
          <a:bodyPr>
            <a:normAutofit fontScale="92500" lnSpcReduction="10000"/>
          </a:bodyPr>
          <a:lstStyle/>
          <a:p>
            <a:r>
              <a:rPr lang="de-DE" dirty="0" smtClean="0"/>
              <a:t>The “cooperation“ of those two mechanisms has been discussed quite a bit, both in the specs and in “the relevant fora“.</a:t>
            </a:r>
          </a:p>
          <a:p>
            <a:endParaRPr lang="de-DE" dirty="0" smtClean="0"/>
          </a:p>
          <a:p>
            <a:r>
              <a:rPr lang="de-DE" dirty="0" smtClean="0"/>
              <a:t>However, not so much as for scenarios where the information provided by them is conflicting.</a:t>
            </a:r>
          </a:p>
          <a:p>
            <a:endParaRPr lang="de-DE" dirty="0" smtClean="0"/>
          </a:p>
          <a:p>
            <a:r>
              <a:rPr lang="de-DE" dirty="0" smtClean="0"/>
              <a:t>This is what this talk is about.</a:t>
            </a:r>
            <a:endParaRPr lang="en-US" dirty="0"/>
          </a:p>
        </p:txBody>
      </p:sp>
      <p:pic>
        <p:nvPicPr>
          <p:cNvPr id="12" name="Content Placeholder 11"/>
          <p:cNvPicPr>
            <a:picLocks noGrp="1" noChangeAspect="1"/>
          </p:cNvPicPr>
          <p:nvPr>
            <p:ph sz="quarter" idx="13"/>
          </p:nvPr>
        </p:nvPicPr>
        <p:blipFill>
          <a:blip r:embed="rId2"/>
          <a:srcRect l="-23529" r="-23529"/>
          <a:stretch>
            <a:fillRect/>
          </a:stretch>
        </p:blipFill>
        <p:spPr>
          <a:xfrm>
            <a:off x="0" y="1497192"/>
            <a:ext cx="3381273" cy="3504390"/>
          </a:xfrm>
        </p:spPr>
      </p:pic>
      <p:sp>
        <p:nvSpPr>
          <p:cNvPr id="10" name="Date Placeholder 9"/>
          <p:cNvSpPr>
            <a:spLocks noGrp="1"/>
          </p:cNvSpPr>
          <p:nvPr>
            <p:ph type="dt" sz="half" idx="10"/>
          </p:nvPr>
        </p:nvSpPr>
        <p:spPr/>
        <p:txBody>
          <a:bodyPr/>
          <a:lstStyle/>
          <a:p>
            <a:fld id="{8E436F7E-5D0E-2B4D-8847-3A20B8764C76}"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19</a:t>
            </a:fld>
            <a:endParaRPr lang="en-US" noProof="0"/>
          </a:p>
        </p:txBody>
      </p:sp>
    </p:spTree>
    <p:extLst>
      <p:ext uri="{BB962C8B-B14F-4D97-AF65-F5344CB8AC3E}">
        <p14:creationId xmlns:p14="http://schemas.microsoft.com/office/powerpoint/2010/main" val="12447497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Who Are We</a:t>
            </a:r>
            <a:endParaRPr lang="en-US" dirty="0"/>
          </a:p>
        </p:txBody>
      </p:sp>
      <p:sp>
        <p:nvSpPr>
          <p:cNvPr id="3" name="Content Placeholder 2"/>
          <p:cNvSpPr>
            <a:spLocks noGrp="1"/>
          </p:cNvSpPr>
          <p:nvPr>
            <p:ph idx="1"/>
          </p:nvPr>
        </p:nvSpPr>
        <p:spPr>
          <a:xfrm>
            <a:off x="3519453" y="1202717"/>
            <a:ext cx="5624547" cy="3778047"/>
          </a:xfrm>
        </p:spPr>
        <p:txBody>
          <a:bodyPr>
            <a:normAutofit/>
          </a:bodyPr>
          <a:lstStyle/>
          <a:p>
            <a:endParaRPr lang="de-DE" dirty="0"/>
          </a:p>
          <a:p>
            <a:r>
              <a:rPr lang="de-DE" dirty="0" smtClean="0"/>
              <a:t>Old-school network guys with some background in large scale operations.</a:t>
            </a:r>
          </a:p>
          <a:p>
            <a:endParaRPr lang="de-DE" dirty="0"/>
          </a:p>
          <a:p>
            <a:r>
              <a:rPr lang="de-DE" dirty="0" smtClean="0"/>
              <a:t>Involved with IPv6 since a loong time and regularly blogging about IPv6 at </a:t>
            </a:r>
            <a:r>
              <a:rPr lang="de-DE" sz="1800" dirty="0" smtClean="0">
                <a:latin typeface="Courier New" panose="02070309020205020404" pitchFamily="49" charset="0"/>
                <a:cs typeface="Courier New" panose="02070309020205020404" pitchFamily="49" charset="0"/>
              </a:rPr>
              <a:t>www.insinuator.net</a:t>
            </a:r>
            <a:r>
              <a:rPr lang="de-DE" dirty="0" smtClean="0"/>
              <a:t>.</a:t>
            </a:r>
            <a:endParaRPr lang="en-US" dirty="0"/>
          </a:p>
        </p:txBody>
      </p:sp>
      <p:sp>
        <p:nvSpPr>
          <p:cNvPr id="7" name="Content Placeholder 6"/>
          <p:cNvSpPr>
            <a:spLocks noGrp="1"/>
          </p:cNvSpPr>
          <p:nvPr>
            <p:ph sz="quarter" idx="13"/>
          </p:nvPr>
        </p:nvSpPr>
        <p:spPr/>
        <p:txBody>
          <a:bodyPr/>
          <a:lstStyle/>
          <a:p>
            <a:endParaRPr lang="en-US"/>
          </a:p>
        </p:txBody>
      </p:sp>
      <p:sp>
        <p:nvSpPr>
          <p:cNvPr id="9" name="Date Placeholder 8"/>
          <p:cNvSpPr>
            <a:spLocks noGrp="1"/>
          </p:cNvSpPr>
          <p:nvPr>
            <p:ph type="dt" sz="half" idx="10"/>
          </p:nvPr>
        </p:nvSpPr>
        <p:spPr/>
        <p:txBody>
          <a:bodyPr/>
          <a:lstStyle/>
          <a:p>
            <a:fld id="{BCA55433-3E5C-3842-ACBB-A05407098633}"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2</a:t>
            </a:fld>
            <a:endParaRPr lang="en-US" noProof="0"/>
          </a:p>
        </p:txBody>
      </p:sp>
    </p:spTree>
    <p:extLst>
      <p:ext uri="{BB962C8B-B14F-4D97-AF65-F5344CB8AC3E}">
        <p14:creationId xmlns:p14="http://schemas.microsoft.com/office/powerpoint/2010/main" val="5542362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Problem Statement (IV)</a:t>
            </a:r>
            <a:endParaRPr lang="en-US" dirty="0"/>
          </a:p>
        </p:txBody>
      </p:sp>
      <p:sp>
        <p:nvSpPr>
          <p:cNvPr id="3" name="Content Placeholder 2"/>
          <p:cNvSpPr>
            <a:spLocks noGrp="1"/>
          </p:cNvSpPr>
          <p:nvPr>
            <p:ph idx="1"/>
          </p:nvPr>
        </p:nvSpPr>
        <p:spPr>
          <a:xfrm>
            <a:off x="3575050" y="1202717"/>
            <a:ext cx="5450538" cy="3391507"/>
          </a:xfrm>
        </p:spPr>
        <p:txBody>
          <a:bodyPr>
            <a:normAutofit fontScale="85000" lnSpcReduction="20000"/>
          </a:bodyPr>
          <a:lstStyle/>
          <a:p>
            <a:r>
              <a:rPr lang="de-DE" dirty="0" smtClean="0"/>
              <a:t>Human error</a:t>
            </a:r>
          </a:p>
          <a:p>
            <a:pPr lvl="1"/>
            <a:r>
              <a:rPr lang="de-DE" dirty="0" smtClean="0"/>
              <a:t>Both on the </a:t>
            </a:r>
            <a:r>
              <a:rPr lang="de-DE" i="1" dirty="0" smtClean="0"/>
              <a:t>active failure</a:t>
            </a:r>
            <a:r>
              <a:rPr lang="de-DE" dirty="0" smtClean="0"/>
              <a:t> and </a:t>
            </a:r>
            <a:r>
              <a:rPr lang="de-DE" i="1" dirty="0" smtClean="0"/>
              <a:t>latent failure</a:t>
            </a:r>
            <a:r>
              <a:rPr lang="de-DE" dirty="0" smtClean="0"/>
              <a:t> </a:t>
            </a:r>
            <a:r>
              <a:rPr lang="de-DE" dirty="0" err="1" smtClean="0"/>
              <a:t>level</a:t>
            </a:r>
            <a:r>
              <a:rPr lang="de-DE" dirty="0" smtClean="0"/>
              <a:t>.</a:t>
            </a:r>
          </a:p>
          <a:p>
            <a:pPr lvl="1"/>
            <a:endParaRPr lang="de-DE" dirty="0" smtClean="0"/>
          </a:p>
          <a:p>
            <a:r>
              <a:rPr lang="de-DE" dirty="0" smtClean="0"/>
              <a:t>Conflicting/differing vendor default settings</a:t>
            </a:r>
          </a:p>
          <a:p>
            <a:pPr lvl="1"/>
            <a:r>
              <a:rPr lang="de-DE" dirty="0" smtClean="0"/>
              <a:t>Network devices</a:t>
            </a:r>
          </a:p>
          <a:p>
            <a:pPr lvl="1"/>
            <a:r>
              <a:rPr lang="de-DE" dirty="0" smtClean="0"/>
              <a:t>CPEs!</a:t>
            </a:r>
          </a:p>
          <a:p>
            <a:pPr lvl="2"/>
            <a:r>
              <a:rPr lang="de-DE" dirty="0" smtClean="0"/>
              <a:t>Keep in mind: there might be any OS in customers‘ </a:t>
            </a:r>
            <a:r>
              <a:rPr lang="de-DE" dirty="0" err="1" smtClean="0"/>
              <a:t>networks</a:t>
            </a:r>
            <a:r>
              <a:rPr lang="de-DE" dirty="0" smtClean="0"/>
              <a:t>.</a:t>
            </a:r>
          </a:p>
          <a:p>
            <a:pPr lvl="2"/>
            <a:endParaRPr lang="de-DE" dirty="0" smtClean="0"/>
          </a:p>
          <a:p>
            <a:r>
              <a:rPr lang="de-DE" dirty="0" smtClean="0"/>
              <a:t>Attacker injecting nasty packets</a:t>
            </a:r>
          </a:p>
          <a:p>
            <a:pPr lvl="1"/>
            <a:r>
              <a:rPr lang="de-DE" dirty="0" smtClean="0"/>
              <a:t>Boils down to “standard local-link sec“ discussion </a:t>
            </a:r>
            <a:r>
              <a:rPr lang="de-DE" dirty="0" smtClean="0">
                <a:sym typeface="Wingdings"/>
              </a:rPr>
              <a:t></a:t>
            </a:r>
            <a:r>
              <a:rPr lang="de-DE" dirty="0" smtClean="0"/>
              <a:t> we will only briefly cover this.</a:t>
            </a:r>
          </a:p>
          <a:p>
            <a:pPr lvl="2"/>
            <a:endParaRPr lang="de-DE" dirty="0" smtClean="0"/>
          </a:p>
          <a:p>
            <a:pPr lvl="1"/>
            <a:endParaRPr lang="de-DE" dirty="0"/>
          </a:p>
          <a:p>
            <a:pPr lvl="1"/>
            <a:endParaRPr lang="en-US" dirty="0"/>
          </a:p>
        </p:txBody>
      </p:sp>
      <p:sp>
        <p:nvSpPr>
          <p:cNvPr id="7" name="Content Placeholder 6"/>
          <p:cNvSpPr>
            <a:spLocks noGrp="1"/>
          </p:cNvSpPr>
          <p:nvPr>
            <p:ph sz="quarter" idx="13"/>
          </p:nvPr>
        </p:nvSpPr>
        <p:spPr/>
        <p:txBody>
          <a:bodyPr>
            <a:normAutofit/>
          </a:bodyPr>
          <a:lstStyle/>
          <a:p>
            <a:r>
              <a:rPr lang="de-DE" sz="1800" dirty="0" smtClean="0"/>
              <a:t>Can </a:t>
            </a:r>
            <a:r>
              <a:rPr lang="de-DE" sz="1800" dirty="0" smtClean="0"/>
              <a:t>such (“conflict scenarios“) </a:t>
            </a:r>
            <a:r>
              <a:rPr lang="de-DE" sz="1800" dirty="0" smtClean="0"/>
              <a:t>happen?</a:t>
            </a:r>
            <a:endParaRPr lang="en-US" sz="1800" dirty="0"/>
          </a:p>
        </p:txBody>
      </p:sp>
      <p:sp>
        <p:nvSpPr>
          <p:cNvPr id="10" name="Date Placeholder 9"/>
          <p:cNvSpPr>
            <a:spLocks noGrp="1"/>
          </p:cNvSpPr>
          <p:nvPr>
            <p:ph type="dt" sz="half" idx="10"/>
          </p:nvPr>
        </p:nvSpPr>
        <p:spPr/>
        <p:txBody>
          <a:bodyPr/>
          <a:lstStyle/>
          <a:p>
            <a:fld id="{217DCF29-97F0-9D4C-9A56-1C71FFA32782}"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20</a:t>
            </a:fld>
            <a:endParaRPr lang="en-US" noProof="0"/>
          </a:p>
        </p:txBody>
      </p:sp>
      <p:pic>
        <p:nvPicPr>
          <p:cNvPr id="12" name="Picture 11" descr="question_guy.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 y="2305339"/>
            <a:ext cx="2426620" cy="2696244"/>
          </a:xfrm>
          <a:prstGeom prst="rect">
            <a:avLst/>
          </a:prstGeom>
        </p:spPr>
      </p:pic>
    </p:spTree>
    <p:extLst>
      <p:ext uri="{BB962C8B-B14F-4D97-AF65-F5344CB8AC3E}">
        <p14:creationId xmlns:p14="http://schemas.microsoft.com/office/powerpoint/2010/main" val="24369584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What's a "Conflict"?</a:t>
            </a:r>
            <a:endParaRPr lang="en-US" dirty="0"/>
          </a:p>
        </p:txBody>
      </p:sp>
      <p:sp>
        <p:nvSpPr>
          <p:cNvPr id="3" name="Content Placeholder 2"/>
          <p:cNvSpPr>
            <a:spLocks noGrp="1"/>
          </p:cNvSpPr>
          <p:nvPr>
            <p:ph idx="1"/>
          </p:nvPr>
        </p:nvSpPr>
        <p:spPr/>
        <p:txBody>
          <a:bodyPr anchor="ctr">
            <a:normAutofit fontScale="92500" lnSpcReduction="20000"/>
          </a:bodyPr>
          <a:lstStyle/>
          <a:p>
            <a:r>
              <a:rPr lang="de-DE" sz="2000" dirty="0" smtClean="0"/>
              <a:t>#1: Both mechanisms are </a:t>
            </a:r>
            <a:r>
              <a:rPr lang="de-DE" sz="2000" dirty="0" smtClean="0"/>
              <a:t>(maybe: somewhat) </a:t>
            </a:r>
            <a:r>
              <a:rPr lang="de-DE" sz="2000" dirty="0" smtClean="0"/>
              <a:t>present</a:t>
            </a:r>
            <a:r>
              <a:rPr lang="de-DE" sz="2000" dirty="0" smtClean="0"/>
              <a:t>, but only one is supposed to be used.</a:t>
            </a:r>
          </a:p>
          <a:p>
            <a:pPr lvl="1"/>
            <a:endParaRPr lang="de-DE" sz="1800" dirty="0" smtClean="0"/>
          </a:p>
          <a:p>
            <a:r>
              <a:rPr lang="de-DE" sz="2000" dirty="0" smtClean="0"/>
              <a:t>#2: Both mechanisms lead to address(es) on </a:t>
            </a:r>
            <a:r>
              <a:rPr lang="de-DE" sz="2000" dirty="0" smtClean="0"/>
              <a:t>nodes.</a:t>
            </a:r>
            <a:endParaRPr lang="de-DE" sz="1600" dirty="0" smtClean="0"/>
          </a:p>
          <a:p>
            <a:pPr lvl="1"/>
            <a:endParaRPr lang="de-DE" sz="1800" dirty="0" smtClean="0"/>
          </a:p>
          <a:p>
            <a:r>
              <a:rPr lang="de-DE" sz="2000" dirty="0" smtClean="0"/>
              <a:t>#3: Both mechanisms distribute RDNSS in parallel, but different ones</a:t>
            </a:r>
            <a:r>
              <a:rPr lang="de-DE" sz="2000" dirty="0" smtClean="0"/>
              <a:t>.</a:t>
            </a:r>
          </a:p>
          <a:p>
            <a:endParaRPr lang="de-DE" sz="2000" dirty="0"/>
          </a:p>
          <a:p>
            <a:r>
              <a:rPr lang="de-DE" sz="2000" dirty="0" smtClean="0"/>
              <a:t>Once you think hard enough, you'll come up with many more variants.</a:t>
            </a:r>
            <a:endParaRPr lang="de-DE" sz="2000" dirty="0" smtClean="0"/>
          </a:p>
        </p:txBody>
      </p:sp>
      <p:sp>
        <p:nvSpPr>
          <p:cNvPr id="4" name="Date Placeholder 3"/>
          <p:cNvSpPr>
            <a:spLocks noGrp="1"/>
          </p:cNvSpPr>
          <p:nvPr>
            <p:ph type="dt" sz="half" idx="10"/>
          </p:nvPr>
        </p:nvSpPr>
        <p:spPr/>
        <p:txBody>
          <a:bodyPr/>
          <a:lstStyle/>
          <a:p>
            <a:fld id="{46FDED01-5337-2443-9B4A-8C4269343AD9}" type="datetime1">
              <a:rPr lang="en-US" noProof="0" smtClean="0"/>
              <a:t>5/14/2015</a:t>
            </a:fld>
            <a:endParaRPr lang="en-US" noProof="0"/>
          </a:p>
        </p:txBody>
      </p:sp>
      <p:sp>
        <p:nvSpPr>
          <p:cNvPr id="5" name="Slide Number Placeholder 4"/>
          <p:cNvSpPr>
            <a:spLocks noGrp="1"/>
          </p:cNvSpPr>
          <p:nvPr>
            <p:ph type="sldNum" sz="quarter" idx="12"/>
          </p:nvPr>
        </p:nvSpPr>
        <p:spPr/>
        <p:txBody>
          <a:bodyPr/>
          <a:lstStyle/>
          <a:p>
            <a:r>
              <a:rPr lang="en-US" noProof="0" smtClean="0"/>
              <a:t>#</a:t>
            </a:r>
            <a:fld id="{3AA03BFF-C650-864D-B149-8ED8CE831832}" type="slidenum">
              <a:rPr lang="en-US" noProof="0" smtClean="0"/>
              <a:pPr/>
              <a:t>21</a:t>
            </a:fld>
            <a:endParaRPr lang="en-US" noProof="0"/>
          </a:p>
        </p:txBody>
      </p:sp>
      <p:sp>
        <p:nvSpPr>
          <p:cNvPr id="6" name="Content Placeholder 5"/>
          <p:cNvSpPr>
            <a:spLocks noGrp="1"/>
          </p:cNvSpPr>
          <p:nvPr>
            <p:ph sz="quarter" idx="13"/>
          </p:nvPr>
        </p:nvSpPr>
        <p:spPr/>
        <p:txBody>
          <a:bodyPr/>
          <a:lstStyle/>
          <a:p>
            <a:r>
              <a:rPr lang="de-DE" dirty="0" smtClean="0"/>
              <a:t>Pls define!</a:t>
            </a:r>
            <a:endParaRPr lang="de-DE" dirty="0" smtClean="0"/>
          </a:p>
          <a:p>
            <a:endParaRPr lang="de-DE" dirty="0"/>
          </a:p>
          <a:p>
            <a:endParaRPr lang="de-DE" dirty="0" smtClean="0"/>
          </a:p>
        </p:txBody>
      </p:sp>
      <p:pic>
        <p:nvPicPr>
          <p:cNvPr id="7" name="Picture 6" descr="domino_effec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86" y="2151500"/>
            <a:ext cx="1644698" cy="2573214"/>
          </a:xfrm>
          <a:prstGeom prst="rect">
            <a:avLst/>
          </a:prstGeom>
        </p:spPr>
      </p:pic>
    </p:spTree>
    <p:extLst>
      <p:ext uri="{BB962C8B-B14F-4D97-AF65-F5344CB8AC3E}">
        <p14:creationId xmlns:p14="http://schemas.microsoft.com/office/powerpoint/2010/main" val="279216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Additional Observations</a:t>
            </a:r>
            <a:endParaRPr lang="en-US" dirty="0"/>
          </a:p>
        </p:txBody>
      </p:sp>
      <p:sp>
        <p:nvSpPr>
          <p:cNvPr id="3" name="Content Placeholder 2"/>
          <p:cNvSpPr>
            <a:spLocks noGrp="1"/>
          </p:cNvSpPr>
          <p:nvPr>
            <p:ph idx="1"/>
          </p:nvPr>
        </p:nvSpPr>
        <p:spPr/>
        <p:txBody>
          <a:bodyPr>
            <a:normAutofit fontScale="77500" lnSpcReduction="20000"/>
          </a:bodyPr>
          <a:lstStyle/>
          <a:p>
            <a:r>
              <a:rPr lang="de-DE" dirty="0"/>
              <a:t>[</a:t>
            </a:r>
            <a:r>
              <a:rPr lang="de-DE" dirty="0" smtClean="0"/>
              <a:t>draft-ietf-v6ops-dhcpv6-slaac-problem-04] explicitly discusses the role of </a:t>
            </a:r>
            <a:r>
              <a:rPr lang="de-DE" i="1" dirty="0" smtClean="0"/>
              <a:t>state transitions</a:t>
            </a:r>
            <a:r>
              <a:rPr lang="de-DE" dirty="0" smtClean="0"/>
              <a:t>.</a:t>
            </a:r>
          </a:p>
          <a:p>
            <a:endParaRPr lang="de-DE" dirty="0" smtClean="0"/>
          </a:p>
          <a:p>
            <a:r>
              <a:rPr lang="de-DE" dirty="0" smtClean="0"/>
              <a:t>We can confirm that these lead to particularly interesting effects.</a:t>
            </a:r>
          </a:p>
          <a:p>
            <a:pPr lvl="1"/>
            <a:r>
              <a:rPr lang="de-DE" dirty="0" smtClean="0">
                <a:sym typeface="Wingdings"/>
              </a:rPr>
              <a:t></a:t>
            </a:r>
            <a:r>
              <a:rPr lang="de-DE" dirty="0" smtClean="0"/>
              <a:t> Pay special attention in times when you perform those deliberately.</a:t>
            </a:r>
            <a:br>
              <a:rPr lang="de-DE" dirty="0" smtClean="0"/>
            </a:br>
            <a:r>
              <a:rPr lang="de-DE" dirty="0" smtClean="0"/>
              <a:t>Be prepared for surprises...</a:t>
            </a:r>
          </a:p>
          <a:p>
            <a:pPr lvl="1"/>
            <a:endParaRPr lang="de-DE" dirty="0" smtClean="0"/>
          </a:p>
          <a:p>
            <a:r>
              <a:rPr lang="de-DE" dirty="0" smtClean="0"/>
              <a:t>In general the </a:t>
            </a:r>
            <a:r>
              <a:rPr lang="de-DE" i="1" dirty="0" smtClean="0"/>
              <a:t>order of events</a:t>
            </a:r>
            <a:r>
              <a:rPr lang="de-DE" dirty="0" smtClean="0"/>
              <a:t> seems to play a role, too. </a:t>
            </a:r>
          </a:p>
          <a:p>
            <a:pPr lvl="1"/>
            <a:r>
              <a:rPr lang="de-DE" dirty="0" smtClean="0"/>
              <a:t>See also test cases with two routers below.</a:t>
            </a:r>
            <a:endParaRPr lang="en-US" dirty="0"/>
          </a:p>
        </p:txBody>
      </p:sp>
      <p:sp>
        <p:nvSpPr>
          <p:cNvPr id="7" name="Content Placeholder 6"/>
          <p:cNvSpPr>
            <a:spLocks noGrp="1"/>
          </p:cNvSpPr>
          <p:nvPr>
            <p:ph sz="quarter" idx="13"/>
          </p:nvPr>
        </p:nvSpPr>
        <p:spPr/>
        <p:txBody>
          <a:bodyPr/>
          <a:lstStyle/>
          <a:p>
            <a:endParaRPr lang="en-US"/>
          </a:p>
        </p:txBody>
      </p:sp>
      <p:sp>
        <p:nvSpPr>
          <p:cNvPr id="8" name="Date Placeholder 7"/>
          <p:cNvSpPr>
            <a:spLocks noGrp="1"/>
          </p:cNvSpPr>
          <p:nvPr>
            <p:ph type="dt" sz="half" idx="10"/>
          </p:nvPr>
        </p:nvSpPr>
        <p:spPr/>
        <p:txBody>
          <a:bodyPr/>
          <a:lstStyle/>
          <a:p>
            <a:fld id="{AA3235C2-FBA5-464F-A7DA-104E805EFD34}" type="datetime1">
              <a:rPr lang="en-US" noProof="0" smtClean="0"/>
              <a:t>5/14/2015</a:t>
            </a:fld>
            <a:endParaRPr lang="en-US" noProof="0"/>
          </a:p>
        </p:txBody>
      </p:sp>
      <p:sp>
        <p:nvSpPr>
          <p:cNvPr id="9" name="Slide Number Placeholder 8"/>
          <p:cNvSpPr>
            <a:spLocks noGrp="1"/>
          </p:cNvSpPr>
          <p:nvPr>
            <p:ph type="sldNum" sz="quarter" idx="12"/>
          </p:nvPr>
        </p:nvSpPr>
        <p:spPr/>
        <p:txBody>
          <a:bodyPr/>
          <a:lstStyle/>
          <a:p>
            <a:r>
              <a:rPr lang="en-US" noProof="0" smtClean="0"/>
              <a:t>#</a:t>
            </a:r>
            <a:fld id="{3AA03BFF-C650-864D-B149-8ED8CE831832}" type="slidenum">
              <a:rPr lang="en-US" noProof="0" smtClean="0"/>
              <a:pPr/>
              <a:t>22</a:t>
            </a:fld>
            <a:endParaRPr lang="en-US" noProof="0"/>
          </a:p>
        </p:txBody>
      </p:sp>
      <p:pic>
        <p:nvPicPr>
          <p:cNvPr id="10" name="Picture 9" descr="info_gre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91" y="3034070"/>
            <a:ext cx="1946695" cy="1946695"/>
          </a:xfrm>
          <a:prstGeom prst="rect">
            <a:avLst/>
          </a:prstGeom>
        </p:spPr>
      </p:pic>
    </p:spTree>
    <p:extLst>
      <p:ext uri="{BB962C8B-B14F-4D97-AF65-F5344CB8AC3E}">
        <p14:creationId xmlns:p14="http://schemas.microsoft.com/office/powerpoint/2010/main" val="3050975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Why the Order Might Matter – Sample</a:t>
            </a:r>
            <a:endParaRPr lang="en-US" dirty="0"/>
          </a:p>
        </p:txBody>
      </p:sp>
      <p:sp>
        <p:nvSpPr>
          <p:cNvPr id="3" name="Date Placeholder 2"/>
          <p:cNvSpPr>
            <a:spLocks noGrp="1"/>
          </p:cNvSpPr>
          <p:nvPr>
            <p:ph type="dt" sz="half" idx="10"/>
          </p:nvPr>
        </p:nvSpPr>
        <p:spPr/>
        <p:txBody>
          <a:bodyPr/>
          <a:lstStyle/>
          <a:p>
            <a:fld id="{B143CA91-16D5-A84D-9D7A-1A040F76AE74}" type="datetime1">
              <a:rPr lang="en-US" noProof="0" smtClean="0"/>
              <a:t>5/14/2015</a:t>
            </a:fld>
            <a:endParaRPr lang="en-US" noProof="0"/>
          </a:p>
        </p:txBody>
      </p:sp>
      <p:sp>
        <p:nvSpPr>
          <p:cNvPr id="4" name="Slide Number Placeholder 3"/>
          <p:cNvSpPr>
            <a:spLocks noGrp="1"/>
          </p:cNvSpPr>
          <p:nvPr>
            <p:ph type="sldNum" sz="quarter" idx="12"/>
          </p:nvPr>
        </p:nvSpPr>
        <p:spPr/>
        <p:txBody>
          <a:bodyPr/>
          <a:lstStyle/>
          <a:p>
            <a:r>
              <a:rPr lang="en-US" noProof="0" smtClean="0"/>
              <a:t>#</a:t>
            </a:r>
            <a:fld id="{3AA03BFF-C650-864D-B149-8ED8CE831832}" type="slidenum">
              <a:rPr lang="en-US" noProof="0" smtClean="0"/>
              <a:pPr/>
              <a:t>23</a:t>
            </a:fld>
            <a:endParaRPr lang="en-US" noProof="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3987"/>
            <a:ext cx="9144000" cy="3140212"/>
          </a:xfrm>
          <a:prstGeom prst="rect">
            <a:avLst/>
          </a:prstGeom>
        </p:spPr>
      </p:pic>
    </p:spTree>
    <p:extLst>
      <p:ext uri="{BB962C8B-B14F-4D97-AF65-F5344CB8AC3E}">
        <p14:creationId xmlns:p14="http://schemas.microsoft.com/office/powerpoint/2010/main" val="17025911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r>
              <a:rPr lang="de-DE" dirty="0" err="1" smtClean="0"/>
              <a:t>From</a:t>
            </a:r>
            <a:r>
              <a:rPr lang="de-DE" dirty="0" smtClean="0"/>
              <a:t> </a:t>
            </a:r>
            <a:r>
              <a:rPr lang="de-DE" dirty="0" err="1" smtClean="0"/>
              <a:t>the</a:t>
            </a:r>
            <a:r>
              <a:rPr lang="de-DE" dirty="0" smtClean="0"/>
              <a:t> Lab</a:t>
            </a:r>
            <a:endParaRPr lang="en-US" dirty="0"/>
          </a:p>
        </p:txBody>
      </p:sp>
      <p:sp>
        <p:nvSpPr>
          <p:cNvPr id="8" name="Subtitle 7"/>
          <p:cNvSpPr>
            <a:spLocks noGrp="1"/>
          </p:cNvSpPr>
          <p:nvPr>
            <p:ph type="subTitle" idx="13"/>
          </p:nvPr>
        </p:nvSpPr>
        <p:spPr/>
        <p:txBody>
          <a:bodyPr/>
          <a:lstStyle/>
          <a:p>
            <a:endParaRPr lang="en-US"/>
          </a:p>
        </p:txBody>
      </p:sp>
      <p:sp>
        <p:nvSpPr>
          <p:cNvPr id="11" name="Date Placeholder 10"/>
          <p:cNvSpPr>
            <a:spLocks noGrp="1"/>
          </p:cNvSpPr>
          <p:nvPr>
            <p:ph type="dt" sz="half" idx="10"/>
          </p:nvPr>
        </p:nvSpPr>
        <p:spPr/>
        <p:txBody>
          <a:bodyPr/>
          <a:lstStyle/>
          <a:p>
            <a:fld id="{606BD513-1087-8A4F-B9C9-4DFCBC58F5E3}" type="datetime1">
              <a:rPr lang="en-US" noProof="0" smtClean="0"/>
              <a:t>5/14/2015</a:t>
            </a:fld>
            <a:endParaRPr lang="en-US" noProof="0"/>
          </a:p>
        </p:txBody>
      </p:sp>
      <p:sp>
        <p:nvSpPr>
          <p:cNvPr id="12" name="Slide Number Placeholder 11"/>
          <p:cNvSpPr>
            <a:spLocks noGrp="1"/>
          </p:cNvSpPr>
          <p:nvPr>
            <p:ph type="sldNum" sz="quarter" idx="12"/>
          </p:nvPr>
        </p:nvSpPr>
        <p:spPr/>
        <p:txBody>
          <a:bodyPr/>
          <a:lstStyle/>
          <a:p>
            <a:r>
              <a:rPr lang="en-US" noProof="0" smtClean="0"/>
              <a:t>#</a:t>
            </a:r>
            <a:fld id="{3AA03BFF-C650-864D-B149-8ED8CE831832}" type="slidenum">
              <a:rPr lang="en-US" noProof="0" smtClean="0"/>
              <a:pPr/>
              <a:t>24</a:t>
            </a:fld>
            <a:endParaRPr lang="en-US" noProof="0"/>
          </a:p>
        </p:txBody>
      </p:sp>
      <p:pic>
        <p:nvPicPr>
          <p:cNvPr id="14" name="Picture 13"/>
          <p:cNvPicPr>
            <a:picLocks noChangeAspect="1"/>
          </p:cNvPicPr>
          <p:nvPr/>
        </p:nvPicPr>
        <p:blipFill>
          <a:blip r:embed="rId2"/>
          <a:stretch>
            <a:fillRect/>
          </a:stretch>
        </p:blipFill>
        <p:spPr>
          <a:xfrm>
            <a:off x="3737237" y="1664724"/>
            <a:ext cx="5104869" cy="2719652"/>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11467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Lab Setup</a:t>
            </a:r>
            <a:endParaRPr lang="en-US" dirty="0"/>
          </a:p>
        </p:txBody>
      </p:sp>
      <p:sp>
        <p:nvSpPr>
          <p:cNvPr id="3" name="Content Placeholder 2"/>
          <p:cNvSpPr>
            <a:spLocks noGrp="1"/>
          </p:cNvSpPr>
          <p:nvPr>
            <p:ph idx="1"/>
          </p:nvPr>
        </p:nvSpPr>
        <p:spPr/>
        <p:txBody>
          <a:bodyPr>
            <a:normAutofit fontScale="62500" lnSpcReduction="20000"/>
          </a:bodyPr>
          <a:lstStyle/>
          <a:p>
            <a:pPr marL="360000" lvl="1" indent="0">
              <a:buNone/>
            </a:pPr>
            <a:endParaRPr lang="en-US" b="1" dirty="0"/>
          </a:p>
          <a:p>
            <a:pPr lvl="0"/>
            <a:r>
              <a:rPr lang="en-GB" dirty="0" smtClean="0"/>
              <a:t>A </a:t>
            </a:r>
            <a:r>
              <a:rPr lang="en-GB" dirty="0"/>
              <a:t>DHCPv6 Server </a:t>
            </a:r>
            <a:r>
              <a:rPr lang="en-GB" dirty="0" smtClean="0"/>
              <a:t>(DHCP </a:t>
            </a:r>
            <a:r>
              <a:rPr lang="en-GB" dirty="0"/>
              <a:t>ISC Version </a:t>
            </a:r>
            <a:r>
              <a:rPr lang="en-GB" dirty="0" smtClean="0"/>
              <a:t>4.3.1) </a:t>
            </a:r>
            <a:r>
              <a:rPr lang="en-GB" dirty="0"/>
              <a:t>installed </a:t>
            </a:r>
            <a:r>
              <a:rPr lang="en-GB" dirty="0" smtClean="0"/>
              <a:t>on </a:t>
            </a:r>
            <a:r>
              <a:rPr lang="en-GB" dirty="0" err="1" smtClean="0"/>
              <a:t>CentOs</a:t>
            </a:r>
            <a:r>
              <a:rPr lang="en-GB" dirty="0" smtClean="0"/>
              <a:t> </a:t>
            </a:r>
            <a:r>
              <a:rPr lang="en-GB" dirty="0"/>
              <a:t>6.6 . The DHCPv6 server is configured to provide both IPv6 addresses and RDNSS information</a:t>
            </a:r>
            <a:r>
              <a:rPr lang="en-GB" dirty="0" smtClean="0"/>
              <a:t>.</a:t>
            </a:r>
          </a:p>
          <a:p>
            <a:pPr lvl="0"/>
            <a:endParaRPr lang="en-US" dirty="0"/>
          </a:p>
          <a:p>
            <a:pPr lvl="0"/>
            <a:r>
              <a:rPr lang="en-GB" dirty="0"/>
              <a:t>Two (2) routers Cisco 4321 using Cisco IOS Software version 15.5(1)S</a:t>
            </a:r>
            <a:r>
              <a:rPr lang="en-GB" dirty="0" smtClean="0"/>
              <a:t>.</a:t>
            </a:r>
          </a:p>
          <a:p>
            <a:pPr lvl="0"/>
            <a:endParaRPr lang="en-US" dirty="0"/>
          </a:p>
          <a:p>
            <a:pPr lvl="0"/>
            <a:r>
              <a:rPr lang="en-GB" dirty="0"/>
              <a:t>The following OS as clients:</a:t>
            </a:r>
            <a:endParaRPr lang="en-US" dirty="0"/>
          </a:p>
          <a:p>
            <a:pPr lvl="1"/>
            <a:r>
              <a:rPr lang="en-GB" dirty="0"/>
              <a:t>Fedora 21, kernel version 3.18.3-201 x64</a:t>
            </a:r>
            <a:endParaRPr lang="en-US" dirty="0"/>
          </a:p>
          <a:p>
            <a:pPr lvl="1"/>
            <a:r>
              <a:rPr lang="en-GB" dirty="0"/>
              <a:t>Ubuntu 14.04.1 LTS, kernel version 3.13.0-44-generic</a:t>
            </a:r>
            <a:endParaRPr lang="en-US" dirty="0"/>
          </a:p>
          <a:p>
            <a:pPr lvl="1"/>
            <a:r>
              <a:rPr lang="en-GB" dirty="0"/>
              <a:t>CentOS 7, kernel version 3.10.0-123.13.2.el7</a:t>
            </a:r>
            <a:endParaRPr lang="en-US" dirty="0"/>
          </a:p>
          <a:p>
            <a:pPr lvl="1"/>
            <a:r>
              <a:rPr lang="en-GB" dirty="0"/>
              <a:t>Mac </a:t>
            </a:r>
            <a:r>
              <a:rPr lang="en-GB" dirty="0" smtClean="0"/>
              <a:t>OS X </a:t>
            </a:r>
            <a:r>
              <a:rPr lang="en-GB" dirty="0"/>
              <a:t>10.10.2 </a:t>
            </a:r>
            <a:r>
              <a:rPr lang="en-GB" dirty="0" smtClean="0"/>
              <a:t>Yosemite</a:t>
            </a:r>
            <a:endParaRPr lang="en-US" dirty="0"/>
          </a:p>
          <a:p>
            <a:pPr lvl="1"/>
            <a:r>
              <a:rPr lang="en-GB" dirty="0"/>
              <a:t>Windows </a:t>
            </a:r>
            <a:r>
              <a:rPr lang="en-GB" dirty="0" smtClean="0"/>
              <a:t>7, patch level Feb 2015</a:t>
            </a:r>
            <a:endParaRPr lang="en-US" dirty="0"/>
          </a:p>
          <a:p>
            <a:pPr lvl="1"/>
            <a:r>
              <a:rPr lang="en-GB"/>
              <a:t>Windows 8.1, patch level Feb 2015</a:t>
            </a:r>
            <a:endParaRPr lang="en-US" dirty="0"/>
          </a:p>
          <a:p>
            <a:endParaRPr lang="en-US" dirty="0"/>
          </a:p>
        </p:txBody>
      </p:sp>
      <p:sp>
        <p:nvSpPr>
          <p:cNvPr id="7" name="Content Placeholder 6"/>
          <p:cNvSpPr>
            <a:spLocks noGrp="1"/>
          </p:cNvSpPr>
          <p:nvPr>
            <p:ph sz="quarter" idx="13"/>
          </p:nvPr>
        </p:nvSpPr>
        <p:spPr/>
        <p:txBody>
          <a:bodyPr>
            <a:normAutofit fontScale="92500" lnSpcReduction="10000"/>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smtClean="0"/>
          </a:p>
          <a:p>
            <a:endParaRPr lang="de-DE" dirty="0"/>
          </a:p>
          <a:p>
            <a:r>
              <a:rPr lang="de-DE" dirty="0" smtClean="0"/>
              <a:t>See also:</a:t>
            </a:r>
            <a:br>
              <a:rPr lang="de-DE" dirty="0" smtClean="0"/>
            </a:br>
            <a:r>
              <a:rPr lang="de-DE" dirty="0"/>
              <a:t>https://</a:t>
            </a:r>
            <a:r>
              <a:rPr lang="de-DE" dirty="0" smtClean="0"/>
              <a:t>www.ernw.de/download/ERNW_Whitepaper_IPv6_RAs_RDNSS_DHCPv6_Conflicting_Parameters.pdf </a:t>
            </a:r>
            <a:endParaRPr lang="en-US" dirty="0"/>
          </a:p>
        </p:txBody>
      </p:sp>
      <p:sp>
        <p:nvSpPr>
          <p:cNvPr id="10" name="Date Placeholder 9"/>
          <p:cNvSpPr>
            <a:spLocks noGrp="1"/>
          </p:cNvSpPr>
          <p:nvPr>
            <p:ph type="dt" sz="half" idx="10"/>
          </p:nvPr>
        </p:nvSpPr>
        <p:spPr/>
        <p:txBody>
          <a:bodyPr/>
          <a:lstStyle/>
          <a:p>
            <a:fld id="{506708F6-4CA4-F448-8D57-DB3816016137}"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25</a:t>
            </a:fld>
            <a:endParaRPr lang="en-US" noProof="0"/>
          </a:p>
        </p:txBody>
      </p:sp>
      <p:pic>
        <p:nvPicPr>
          <p:cNvPr id="12" name="Picture 11" descr="implementation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59695">
            <a:off x="801579" y="1741723"/>
            <a:ext cx="1991979" cy="1991979"/>
          </a:xfrm>
          <a:prstGeom prst="rect">
            <a:avLst/>
          </a:prstGeom>
        </p:spPr>
      </p:pic>
    </p:spTree>
    <p:extLst>
      <p:ext uri="{BB962C8B-B14F-4D97-AF65-F5344CB8AC3E}">
        <p14:creationId xmlns:p14="http://schemas.microsoft.com/office/powerpoint/2010/main" val="10272660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lgn="l" defTabSz="457200" rtl="0">
              <a:spcBef>
                <a:spcPct val="0"/>
              </a:spcBef>
            </a:pPr>
            <a:r>
              <a:rPr lang="en-GB" sz="1600" b="1" dirty="0">
                <a:solidFill>
                  <a:schemeClr val="tx1">
                    <a:lumMod val="50000"/>
                    <a:lumOff val="50000"/>
                  </a:schemeClr>
                </a:solidFill>
                <a:latin typeface="DINPro-Regular"/>
                <a:cs typeface="DINPro-Regular"/>
              </a:rPr>
              <a:t>Case 1: One Router with the Management Flag not Set and a DHCPv6 </a:t>
            </a:r>
            <a:r>
              <a:rPr lang="en-GB" sz="1600" b="1" dirty="0" smtClean="0">
                <a:solidFill>
                  <a:schemeClr val="tx1">
                    <a:lumMod val="50000"/>
                    <a:lumOff val="50000"/>
                  </a:schemeClr>
                </a:solidFill>
                <a:latin typeface="DINPro-Regular"/>
                <a:cs typeface="DINPro-Regular"/>
              </a:rPr>
              <a:t>Server</a:t>
            </a:r>
            <a:endParaRPr lang="en-US" sz="1600" b="1" dirty="0">
              <a:solidFill>
                <a:schemeClr val="tx1">
                  <a:lumMod val="50000"/>
                  <a:lumOff val="50000"/>
                </a:schemeClr>
              </a:solidFill>
              <a:latin typeface="DINPro-Regular"/>
              <a:cs typeface="DINPro-Regular"/>
            </a:endParaRPr>
          </a:p>
        </p:txBody>
      </p:sp>
      <p:sp>
        <p:nvSpPr>
          <p:cNvPr id="3" name="Content Placeholder 2"/>
          <p:cNvSpPr>
            <a:spLocks noGrp="1"/>
          </p:cNvSpPr>
          <p:nvPr>
            <p:ph idx="1"/>
          </p:nvPr>
        </p:nvSpPr>
        <p:spPr>
          <a:xfrm>
            <a:off x="3575050" y="1202717"/>
            <a:ext cx="5266611" cy="3619263"/>
          </a:xfrm>
        </p:spPr>
        <p:txBody>
          <a:bodyPr>
            <a:normAutofit fontScale="70000" lnSpcReduction="20000"/>
          </a:bodyPr>
          <a:lstStyle/>
          <a:p>
            <a:pPr lvl="0"/>
            <a:r>
              <a:rPr lang="en-GB" dirty="0"/>
              <a:t>Fedora 21, MAC </a:t>
            </a:r>
            <a:r>
              <a:rPr lang="en-GB" dirty="0" smtClean="0"/>
              <a:t>OS X</a:t>
            </a:r>
            <a:r>
              <a:rPr lang="en-GB" dirty="0"/>
              <a:t>, CentOS 7 and Ubuntu </a:t>
            </a:r>
            <a:r>
              <a:rPr lang="en-GB" dirty="0" smtClean="0"/>
              <a:t>14.04</a:t>
            </a:r>
          </a:p>
          <a:p>
            <a:pPr lvl="1"/>
            <a:r>
              <a:rPr lang="en-GB" dirty="0" smtClean="0"/>
              <a:t>Get </a:t>
            </a:r>
            <a:r>
              <a:rPr lang="en-GB" dirty="0"/>
              <a:t>an IPv6 address and an RDNSS from the IPv6 router only</a:t>
            </a:r>
            <a:r>
              <a:rPr lang="en-GB" dirty="0" smtClean="0"/>
              <a:t>.</a:t>
            </a:r>
          </a:p>
          <a:p>
            <a:pPr lvl="1"/>
            <a:endParaRPr lang="en-US" dirty="0"/>
          </a:p>
          <a:p>
            <a:r>
              <a:rPr lang="en-GB" dirty="0"/>
              <a:t>Windows </a:t>
            </a:r>
            <a:r>
              <a:rPr lang="en-GB" dirty="0" smtClean="0"/>
              <a:t>7</a:t>
            </a:r>
          </a:p>
          <a:p>
            <a:pPr lvl="1"/>
            <a:r>
              <a:rPr lang="en-GB" dirty="0" smtClean="0"/>
              <a:t>Get </a:t>
            </a:r>
            <a:r>
              <a:rPr lang="en-GB" dirty="0"/>
              <a:t>an IPv6 address from the router only, but they do not get any DNS information, neither from the router nor from the DHCPv6 server. They also do not get IPv6 address from the DHCPv6 server</a:t>
            </a:r>
            <a:r>
              <a:rPr lang="en-GB" dirty="0" smtClean="0"/>
              <a:t>.</a:t>
            </a:r>
          </a:p>
          <a:p>
            <a:pPr lvl="1"/>
            <a:endParaRPr lang="en-GB" dirty="0" smtClean="0"/>
          </a:p>
          <a:p>
            <a:pPr lvl="0"/>
            <a:r>
              <a:rPr lang="en-GB" dirty="0"/>
              <a:t>Windows </a:t>
            </a:r>
            <a:r>
              <a:rPr lang="en-GB" dirty="0" smtClean="0"/>
              <a:t>8.1</a:t>
            </a:r>
          </a:p>
          <a:p>
            <a:pPr lvl="1"/>
            <a:r>
              <a:rPr lang="en-GB" dirty="0" smtClean="0"/>
              <a:t>Get </a:t>
            </a:r>
            <a:r>
              <a:rPr lang="en-GB" dirty="0"/>
              <a:t>an IPv6 address from both the IPv6 router and the DHCPv6 server, despite the fact that the Management flag (M) is not set. They get RDNSS information from the DHCPv6 only</a:t>
            </a:r>
            <a:r>
              <a:rPr lang="en-GB" dirty="0" smtClean="0"/>
              <a:t>.</a:t>
            </a:r>
            <a:endParaRPr lang="en-US" dirty="0"/>
          </a:p>
        </p:txBody>
      </p:sp>
      <p:sp>
        <p:nvSpPr>
          <p:cNvPr id="7" name="Content Placeholder 6"/>
          <p:cNvSpPr>
            <a:spLocks noGrp="1"/>
          </p:cNvSpPr>
          <p:nvPr>
            <p:ph sz="quarter" idx="13"/>
          </p:nvPr>
        </p:nvSpPr>
        <p:spPr/>
        <p:txBody>
          <a:bodyPr>
            <a:normAutofit/>
          </a:bodyPr>
          <a:lstStyle/>
          <a:p>
            <a:pPr marL="0" lvl="1">
              <a:buClr>
                <a:srgbClr val="00AC6C"/>
              </a:buClr>
              <a:buSzPct val="70000"/>
              <a:tabLst/>
            </a:pPr>
            <a:r>
              <a:rPr lang="de-DE" sz="1200" dirty="0" smtClean="0"/>
              <a:t>Router: </a:t>
            </a:r>
            <a:r>
              <a:rPr lang="en-GB" sz="1200" dirty="0"/>
              <a:t>M=0, A=1, O=0 and an RDNSS is advertised</a:t>
            </a:r>
            <a:r>
              <a:rPr lang="en-GB" sz="1200" dirty="0" smtClean="0"/>
              <a:t>.</a:t>
            </a:r>
          </a:p>
          <a:p>
            <a:pPr marL="0" lvl="1">
              <a:buClr>
                <a:srgbClr val="00AC6C"/>
              </a:buClr>
              <a:buSzPct val="70000"/>
              <a:tabLst/>
            </a:pPr>
            <a:r>
              <a:rPr lang="en-GB" sz="1200" dirty="0" smtClean="0"/>
              <a:t/>
            </a:r>
            <a:br>
              <a:rPr lang="en-GB" sz="1200" dirty="0" smtClean="0"/>
            </a:br>
            <a:r>
              <a:rPr lang="en-GB" sz="1200" dirty="0" smtClean="0"/>
              <a:t>DHCPv6 </a:t>
            </a:r>
            <a:r>
              <a:rPr lang="en-GB" sz="1200" dirty="0"/>
              <a:t>server on the same link </a:t>
            </a:r>
            <a:r>
              <a:rPr lang="en-GB" sz="1200" dirty="0" smtClean="0"/>
              <a:t>offering IPv6 addresses &amp; RDNSS</a:t>
            </a:r>
            <a:endParaRPr lang="en-US" sz="1200" dirty="0"/>
          </a:p>
          <a:p>
            <a:endParaRPr lang="en-US" sz="1100" dirty="0"/>
          </a:p>
        </p:txBody>
      </p:sp>
      <p:sp>
        <p:nvSpPr>
          <p:cNvPr id="10" name="Date Placeholder 9"/>
          <p:cNvSpPr>
            <a:spLocks noGrp="1"/>
          </p:cNvSpPr>
          <p:nvPr>
            <p:ph type="dt" sz="half" idx="10"/>
          </p:nvPr>
        </p:nvSpPr>
        <p:spPr/>
        <p:txBody>
          <a:bodyPr/>
          <a:lstStyle/>
          <a:p>
            <a:fld id="{0A7D44F9-B4AC-C945-8501-AD08269BAA07}"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26</a:t>
            </a:fld>
            <a:endParaRPr lang="en-US" noProof="0"/>
          </a:p>
        </p:txBody>
      </p:sp>
      <p:pic>
        <p:nvPicPr>
          <p:cNvPr id="13" name="Picture 12" descr="inf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672" y="2916240"/>
            <a:ext cx="1677985" cy="1677985"/>
          </a:xfrm>
          <a:prstGeom prst="rect">
            <a:avLst/>
          </a:prstGeom>
        </p:spPr>
      </p:pic>
    </p:spTree>
    <p:extLst>
      <p:ext uri="{BB962C8B-B14F-4D97-AF65-F5344CB8AC3E}">
        <p14:creationId xmlns:p14="http://schemas.microsoft.com/office/powerpoint/2010/main" val="18294655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800" dirty="0"/>
              <a:t>Case 4: All Flags are Set and a DHCPv6 Server is Present</a:t>
            </a:r>
            <a:endParaRPr lang="en-US" sz="1800" dirty="0"/>
          </a:p>
        </p:txBody>
      </p:sp>
      <p:sp>
        <p:nvSpPr>
          <p:cNvPr id="3" name="Content Placeholder 2"/>
          <p:cNvSpPr>
            <a:spLocks noGrp="1"/>
          </p:cNvSpPr>
          <p:nvPr>
            <p:ph idx="1"/>
          </p:nvPr>
        </p:nvSpPr>
        <p:spPr/>
        <p:txBody>
          <a:bodyPr>
            <a:normAutofit fontScale="85000" lnSpcReduction="20000"/>
          </a:bodyPr>
          <a:lstStyle/>
          <a:p>
            <a:pPr lvl="0"/>
            <a:r>
              <a:rPr lang="en-GB" dirty="0"/>
              <a:t>Fedora 21 and Centos 7:</a:t>
            </a:r>
            <a:endParaRPr lang="en-US" dirty="0"/>
          </a:p>
          <a:p>
            <a:pPr lvl="1"/>
            <a:r>
              <a:rPr lang="en-GB" dirty="0"/>
              <a:t>They get IPv6 </a:t>
            </a:r>
            <a:r>
              <a:rPr lang="en-GB" dirty="0" smtClean="0"/>
              <a:t>addresses </a:t>
            </a:r>
            <a:r>
              <a:rPr lang="en-GB" dirty="0"/>
              <a:t>both from SLAAC and DHCPv6 server.</a:t>
            </a:r>
            <a:endParaRPr lang="en-US" dirty="0"/>
          </a:p>
          <a:p>
            <a:pPr lvl="1"/>
            <a:r>
              <a:rPr lang="en-GB" dirty="0"/>
              <a:t>They get RDNSS both from RAs and DHCPv6 server.</a:t>
            </a:r>
            <a:endParaRPr lang="en-US" dirty="0"/>
          </a:p>
          <a:p>
            <a:pPr lvl="1"/>
            <a:r>
              <a:rPr lang="en-GB" dirty="0"/>
              <a:t>The DNS of the RAs has higher priority</a:t>
            </a:r>
            <a:r>
              <a:rPr lang="en-GB" dirty="0" smtClean="0"/>
              <a:t>.</a:t>
            </a:r>
          </a:p>
          <a:p>
            <a:pPr lvl="1"/>
            <a:endParaRPr lang="en-US" dirty="0"/>
          </a:p>
          <a:p>
            <a:pPr lvl="0"/>
            <a:r>
              <a:rPr lang="en-GB" dirty="0"/>
              <a:t>Ubuntu 14.04:</a:t>
            </a:r>
            <a:endParaRPr lang="en-US" dirty="0"/>
          </a:p>
          <a:p>
            <a:pPr lvl="1"/>
            <a:r>
              <a:rPr lang="en-GB" dirty="0"/>
              <a:t>It gets IPv6 </a:t>
            </a:r>
            <a:r>
              <a:rPr lang="en-GB" dirty="0" smtClean="0"/>
              <a:t>addresses </a:t>
            </a:r>
            <a:r>
              <a:rPr lang="en-GB" dirty="0"/>
              <a:t>both using SLAAC and from the DHCPv6 server.</a:t>
            </a:r>
            <a:endParaRPr lang="en-US" dirty="0"/>
          </a:p>
          <a:p>
            <a:pPr lvl="1"/>
            <a:r>
              <a:rPr lang="en-GB" dirty="0"/>
              <a:t>It gets RDNSS from RAs only.</a:t>
            </a:r>
            <a:endParaRPr lang="en-US" dirty="0"/>
          </a:p>
          <a:p>
            <a:pPr lvl="1"/>
            <a:r>
              <a:rPr lang="en-GB" dirty="0"/>
              <a:t>From the DHCPv6 server it only gets “Domain Search List” information, no RDNSS.</a:t>
            </a:r>
            <a:endParaRPr lang="en-US" dirty="0"/>
          </a:p>
          <a:p>
            <a:endParaRPr lang="en-US" dirty="0"/>
          </a:p>
        </p:txBody>
      </p:sp>
      <p:sp>
        <p:nvSpPr>
          <p:cNvPr id="7" name="Content Placeholder 6"/>
          <p:cNvSpPr>
            <a:spLocks noGrp="1"/>
          </p:cNvSpPr>
          <p:nvPr>
            <p:ph sz="quarter" idx="13"/>
          </p:nvPr>
        </p:nvSpPr>
        <p:spPr/>
        <p:txBody>
          <a:bodyPr/>
          <a:lstStyle/>
          <a:p>
            <a:pPr lvl="0"/>
            <a:r>
              <a:rPr lang="en-GB" dirty="0" smtClean="0"/>
              <a:t>Router: M=1</a:t>
            </a:r>
            <a:r>
              <a:rPr lang="en-GB" dirty="0"/>
              <a:t>, A=1, O=1, and an RDNSS is advertised</a:t>
            </a:r>
            <a:r>
              <a:rPr lang="en-GB" dirty="0" smtClean="0"/>
              <a:t>.</a:t>
            </a:r>
          </a:p>
          <a:p>
            <a:pPr lvl="0"/>
            <a:endParaRPr lang="en-US" dirty="0"/>
          </a:p>
          <a:p>
            <a:r>
              <a:rPr lang="en-GB" dirty="0"/>
              <a:t>A DHCPv6 server on the same link advertising IPv6 addresses and RDNSS.</a:t>
            </a:r>
            <a:endParaRPr lang="en-US" dirty="0"/>
          </a:p>
        </p:txBody>
      </p:sp>
      <p:sp>
        <p:nvSpPr>
          <p:cNvPr id="10" name="Date Placeholder 9"/>
          <p:cNvSpPr>
            <a:spLocks noGrp="1"/>
          </p:cNvSpPr>
          <p:nvPr>
            <p:ph type="dt" sz="half" idx="10"/>
          </p:nvPr>
        </p:nvSpPr>
        <p:spPr/>
        <p:txBody>
          <a:bodyPr/>
          <a:lstStyle/>
          <a:p>
            <a:fld id="{7F424F28-D7C1-DE4C-843C-D2D6EC11D2FF}"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27</a:t>
            </a:fld>
            <a:endParaRPr lang="en-US" noProof="0"/>
          </a:p>
        </p:txBody>
      </p:sp>
      <p:pic>
        <p:nvPicPr>
          <p:cNvPr id="12" name="Picture 11"/>
          <p:cNvPicPr>
            <a:picLocks noChangeAspect="1"/>
          </p:cNvPicPr>
          <p:nvPr/>
        </p:nvPicPr>
        <p:blipFill>
          <a:blip r:embed="rId2"/>
          <a:stretch>
            <a:fillRect/>
          </a:stretch>
        </p:blipFill>
        <p:spPr>
          <a:xfrm flipH="1">
            <a:off x="938672" y="2778506"/>
            <a:ext cx="1898498" cy="2202258"/>
          </a:xfrm>
          <a:prstGeom prst="rect">
            <a:avLst/>
          </a:prstGeom>
        </p:spPr>
      </p:pic>
    </p:spTree>
    <p:extLst>
      <p:ext uri="{BB962C8B-B14F-4D97-AF65-F5344CB8AC3E}">
        <p14:creationId xmlns:p14="http://schemas.microsoft.com/office/powerpoint/2010/main" val="24515555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Case 4 Results cont‘d</a:t>
            </a:r>
            <a:endParaRPr lang="en-US" dirty="0"/>
          </a:p>
        </p:txBody>
      </p:sp>
      <p:sp>
        <p:nvSpPr>
          <p:cNvPr id="3" name="Content Placeholder 2"/>
          <p:cNvSpPr>
            <a:spLocks noGrp="1"/>
          </p:cNvSpPr>
          <p:nvPr>
            <p:ph idx="1"/>
          </p:nvPr>
        </p:nvSpPr>
        <p:spPr/>
        <p:txBody>
          <a:bodyPr>
            <a:normAutofit fontScale="85000" lnSpcReduction="10000"/>
          </a:bodyPr>
          <a:lstStyle/>
          <a:p>
            <a:pPr lvl="0"/>
            <a:r>
              <a:rPr lang="en-GB" dirty="0"/>
              <a:t>MAC </a:t>
            </a:r>
            <a:r>
              <a:rPr lang="en-GB" dirty="0" smtClean="0"/>
              <a:t>OS X</a:t>
            </a:r>
            <a:r>
              <a:rPr lang="en-GB" dirty="0"/>
              <a:t>:</a:t>
            </a:r>
            <a:endParaRPr lang="en-US" dirty="0"/>
          </a:p>
          <a:p>
            <a:pPr lvl="1"/>
            <a:r>
              <a:rPr lang="en-GB" dirty="0"/>
              <a:t>It gets IPv6 addresses both using SLAAC and from the DHCPv6 server.</a:t>
            </a:r>
            <a:endParaRPr lang="en-US" dirty="0"/>
          </a:p>
          <a:p>
            <a:pPr lvl="1"/>
            <a:r>
              <a:rPr lang="en-GB" dirty="0"/>
              <a:t>It also gets RDNSS both from RAs and the DHCPv6 server.</a:t>
            </a:r>
            <a:endParaRPr lang="en-US" dirty="0"/>
          </a:p>
          <a:p>
            <a:pPr lvl="1"/>
            <a:r>
              <a:rPr lang="en-GB" dirty="0"/>
              <a:t>The DNS server </a:t>
            </a:r>
            <a:r>
              <a:rPr lang="en-GB" dirty="0" smtClean="0"/>
              <a:t>from </a:t>
            </a:r>
            <a:r>
              <a:rPr lang="en-GB" dirty="0"/>
              <a:t>DHCPv6 has higher priority</a:t>
            </a:r>
            <a:r>
              <a:rPr lang="en-GB" dirty="0" smtClean="0"/>
              <a:t>.</a:t>
            </a:r>
          </a:p>
          <a:p>
            <a:pPr lvl="1"/>
            <a:endParaRPr lang="en-US" dirty="0"/>
          </a:p>
          <a:p>
            <a:pPr lvl="0"/>
            <a:r>
              <a:rPr lang="en-GB" dirty="0"/>
              <a:t>Windows 7 and Windows 8.1:</a:t>
            </a:r>
            <a:endParaRPr lang="en-US" dirty="0"/>
          </a:p>
          <a:p>
            <a:pPr lvl="1"/>
            <a:r>
              <a:rPr lang="en-GB" dirty="0"/>
              <a:t>They get IPv6 </a:t>
            </a:r>
            <a:r>
              <a:rPr lang="en-GB" dirty="0" smtClean="0"/>
              <a:t>addresses </a:t>
            </a:r>
            <a:r>
              <a:rPr lang="en-GB" dirty="0"/>
              <a:t>both from SLAAC and DHCPv6 server.</a:t>
            </a:r>
            <a:endParaRPr lang="en-US" dirty="0"/>
          </a:p>
          <a:p>
            <a:pPr lvl="1"/>
            <a:r>
              <a:rPr lang="en-GB" dirty="0"/>
              <a:t>They get RDNSS only from the DHCPv6 server.</a:t>
            </a:r>
            <a:endParaRPr lang="en-US" dirty="0"/>
          </a:p>
          <a:p>
            <a:endParaRPr lang="en-US" dirty="0"/>
          </a:p>
        </p:txBody>
      </p:sp>
      <p:sp>
        <p:nvSpPr>
          <p:cNvPr id="7" name="Content Placeholder 6"/>
          <p:cNvSpPr>
            <a:spLocks noGrp="1"/>
          </p:cNvSpPr>
          <p:nvPr>
            <p:ph sz="quarter" idx="13"/>
          </p:nvPr>
        </p:nvSpPr>
        <p:spPr/>
        <p:txBody>
          <a:bodyPr/>
          <a:lstStyle/>
          <a:p>
            <a:endParaRPr lang="en-US"/>
          </a:p>
        </p:txBody>
      </p:sp>
      <p:sp>
        <p:nvSpPr>
          <p:cNvPr id="10" name="Date Placeholder 9"/>
          <p:cNvSpPr>
            <a:spLocks noGrp="1"/>
          </p:cNvSpPr>
          <p:nvPr>
            <p:ph type="dt" sz="half" idx="10"/>
          </p:nvPr>
        </p:nvSpPr>
        <p:spPr/>
        <p:txBody>
          <a:bodyPr/>
          <a:lstStyle/>
          <a:p>
            <a:fld id="{684B8B63-58F4-9345-84CA-75AC5AADB87C}"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28</a:t>
            </a:fld>
            <a:endParaRPr lang="en-US" noProof="0"/>
          </a:p>
        </p:txBody>
      </p:sp>
      <p:pic>
        <p:nvPicPr>
          <p:cNvPr id="12" name="Content Placeholder 11"/>
          <p:cNvPicPr>
            <a:picLocks noChangeAspect="1"/>
          </p:cNvPicPr>
          <p:nvPr/>
        </p:nvPicPr>
        <p:blipFill rotWithShape="1">
          <a:blip r:embed="rId2"/>
          <a:srcRect l="-1027" r="-1027" b="20485"/>
          <a:stretch/>
        </p:blipFill>
        <p:spPr>
          <a:xfrm>
            <a:off x="1025251" y="1586679"/>
            <a:ext cx="1699777" cy="1400793"/>
          </a:xfrm>
          <a:prstGeom prst="rect">
            <a:avLst/>
          </a:prstGeom>
        </p:spPr>
      </p:pic>
      <p:pic>
        <p:nvPicPr>
          <p:cNvPr id="13" name="Picture 12"/>
          <p:cNvPicPr>
            <a:picLocks noChangeAspect="1"/>
          </p:cNvPicPr>
          <p:nvPr/>
        </p:nvPicPr>
        <p:blipFill rotWithShape="1">
          <a:blip r:embed="rId3"/>
          <a:srcRect l="24871" t="5775" r="19530" b="19976"/>
          <a:stretch/>
        </p:blipFill>
        <p:spPr>
          <a:xfrm>
            <a:off x="1136465" y="3330979"/>
            <a:ext cx="1588563" cy="1397824"/>
          </a:xfrm>
          <a:prstGeom prst="rect">
            <a:avLst/>
          </a:prstGeom>
        </p:spPr>
      </p:pic>
    </p:spTree>
    <p:extLst>
      <p:ext uri="{BB962C8B-B14F-4D97-AF65-F5344CB8AC3E}">
        <p14:creationId xmlns:p14="http://schemas.microsoft.com/office/powerpoint/2010/main" val="25073112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Summary</a:t>
            </a:r>
            <a:endParaRPr lang="en-US" noProof="0"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2034" y="1131863"/>
            <a:ext cx="7368440" cy="3224633"/>
          </a:xfrm>
        </p:spPr>
      </p:pic>
      <p:sp>
        <p:nvSpPr>
          <p:cNvPr id="7" name="Content Placeholder 6"/>
          <p:cNvSpPr>
            <a:spLocks noGrp="1"/>
          </p:cNvSpPr>
          <p:nvPr>
            <p:ph sz="quarter" idx="13"/>
          </p:nvPr>
        </p:nvSpPr>
        <p:spPr>
          <a:xfrm>
            <a:off x="457200" y="1476374"/>
            <a:ext cx="3008313" cy="3411389"/>
          </a:xfrm>
        </p:spPr>
        <p:txBody>
          <a:bodyPr>
            <a:normAutofit/>
          </a:bodyPr>
          <a:lstStyle/>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p:txBody>
      </p:sp>
      <p:sp>
        <p:nvSpPr>
          <p:cNvPr id="11" name="Content Placeholder 6"/>
          <p:cNvSpPr txBox="1">
            <a:spLocks/>
          </p:cNvSpPr>
          <p:nvPr/>
        </p:nvSpPr>
        <p:spPr>
          <a:xfrm>
            <a:off x="1782034" y="4361108"/>
            <a:ext cx="7803425" cy="52665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buClr>
                <a:srgbClr val="00AC6C"/>
              </a:buClr>
              <a:buSzPct val="70000"/>
              <a:buFontTx/>
              <a:buNone/>
              <a:defRPr sz="1200" kern="1200">
                <a:solidFill>
                  <a:schemeClr val="tx1"/>
                </a:solidFill>
                <a:latin typeface="DINPro-Light"/>
                <a:ea typeface="+mn-ea"/>
                <a:cs typeface="DINPro-Light"/>
              </a:defRPr>
            </a:lvl1pPr>
            <a:lvl2pPr marL="360000" indent="0" algn="l" defTabSz="457200" rtl="0" eaLnBrk="1" latinLnBrk="0" hangingPunct="1">
              <a:spcBef>
                <a:spcPct val="20000"/>
              </a:spcBef>
              <a:buSzPct val="85000"/>
              <a:buFontTx/>
              <a:buNone/>
              <a:tabLst>
                <a:tab pos="630238" algn="l"/>
              </a:tabLst>
              <a:defRPr sz="1100" kern="1200">
                <a:solidFill>
                  <a:schemeClr val="tx1">
                    <a:lumMod val="75000"/>
                    <a:lumOff val="25000"/>
                  </a:schemeClr>
                </a:solidFill>
                <a:latin typeface="DINPro-Light"/>
                <a:ea typeface="+mn-ea"/>
                <a:cs typeface="DINPro-Light"/>
              </a:defRPr>
            </a:lvl2pPr>
            <a:lvl3pPr marL="914400" indent="0" algn="l" defTabSz="457200" rtl="0" eaLnBrk="1" latinLnBrk="0" hangingPunct="1">
              <a:spcBef>
                <a:spcPct val="20000"/>
              </a:spcBef>
              <a:buSzPct val="85000"/>
              <a:buFontTx/>
              <a:buNone/>
              <a:defRPr sz="1050" kern="1200">
                <a:solidFill>
                  <a:schemeClr val="tx1">
                    <a:lumMod val="75000"/>
                    <a:lumOff val="25000"/>
                  </a:schemeClr>
                </a:solidFill>
                <a:latin typeface="DINPro-Light"/>
                <a:ea typeface="+mn-ea"/>
                <a:cs typeface="DINPro-Light"/>
              </a:defRPr>
            </a:lvl3pPr>
            <a:lvl4pPr marL="1371600" indent="0" algn="l" defTabSz="457200" rtl="0" eaLnBrk="1" latinLnBrk="0" hangingPunct="1">
              <a:spcBef>
                <a:spcPct val="20000"/>
              </a:spcBef>
              <a:buSzPct val="85000"/>
              <a:buFontTx/>
              <a:buNone/>
              <a:defRPr sz="1050" kern="1200">
                <a:solidFill>
                  <a:schemeClr val="tx1">
                    <a:lumMod val="75000"/>
                    <a:lumOff val="25000"/>
                  </a:schemeClr>
                </a:solidFill>
                <a:latin typeface="DINPro-Light"/>
                <a:ea typeface="+mn-ea"/>
                <a:cs typeface="DINPro-Light"/>
              </a:defRPr>
            </a:lvl4pPr>
            <a:lvl5pPr marL="1828800" indent="0" algn="l" defTabSz="457200" rtl="0" eaLnBrk="1" latinLnBrk="0" hangingPunct="1">
              <a:spcBef>
                <a:spcPct val="20000"/>
              </a:spcBef>
              <a:buSzPct val="85000"/>
              <a:buFontTx/>
              <a:buNone/>
              <a:defRPr sz="1050" kern="1200">
                <a:solidFill>
                  <a:schemeClr val="tx1">
                    <a:lumMod val="75000"/>
                    <a:lumOff val="25000"/>
                  </a:schemeClr>
                </a:solidFill>
                <a:latin typeface="DINPro-Light"/>
                <a:ea typeface="+mn-ea"/>
                <a:cs typeface="DINPro-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a:t>https://</a:t>
            </a:r>
            <a:r>
              <a:rPr lang="en-US" sz="1100" dirty="0" err="1"/>
              <a:t>www.ernw.de</a:t>
            </a:r>
            <a:r>
              <a:rPr lang="en-US" sz="1100" dirty="0"/>
              <a:t>/download/ERNW_Whitepaper_IPv6_RAs_RDNSS_DHCPv6_Conflicting_Parameters.pdf </a:t>
            </a:r>
          </a:p>
          <a:p>
            <a:r>
              <a:rPr lang="en-US" sz="1100" dirty="0"/>
              <a:t>https://</a:t>
            </a:r>
            <a:r>
              <a:rPr lang="en-US" sz="1100" dirty="0" smtClean="0"/>
              <a:t>tools.ietf.org/html/draft-ietf-v6ops-dhcpv6-slaac-problem-04</a:t>
            </a:r>
            <a:endParaRPr lang="en-US" sz="1100" dirty="0"/>
          </a:p>
        </p:txBody>
      </p:sp>
      <p:sp>
        <p:nvSpPr>
          <p:cNvPr id="9" name="Date Placeholder 8"/>
          <p:cNvSpPr>
            <a:spLocks noGrp="1"/>
          </p:cNvSpPr>
          <p:nvPr>
            <p:ph type="dt" sz="half" idx="10"/>
          </p:nvPr>
        </p:nvSpPr>
        <p:spPr/>
        <p:txBody>
          <a:bodyPr/>
          <a:lstStyle/>
          <a:p>
            <a:fld id="{8B0962A4-3B8C-6B46-BE70-3EA50E88979D}" type="datetime1">
              <a:rPr lang="en-US" noProof="0" smtClean="0"/>
              <a:t>5/14/2015</a:t>
            </a:fld>
            <a:endParaRPr lang="en-US" noProof="0"/>
          </a:p>
        </p:txBody>
      </p:sp>
      <p:sp>
        <p:nvSpPr>
          <p:cNvPr id="10" name="Slide Number Placeholder 9"/>
          <p:cNvSpPr>
            <a:spLocks noGrp="1"/>
          </p:cNvSpPr>
          <p:nvPr>
            <p:ph type="sldNum" sz="quarter" idx="12"/>
          </p:nvPr>
        </p:nvSpPr>
        <p:spPr/>
        <p:txBody>
          <a:bodyPr/>
          <a:lstStyle/>
          <a:p>
            <a:r>
              <a:rPr lang="en-US" noProof="0" smtClean="0"/>
              <a:t>#</a:t>
            </a:r>
            <a:fld id="{3AA03BFF-C650-864D-B149-8ED8CE831832}" type="slidenum">
              <a:rPr lang="en-US" noProof="0" smtClean="0"/>
              <a:pPr/>
              <a:t>29</a:t>
            </a:fld>
            <a:endParaRPr lang="en-US" noProof="0"/>
          </a:p>
        </p:txBody>
      </p:sp>
    </p:spTree>
    <p:extLst>
      <p:ext uri="{BB962C8B-B14F-4D97-AF65-F5344CB8AC3E}">
        <p14:creationId xmlns:p14="http://schemas.microsoft.com/office/powerpoint/2010/main" val="331932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15018" y="2746482"/>
            <a:ext cx="1598404" cy="1540589"/>
          </a:xfrm>
          <a:prstGeom prst="rect">
            <a:avLst/>
          </a:prstGeom>
        </p:spPr>
      </p:pic>
      <p:sp>
        <p:nvSpPr>
          <p:cNvPr id="2" name="Title 1"/>
          <p:cNvSpPr>
            <a:spLocks noGrp="1"/>
          </p:cNvSpPr>
          <p:nvPr>
            <p:ph type="title"/>
          </p:nvPr>
        </p:nvSpPr>
        <p:spPr/>
        <p:txBody>
          <a:bodyPr/>
          <a:lstStyle/>
          <a:p>
            <a:r>
              <a:rPr lang="en-US" noProof="0" smtClean="0"/>
              <a:t>Agenda</a:t>
            </a:r>
            <a:endParaRPr lang="en-US" noProof="0"/>
          </a:p>
        </p:txBody>
      </p:sp>
      <p:sp>
        <p:nvSpPr>
          <p:cNvPr id="3" name="Content Placeholder 2"/>
          <p:cNvSpPr>
            <a:spLocks noGrp="1"/>
          </p:cNvSpPr>
          <p:nvPr>
            <p:ph idx="1"/>
          </p:nvPr>
        </p:nvSpPr>
        <p:spPr>
          <a:xfrm>
            <a:off x="3575050" y="1202717"/>
            <a:ext cx="5516323" cy="3391507"/>
          </a:xfrm>
        </p:spPr>
        <p:txBody>
          <a:bodyPr>
            <a:normAutofit fontScale="92500"/>
          </a:bodyPr>
          <a:lstStyle/>
          <a:p>
            <a:r>
              <a:rPr lang="de-DE" noProof="0" dirty="0" smtClean="0"/>
              <a:t>Fundamentals</a:t>
            </a:r>
            <a:endParaRPr lang="en-US" noProof="0" dirty="0" smtClean="0"/>
          </a:p>
          <a:p>
            <a:pPr lvl="1"/>
            <a:r>
              <a:rPr lang="de-DE" dirty="0" smtClean="0"/>
              <a:t>Quick Refresher of Basics &amp; Specifications</a:t>
            </a:r>
            <a:endParaRPr lang="en-US" noProof="0" dirty="0" smtClean="0"/>
          </a:p>
          <a:p>
            <a:endParaRPr lang="en-US" noProof="0" dirty="0" smtClean="0"/>
          </a:p>
          <a:p>
            <a:r>
              <a:rPr lang="en-US" sz="2200" noProof="0" dirty="0" smtClean="0"/>
              <a:t>Results from the Lab</a:t>
            </a:r>
          </a:p>
          <a:p>
            <a:pPr lvl="1"/>
            <a:r>
              <a:rPr lang="de-DE" dirty="0" smtClean="0"/>
              <a:t>Some Surprises (?)</a:t>
            </a:r>
            <a:endParaRPr lang="en-US" noProof="0" dirty="0" smtClean="0"/>
          </a:p>
          <a:p>
            <a:pPr lvl="1"/>
            <a:endParaRPr lang="en-US" noProof="0" dirty="0" smtClean="0"/>
          </a:p>
          <a:p>
            <a:r>
              <a:rPr lang="en-US" noProof="0" dirty="0" smtClean="0"/>
              <a:t>Conclusions</a:t>
            </a:r>
          </a:p>
          <a:p>
            <a:pPr lvl="1"/>
            <a:r>
              <a:rPr lang="en-US" noProof="0" dirty="0" smtClean="0"/>
              <a:t>What All this Means from </a:t>
            </a:r>
            <a:br>
              <a:rPr lang="en-US" noProof="0" dirty="0" smtClean="0"/>
            </a:br>
            <a:r>
              <a:rPr lang="en-US" noProof="0" dirty="0" smtClean="0"/>
              <a:t>an Operations Perspective</a:t>
            </a:r>
          </a:p>
          <a:p>
            <a:pPr lvl="1"/>
            <a:endParaRPr lang="en-US" noProof="0" dirty="0" smtClean="0"/>
          </a:p>
          <a:p>
            <a:pPr lvl="1"/>
            <a:endParaRPr lang="en-US" noProof="0" dirty="0" smtClean="0"/>
          </a:p>
          <a:p>
            <a:endParaRPr lang="en-US" noProof="0" dirty="0" smtClean="0"/>
          </a:p>
          <a:p>
            <a:pPr lvl="1"/>
            <a:endParaRPr lang="en-US" noProof="0" dirty="0" smtClean="0"/>
          </a:p>
          <a:p>
            <a:endParaRPr lang="en-US" noProof="0" dirty="0" smtClean="0"/>
          </a:p>
          <a:p>
            <a:endParaRPr lang="en-US" noProof="0" dirty="0" smtClean="0"/>
          </a:p>
          <a:p>
            <a:endParaRPr lang="en-US" noProof="0" dirty="0" smtClean="0"/>
          </a:p>
        </p:txBody>
      </p:sp>
      <p:sp>
        <p:nvSpPr>
          <p:cNvPr id="7" name="Content Placeholder 6"/>
          <p:cNvSpPr>
            <a:spLocks noGrp="1"/>
          </p:cNvSpPr>
          <p:nvPr>
            <p:ph sz="quarter" idx="13"/>
          </p:nvPr>
        </p:nvSpPr>
        <p:spPr/>
        <p:txBody>
          <a:bodyPr/>
          <a:lstStyle/>
          <a:p>
            <a:endParaRPr lang="en-US" noProof="0" dirty="0" smtClean="0"/>
          </a:p>
          <a:p>
            <a:endParaRPr lang="en-US" noProof="0" dirty="0" smtClean="0"/>
          </a:p>
          <a:p>
            <a:endParaRPr lang="en-US" noProof="0" dirty="0" smtClean="0"/>
          </a:p>
          <a:p>
            <a:endParaRPr lang="en-US" noProof="0" dirty="0"/>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0" y="2308747"/>
            <a:ext cx="3226376" cy="2150917"/>
          </a:xfrm>
          <a:prstGeom prst="rect">
            <a:avLst/>
          </a:prstGeom>
        </p:spPr>
      </p:pic>
      <p:sp>
        <p:nvSpPr>
          <p:cNvPr id="10" name="Date Placeholder 9"/>
          <p:cNvSpPr>
            <a:spLocks noGrp="1"/>
          </p:cNvSpPr>
          <p:nvPr>
            <p:ph type="dt" sz="half" idx="10"/>
          </p:nvPr>
        </p:nvSpPr>
        <p:spPr/>
        <p:txBody>
          <a:bodyPr/>
          <a:lstStyle/>
          <a:p>
            <a:fld id="{99A2A103-FBA0-1F46-B2D5-E6AD6EE3D063}"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3</a:t>
            </a:fld>
            <a:endParaRPr lang="en-US" noProof="0"/>
          </a:p>
        </p:txBody>
      </p:sp>
    </p:spTree>
    <p:extLst>
      <p:ext uri="{BB962C8B-B14F-4D97-AF65-F5344CB8AC3E}">
        <p14:creationId xmlns:p14="http://schemas.microsoft.com/office/powerpoint/2010/main" val="265523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xit" presetSubtype="0" fill="hold" nodeType="clickEffect">
                                  <p:stCondLst>
                                    <p:cond delay="0"/>
                                  </p:stCondLst>
                                  <p:childTnLst>
                                    <p:anim calcmode="lin" valueType="num">
                                      <p:cBhvr>
                                        <p:cTn id="6" dur="1200" decel="50000">
                                          <p:stCondLst>
                                            <p:cond delay="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 dur="800">
                                          <p:stCondLst>
                                            <p:cond delay="1200"/>
                                          </p:stCondLst>
                                        </p:cTn>
                                        <p:tgtEl>
                                          <p:spTgt spid="9"/>
                                        </p:tgtEl>
                                        <p:attrNameLst>
                                          <p:attrName>ppt_x</p:attrName>
                                        </p:attrNameLst>
                                      </p:cBhvr>
                                      <p:tavLst>
                                        <p:tav tm="0">
                                          <p:val>
                                            <p:strVal val="ppt_x"/>
                                          </p:val>
                                        </p:tav>
                                        <p:tav tm="100000">
                                          <p:val>
                                            <p:strVal val="ppt_x"/>
                                          </p:val>
                                        </p:tav>
                                      </p:tavLst>
                                    </p:anim>
                                    <p:anim calcmode="lin" valueType="num">
                                      <p:cBhvr>
                                        <p:cTn id="8" dur="1200" decel="50000">
                                          <p:stCondLst>
                                            <p:cond delay="0"/>
                                          </p:stCondLst>
                                        </p:cTn>
                                        <p:tgtEl>
                                          <p:spTgt spid="9"/>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9" dur="800">
                                          <p:stCondLst>
                                            <p:cond delay="1200"/>
                                          </p:stCondLst>
                                        </p:cTn>
                                        <p:tgtEl>
                                          <p:spTgt spid="9"/>
                                        </p:tgtEl>
                                        <p:attrNameLst>
                                          <p:attrName>ppt_y</p:attrName>
                                        </p:attrNameLst>
                                      </p:cBhvr>
                                      <p:tavLst>
                                        <p:tav tm="0">
                                          <p:val>
                                            <p:strVal val="ppt_y"/>
                                          </p:val>
                                        </p:tav>
                                        <p:tav tm="100000">
                                          <p:val>
                                            <p:strVal val="ppt_y"/>
                                          </p:val>
                                        </p:tav>
                                      </p:tavLst>
                                    </p:anim>
                                    <p:animEffect transition="out" filter="fade">
                                      <p:cBhvr>
                                        <p:cTn id="10" dur="200">
                                          <p:stCondLst>
                                            <p:cond delay="1800"/>
                                          </p:stCondLst>
                                        </p:cTn>
                                        <p:tgtEl>
                                          <p:spTgt spid="9"/>
                                        </p:tgtEl>
                                      </p:cBhvr>
                                    </p:animEffect>
                                    <p:set>
                                      <p:cBhvr>
                                        <p:cTn id="11" dur="1" fill="hold">
                                          <p:stCondLst>
                                            <p:cond delay="1999"/>
                                          </p:stCondLst>
                                        </p:cTn>
                                        <p:tgtEl>
                                          <p:spTgt spid="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endParaRPr lang="de-DE" dirty="0" smtClean="0"/>
          </a:p>
          <a:p>
            <a:r>
              <a:rPr lang="de-DE" dirty="0" smtClean="0"/>
              <a:t>More Stuff from </a:t>
            </a:r>
            <a:r>
              <a:rPr lang="de-DE" dirty="0" err="1" smtClean="0"/>
              <a:t>the</a:t>
            </a:r>
            <a:r>
              <a:rPr lang="de-DE" dirty="0" smtClean="0"/>
              <a:t> Lab</a:t>
            </a:r>
            <a:endParaRPr lang="en-US" dirty="0"/>
          </a:p>
        </p:txBody>
      </p:sp>
      <p:sp>
        <p:nvSpPr>
          <p:cNvPr id="8" name="Subtitle 7"/>
          <p:cNvSpPr>
            <a:spLocks noGrp="1"/>
          </p:cNvSpPr>
          <p:nvPr>
            <p:ph type="subTitle" idx="13"/>
          </p:nvPr>
        </p:nvSpPr>
        <p:spPr/>
        <p:txBody>
          <a:bodyPr/>
          <a:lstStyle/>
          <a:p>
            <a:endParaRPr lang="en-US"/>
          </a:p>
        </p:txBody>
      </p:sp>
      <p:sp>
        <p:nvSpPr>
          <p:cNvPr id="11" name="Date Placeholder 10"/>
          <p:cNvSpPr>
            <a:spLocks noGrp="1"/>
          </p:cNvSpPr>
          <p:nvPr>
            <p:ph type="dt" sz="half" idx="10"/>
          </p:nvPr>
        </p:nvSpPr>
        <p:spPr/>
        <p:txBody>
          <a:bodyPr/>
          <a:lstStyle/>
          <a:p>
            <a:fld id="{138B0837-EC70-964B-8FF1-1E6019EA4361}" type="datetime1">
              <a:rPr lang="en-US" noProof="0" smtClean="0"/>
              <a:t>5/14/2015</a:t>
            </a:fld>
            <a:endParaRPr lang="en-US" noProof="0"/>
          </a:p>
        </p:txBody>
      </p:sp>
      <p:sp>
        <p:nvSpPr>
          <p:cNvPr id="12" name="Slide Number Placeholder 11"/>
          <p:cNvSpPr>
            <a:spLocks noGrp="1"/>
          </p:cNvSpPr>
          <p:nvPr>
            <p:ph type="sldNum" sz="quarter" idx="12"/>
          </p:nvPr>
        </p:nvSpPr>
        <p:spPr/>
        <p:txBody>
          <a:bodyPr/>
          <a:lstStyle/>
          <a:p>
            <a:r>
              <a:rPr lang="en-US" noProof="0" smtClean="0"/>
              <a:t>#</a:t>
            </a:r>
            <a:fld id="{3AA03BFF-C650-864D-B149-8ED8CE831832}" type="slidenum">
              <a:rPr lang="en-US" noProof="0" smtClean="0"/>
              <a:pPr/>
              <a:t>30</a:t>
            </a:fld>
            <a:endParaRPr lang="en-US" noProof="0"/>
          </a:p>
        </p:txBody>
      </p:sp>
      <p:pic>
        <p:nvPicPr>
          <p:cNvPr id="13" name="Picture 12"/>
          <p:cNvPicPr>
            <a:picLocks noChangeAspect="1"/>
          </p:cNvPicPr>
          <p:nvPr/>
        </p:nvPicPr>
        <p:blipFill>
          <a:blip r:embed="rId2"/>
          <a:stretch>
            <a:fillRect/>
          </a:stretch>
        </p:blipFill>
        <p:spPr>
          <a:xfrm>
            <a:off x="5472562" y="1502753"/>
            <a:ext cx="3687107" cy="3498829"/>
          </a:xfrm>
          <a:prstGeom prst="rect">
            <a:avLst/>
          </a:prstGeom>
        </p:spPr>
      </p:pic>
    </p:spTree>
    <p:extLst>
      <p:ext uri="{BB962C8B-B14F-4D97-AF65-F5344CB8AC3E}">
        <p14:creationId xmlns:p14="http://schemas.microsoft.com/office/powerpoint/2010/main" val="38461246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735806"/>
            <a:ext cx="3537648" cy="740569"/>
          </a:xfrm>
        </p:spPr>
        <p:txBody>
          <a:bodyPr/>
          <a:lstStyle/>
          <a:p>
            <a:r>
              <a:rPr lang="en-US" sz="1400" dirty="0"/>
              <a:t>Case 7: Router 1 Advertising M=0, O=0 and RDNSS, and then Router 2 advertising M=1, O=1 while DHCPv6 is Present</a:t>
            </a:r>
          </a:p>
        </p:txBody>
      </p:sp>
      <p:sp>
        <p:nvSpPr>
          <p:cNvPr id="3" name="Content Placeholder 2"/>
          <p:cNvSpPr>
            <a:spLocks noGrp="1"/>
          </p:cNvSpPr>
          <p:nvPr>
            <p:ph idx="1"/>
          </p:nvPr>
        </p:nvSpPr>
        <p:spPr/>
        <p:txBody>
          <a:bodyPr/>
          <a:lstStyle/>
          <a:p>
            <a:pPr lvl="0"/>
            <a:r>
              <a:rPr lang="en-GB" dirty="0"/>
              <a:t>MAC OS X and Ubuntu 14.04:</a:t>
            </a:r>
            <a:endParaRPr lang="en-US" dirty="0"/>
          </a:p>
          <a:p>
            <a:pPr lvl="1"/>
            <a:r>
              <a:rPr lang="en-GB" dirty="0"/>
              <a:t>Initially they get address and RDNSS from the first router.</a:t>
            </a:r>
            <a:endParaRPr lang="en-US" dirty="0"/>
          </a:p>
          <a:p>
            <a:pPr lvl="1"/>
            <a:r>
              <a:rPr lang="en-GB" dirty="0"/>
              <a:t>When they receive RAs from the second router, they never get any information (IPv6 address or RDNSS) from the DHCPv6 server</a:t>
            </a:r>
            <a:r>
              <a:rPr lang="en-GB" dirty="0" smtClean="0"/>
              <a:t>.</a:t>
            </a:r>
            <a:endParaRPr lang="en-US" dirty="0"/>
          </a:p>
        </p:txBody>
      </p:sp>
      <p:sp>
        <p:nvSpPr>
          <p:cNvPr id="6" name="Content Placeholder 5"/>
          <p:cNvSpPr>
            <a:spLocks noGrp="1"/>
          </p:cNvSpPr>
          <p:nvPr>
            <p:ph sz="quarter" idx="13"/>
          </p:nvPr>
        </p:nvSpPr>
        <p:spPr/>
        <p:txBody>
          <a:bodyPr/>
          <a:lstStyle/>
          <a:p>
            <a:r>
              <a:rPr lang="en-GB" dirty="0"/>
              <a:t>Initially:</a:t>
            </a:r>
            <a:endParaRPr lang="en-US" dirty="0"/>
          </a:p>
          <a:p>
            <a:pPr lvl="0"/>
            <a:r>
              <a:rPr lang="en-GB" dirty="0"/>
              <a:t>One IPv6 router with the following settings:</a:t>
            </a:r>
            <a:endParaRPr lang="en-US" dirty="0"/>
          </a:p>
          <a:p>
            <a:pPr lvl="1"/>
            <a:r>
              <a:rPr lang="en-GB" dirty="0"/>
              <a:t>M=0, O=0, A=1 and RDNSS advertised and 15 seconds time interval of the RAs.</a:t>
            </a:r>
          </a:p>
          <a:p>
            <a:pPr lvl="1"/>
            <a:endParaRPr lang="en-US" dirty="0"/>
          </a:p>
          <a:p>
            <a:r>
              <a:rPr lang="en-GB" dirty="0"/>
              <a:t>After a while (when clients are configured by the RAs of the above router) another IPv6 router with the following:</a:t>
            </a:r>
            <a:endParaRPr lang="en-US" dirty="0"/>
          </a:p>
          <a:p>
            <a:pPr lvl="1"/>
            <a:r>
              <a:rPr lang="en-GB" dirty="0"/>
              <a:t>M=1, O=1, no advertised prefix information, and 30 seconds time interval of the RAs.</a:t>
            </a:r>
          </a:p>
          <a:p>
            <a:pPr lvl="1"/>
            <a:endParaRPr lang="en-GB" dirty="0"/>
          </a:p>
          <a:p>
            <a:endParaRPr lang="en-US" dirty="0"/>
          </a:p>
          <a:p>
            <a:endParaRPr lang="en-US" dirty="0"/>
          </a:p>
        </p:txBody>
      </p:sp>
      <p:sp>
        <p:nvSpPr>
          <p:cNvPr id="7" name="Date Placeholder 6"/>
          <p:cNvSpPr>
            <a:spLocks noGrp="1"/>
          </p:cNvSpPr>
          <p:nvPr>
            <p:ph type="dt" sz="half" idx="10"/>
          </p:nvPr>
        </p:nvSpPr>
        <p:spPr/>
        <p:txBody>
          <a:bodyPr/>
          <a:lstStyle/>
          <a:p>
            <a:fld id="{B93650FC-BBB4-1941-9CD4-D40328339BF8}" type="datetime1">
              <a:rPr lang="en-US" noProof="0" smtClean="0"/>
              <a:t>5/14/2015</a:t>
            </a:fld>
            <a:endParaRPr lang="en-US" noProof="0"/>
          </a:p>
        </p:txBody>
      </p:sp>
      <p:sp>
        <p:nvSpPr>
          <p:cNvPr id="8" name="Slide Number Placeholder 7"/>
          <p:cNvSpPr>
            <a:spLocks noGrp="1"/>
          </p:cNvSpPr>
          <p:nvPr>
            <p:ph type="sldNum" sz="quarter" idx="12"/>
          </p:nvPr>
        </p:nvSpPr>
        <p:spPr/>
        <p:txBody>
          <a:bodyPr/>
          <a:lstStyle/>
          <a:p>
            <a:r>
              <a:rPr lang="en-US" noProof="0" smtClean="0"/>
              <a:t>#</a:t>
            </a:r>
            <a:fld id="{3AA03BFF-C650-864D-B149-8ED8CE831832}" type="slidenum">
              <a:rPr lang="en-US" noProof="0" smtClean="0"/>
              <a:pPr/>
              <a:t>31</a:t>
            </a:fld>
            <a:endParaRPr lang="en-US" noProof="0"/>
          </a:p>
        </p:txBody>
      </p:sp>
      <p:pic>
        <p:nvPicPr>
          <p:cNvPr id="9" name="Content Placeholder 11"/>
          <p:cNvPicPr>
            <a:picLocks noChangeAspect="1"/>
          </p:cNvPicPr>
          <p:nvPr/>
        </p:nvPicPr>
        <p:blipFill rotWithShape="1">
          <a:blip r:embed="rId2"/>
          <a:srcRect l="-1027" r="-1027" b="20485"/>
          <a:stretch/>
        </p:blipFill>
        <p:spPr>
          <a:xfrm>
            <a:off x="4752079" y="3705715"/>
            <a:ext cx="1446146" cy="1191775"/>
          </a:xfrm>
          <a:prstGeom prst="rect">
            <a:avLst/>
          </a:prstGeom>
        </p:spPr>
      </p:pic>
      <p:pic>
        <p:nvPicPr>
          <p:cNvPr id="10" name="Picture 9"/>
          <p:cNvPicPr>
            <a:picLocks noChangeAspect="1"/>
          </p:cNvPicPr>
          <p:nvPr/>
        </p:nvPicPr>
        <p:blipFill rotWithShape="1">
          <a:blip r:embed="rId3"/>
          <a:srcRect l="20959" r="20542" b="33903"/>
          <a:stretch/>
        </p:blipFill>
        <p:spPr>
          <a:xfrm>
            <a:off x="6663941" y="3820216"/>
            <a:ext cx="1196797" cy="1077273"/>
          </a:xfrm>
          <a:prstGeom prst="rect">
            <a:avLst/>
          </a:prstGeom>
        </p:spPr>
      </p:pic>
    </p:spTree>
    <p:extLst>
      <p:ext uri="{BB962C8B-B14F-4D97-AF65-F5344CB8AC3E}">
        <p14:creationId xmlns:p14="http://schemas.microsoft.com/office/powerpoint/2010/main" val="2706095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Case 7 Results cont‘d</a:t>
            </a:r>
            <a:endParaRPr lang="en-US" dirty="0"/>
          </a:p>
        </p:txBody>
      </p:sp>
      <p:sp>
        <p:nvSpPr>
          <p:cNvPr id="3" name="Content Placeholder 2"/>
          <p:cNvSpPr>
            <a:spLocks noGrp="1"/>
          </p:cNvSpPr>
          <p:nvPr>
            <p:ph idx="1"/>
          </p:nvPr>
        </p:nvSpPr>
        <p:spPr>
          <a:xfrm>
            <a:off x="3575050" y="1018520"/>
            <a:ext cx="5266611" cy="3717939"/>
          </a:xfrm>
        </p:spPr>
        <p:txBody>
          <a:bodyPr>
            <a:normAutofit fontScale="70000" lnSpcReduction="20000"/>
          </a:bodyPr>
          <a:lstStyle/>
          <a:p>
            <a:pPr lvl="0"/>
            <a:r>
              <a:rPr lang="en-GB" dirty="0"/>
              <a:t>Fedora 21 and Centos 7:</a:t>
            </a:r>
            <a:endParaRPr lang="en-US" dirty="0"/>
          </a:p>
          <a:p>
            <a:pPr lvl="1"/>
            <a:r>
              <a:rPr lang="en-GB" dirty="0"/>
              <a:t>Initially they get IPv6 address and RDNSS from the RAs of the first router</a:t>
            </a:r>
            <a:r>
              <a:rPr lang="en-GB" dirty="0" smtClean="0"/>
              <a:t>.</a:t>
            </a:r>
          </a:p>
          <a:p>
            <a:pPr lvl="1"/>
            <a:endParaRPr lang="en-US" dirty="0"/>
          </a:p>
          <a:p>
            <a:pPr lvl="1"/>
            <a:r>
              <a:rPr lang="en-GB" dirty="0"/>
              <a:t>When they receive an RA from router 2, they also get an IPv6 address and RDNSS from the DHCPv6 server while retaining the ones (IPv6 address and RDNSS) obtained from the RAs of the first router</a:t>
            </a:r>
            <a:r>
              <a:rPr lang="en-GB" dirty="0" smtClean="0"/>
              <a:t>.</a:t>
            </a:r>
          </a:p>
          <a:p>
            <a:pPr lvl="1"/>
            <a:endParaRPr lang="en-GB" dirty="0" smtClean="0"/>
          </a:p>
          <a:p>
            <a:pPr lvl="1"/>
            <a:r>
              <a:rPr lang="en-GB" dirty="0" smtClean="0"/>
              <a:t>The </a:t>
            </a:r>
            <a:r>
              <a:rPr lang="en-GB" dirty="0"/>
              <a:t>RDNSS obtained from the first router has a higher priority than the one obtained from the DHCPv6 server (probably because it was received first)</a:t>
            </a:r>
            <a:r>
              <a:rPr lang="en-GB" dirty="0" smtClean="0"/>
              <a:t>.</a:t>
            </a:r>
          </a:p>
          <a:p>
            <a:pPr lvl="1"/>
            <a:endParaRPr lang="en-US" dirty="0"/>
          </a:p>
          <a:p>
            <a:pPr lvl="1"/>
            <a:r>
              <a:rPr lang="en-GB" dirty="0"/>
              <a:t>When they receive again RAs from the first router, they lose/forget the information (IPv6 address and RDNSS) obtained from the DHCPv6 server</a:t>
            </a:r>
            <a:r>
              <a:rPr lang="en-GB" dirty="0" smtClean="0"/>
              <a:t>.</a:t>
            </a:r>
          </a:p>
          <a:p>
            <a:pPr marL="914400" lvl="2" indent="0">
              <a:buNone/>
            </a:pPr>
            <a:r>
              <a:rPr lang="en-GB" dirty="0" smtClean="0">
                <a:sym typeface="Wingdings"/>
              </a:rPr>
              <a:t></a:t>
            </a:r>
            <a:r>
              <a:rPr lang="en-GB" dirty="0" smtClean="0"/>
              <a:t> Troubleshooting nightmare…</a:t>
            </a:r>
            <a:endParaRPr lang="en-US" dirty="0"/>
          </a:p>
        </p:txBody>
      </p:sp>
      <p:pic>
        <p:nvPicPr>
          <p:cNvPr id="14" name="Content Placeholder 13"/>
          <p:cNvPicPr>
            <a:picLocks noGrp="1" noChangeAspect="1"/>
          </p:cNvPicPr>
          <p:nvPr>
            <p:ph sz="quarter" idx="13"/>
          </p:nvPr>
        </p:nvPicPr>
        <p:blipFill rotWithShape="1">
          <a:blip r:embed="rId2"/>
          <a:srcRect t="-5992" r="72449" b="-1896"/>
          <a:stretch/>
        </p:blipFill>
        <p:spPr>
          <a:xfrm>
            <a:off x="1165089" y="3351797"/>
            <a:ext cx="1306112" cy="1377927"/>
          </a:xfrm>
        </p:spPr>
      </p:pic>
      <p:sp>
        <p:nvSpPr>
          <p:cNvPr id="10" name="Date Placeholder 9"/>
          <p:cNvSpPr>
            <a:spLocks noGrp="1"/>
          </p:cNvSpPr>
          <p:nvPr>
            <p:ph type="dt" sz="half" idx="10"/>
          </p:nvPr>
        </p:nvSpPr>
        <p:spPr/>
        <p:txBody>
          <a:bodyPr/>
          <a:lstStyle/>
          <a:p>
            <a:fld id="{9A191DCF-2337-284B-9707-9031883EBBCC}"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32</a:t>
            </a:fld>
            <a:endParaRPr lang="en-US" noProof="0"/>
          </a:p>
        </p:txBody>
      </p:sp>
      <p:pic>
        <p:nvPicPr>
          <p:cNvPr id="12" name="Picture 11"/>
          <p:cNvPicPr>
            <a:picLocks noChangeAspect="1"/>
          </p:cNvPicPr>
          <p:nvPr/>
        </p:nvPicPr>
        <p:blipFill>
          <a:blip r:embed="rId3"/>
          <a:stretch>
            <a:fillRect/>
          </a:stretch>
        </p:blipFill>
        <p:spPr>
          <a:xfrm>
            <a:off x="1259625" y="1870880"/>
            <a:ext cx="1211575" cy="1211575"/>
          </a:xfrm>
          <a:prstGeom prst="rect">
            <a:avLst/>
          </a:prstGeom>
        </p:spPr>
      </p:pic>
    </p:spTree>
    <p:extLst>
      <p:ext uri="{BB962C8B-B14F-4D97-AF65-F5344CB8AC3E}">
        <p14:creationId xmlns:p14="http://schemas.microsoft.com/office/powerpoint/2010/main" val="32060194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Case 7 Results cont‘d</a:t>
            </a:r>
            <a:endParaRPr lang="en-US" dirty="0"/>
          </a:p>
        </p:txBody>
      </p:sp>
      <p:sp>
        <p:nvSpPr>
          <p:cNvPr id="3" name="Content Placeholder 2"/>
          <p:cNvSpPr>
            <a:spLocks noGrp="1"/>
          </p:cNvSpPr>
          <p:nvPr>
            <p:ph idx="1"/>
          </p:nvPr>
        </p:nvSpPr>
        <p:spPr/>
        <p:txBody>
          <a:bodyPr/>
          <a:lstStyle/>
          <a:p>
            <a:pPr lvl="0"/>
            <a:r>
              <a:rPr lang="en-GB" dirty="0"/>
              <a:t>Windows 7:</a:t>
            </a:r>
            <a:endParaRPr lang="en-US" dirty="0"/>
          </a:p>
          <a:p>
            <a:pPr lvl="1"/>
            <a:r>
              <a:rPr lang="en-GB" dirty="0"/>
              <a:t>Initially they get address from the first router – no RDNSS</a:t>
            </a:r>
            <a:r>
              <a:rPr lang="en-GB" dirty="0" smtClean="0"/>
              <a:t>.</a:t>
            </a:r>
          </a:p>
          <a:p>
            <a:pPr lvl="1"/>
            <a:endParaRPr lang="en-US" dirty="0"/>
          </a:p>
          <a:p>
            <a:pPr lvl="1"/>
            <a:r>
              <a:rPr lang="en-GB" dirty="0"/>
              <a:t>When they receive RAs from the second router, they never get any information (IPv6 address or RDNSS) from the DHCPv6 server.</a:t>
            </a:r>
            <a:endParaRPr lang="en-US" dirty="0"/>
          </a:p>
          <a:p>
            <a:endParaRPr lang="en-US" dirty="0"/>
          </a:p>
        </p:txBody>
      </p:sp>
      <p:pic>
        <p:nvPicPr>
          <p:cNvPr id="12" name="Content Placeholder 11"/>
          <p:cNvPicPr>
            <a:picLocks noGrp="1" noChangeAspect="1"/>
          </p:cNvPicPr>
          <p:nvPr>
            <p:ph sz="quarter" idx="13"/>
          </p:nvPr>
        </p:nvPicPr>
        <p:blipFill>
          <a:blip r:embed="rId2"/>
          <a:srcRect t="-8095" b="-8095"/>
          <a:stretch>
            <a:fillRect/>
          </a:stretch>
        </p:blipFill>
        <p:spPr>
          <a:xfrm>
            <a:off x="800735" y="2113090"/>
            <a:ext cx="2062528" cy="2137627"/>
          </a:xfrm>
        </p:spPr>
      </p:pic>
      <p:sp>
        <p:nvSpPr>
          <p:cNvPr id="10" name="Date Placeholder 9"/>
          <p:cNvSpPr>
            <a:spLocks noGrp="1"/>
          </p:cNvSpPr>
          <p:nvPr>
            <p:ph type="dt" sz="half" idx="10"/>
          </p:nvPr>
        </p:nvSpPr>
        <p:spPr/>
        <p:txBody>
          <a:bodyPr/>
          <a:lstStyle/>
          <a:p>
            <a:fld id="{7353303F-8B17-8042-8761-AD883EDF0E5C}"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33</a:t>
            </a:fld>
            <a:endParaRPr lang="en-US" noProof="0"/>
          </a:p>
        </p:txBody>
      </p:sp>
    </p:spTree>
    <p:extLst>
      <p:ext uri="{BB962C8B-B14F-4D97-AF65-F5344CB8AC3E}">
        <p14:creationId xmlns:p14="http://schemas.microsoft.com/office/powerpoint/2010/main" val="1387798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Case 7 Results cont‘d</a:t>
            </a:r>
            <a:endParaRPr lang="en-US" dirty="0"/>
          </a:p>
        </p:txBody>
      </p:sp>
      <p:sp>
        <p:nvSpPr>
          <p:cNvPr id="3" name="Content Placeholder 2"/>
          <p:cNvSpPr>
            <a:spLocks noGrp="1"/>
          </p:cNvSpPr>
          <p:nvPr>
            <p:ph idx="1"/>
          </p:nvPr>
        </p:nvSpPr>
        <p:spPr/>
        <p:txBody>
          <a:bodyPr>
            <a:normAutofit fontScale="85000" lnSpcReduction="20000"/>
          </a:bodyPr>
          <a:lstStyle/>
          <a:p>
            <a:pPr lvl="0"/>
            <a:r>
              <a:rPr lang="en-GB" dirty="0"/>
              <a:t>Windows 8.1:</a:t>
            </a:r>
            <a:endParaRPr lang="en-US" dirty="0"/>
          </a:p>
          <a:p>
            <a:pPr lvl="1"/>
            <a:r>
              <a:rPr lang="en-GB" dirty="0"/>
              <a:t>Initially, they get just an IPv6 address from the first router 1 - no RDNSS information (since they do not implement RFC 6106).	</a:t>
            </a:r>
            <a:endParaRPr lang="en-GB" dirty="0" smtClean="0"/>
          </a:p>
          <a:p>
            <a:pPr lvl="1"/>
            <a:endParaRPr lang="en-US" dirty="0"/>
          </a:p>
          <a:p>
            <a:pPr lvl="1"/>
            <a:r>
              <a:rPr lang="en-GB" dirty="0"/>
              <a:t>When they receive RAs from the second router, then they also get an IPv6 address from the DHCPv6 server, as well as RDNSS from it. They do not lose the IPv6 address obtained by the first router using SLAAC</a:t>
            </a:r>
            <a:r>
              <a:rPr lang="en-GB" dirty="0" smtClean="0"/>
              <a:t>.</a:t>
            </a:r>
          </a:p>
          <a:p>
            <a:pPr lvl="1"/>
            <a:endParaRPr lang="en-US" dirty="0"/>
          </a:p>
          <a:p>
            <a:pPr lvl="1"/>
            <a:r>
              <a:rPr lang="en-GB" dirty="0"/>
              <a:t>When they receive </a:t>
            </a:r>
            <a:r>
              <a:rPr lang="en-GB" dirty="0" smtClean="0"/>
              <a:t>another RA </a:t>
            </a:r>
            <a:r>
              <a:rPr lang="en-GB" dirty="0"/>
              <a:t>from the first router, they retain all the </a:t>
            </a:r>
            <a:r>
              <a:rPr lang="en-GB" dirty="0" smtClean="0"/>
              <a:t>information </a:t>
            </a:r>
            <a:r>
              <a:rPr lang="en-GB" dirty="0"/>
              <a:t>obtained so far </a:t>
            </a:r>
            <a:r>
              <a:rPr lang="en-GB" dirty="0" smtClean="0"/>
              <a:t>(</a:t>
            </a:r>
            <a:r>
              <a:rPr lang="en-GB" dirty="0"/>
              <a:t>there isn't any change</a:t>
            </a:r>
            <a:r>
              <a:rPr lang="en-GB" dirty="0" smtClean="0"/>
              <a:t>).</a:t>
            </a:r>
            <a:endParaRPr lang="en-US" dirty="0"/>
          </a:p>
        </p:txBody>
      </p:sp>
      <p:pic>
        <p:nvPicPr>
          <p:cNvPr id="12" name="Content Placeholder 11"/>
          <p:cNvPicPr>
            <a:picLocks noGrp="1" noChangeAspect="1"/>
          </p:cNvPicPr>
          <p:nvPr>
            <p:ph sz="quarter" idx="13"/>
          </p:nvPr>
        </p:nvPicPr>
        <p:blipFill rotWithShape="1">
          <a:blip r:embed="rId2"/>
          <a:srcRect t="6823" r="76787" b="5597"/>
          <a:stretch/>
        </p:blipFill>
        <p:spPr>
          <a:xfrm>
            <a:off x="644582" y="2175545"/>
            <a:ext cx="2224614" cy="1923303"/>
          </a:xfrm>
        </p:spPr>
      </p:pic>
      <p:sp>
        <p:nvSpPr>
          <p:cNvPr id="10" name="Date Placeholder 9"/>
          <p:cNvSpPr>
            <a:spLocks noGrp="1"/>
          </p:cNvSpPr>
          <p:nvPr>
            <p:ph type="dt" sz="half" idx="10"/>
          </p:nvPr>
        </p:nvSpPr>
        <p:spPr/>
        <p:txBody>
          <a:bodyPr/>
          <a:lstStyle/>
          <a:p>
            <a:fld id="{1B7EB8B8-CA4C-8349-88F6-D10CB77CCC59}"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34</a:t>
            </a:fld>
            <a:endParaRPr lang="en-US" noProof="0"/>
          </a:p>
        </p:txBody>
      </p:sp>
    </p:spTree>
    <p:extLst>
      <p:ext uri="{BB962C8B-B14F-4D97-AF65-F5344CB8AC3E}">
        <p14:creationId xmlns:p14="http://schemas.microsoft.com/office/powerpoint/2010/main" val="27655151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830" y="147820"/>
            <a:ext cx="1864260" cy="475853"/>
          </a:xfrm>
        </p:spPr>
        <p:txBody>
          <a:bodyPr/>
          <a:lstStyle/>
          <a:p>
            <a:r>
              <a:rPr lang="de-DE" smtClean="0"/>
              <a:t>Summary</a:t>
            </a:r>
            <a:endParaRPr lang="en-US"/>
          </a:p>
        </p:txBody>
      </p:sp>
      <p:sp>
        <p:nvSpPr>
          <p:cNvPr id="11" name="Date Placeholder 10"/>
          <p:cNvSpPr>
            <a:spLocks noGrp="1"/>
          </p:cNvSpPr>
          <p:nvPr>
            <p:ph type="dt" sz="half" idx="10"/>
          </p:nvPr>
        </p:nvSpPr>
        <p:spPr/>
        <p:txBody>
          <a:bodyPr/>
          <a:lstStyle/>
          <a:p>
            <a:fld id="{849583D7-EBE9-DF4A-B2C0-65CA2E455721}" type="datetime1">
              <a:rPr lang="en-US" noProof="0" smtClean="0"/>
              <a:t>5/14/2015</a:t>
            </a:fld>
            <a:endParaRPr lang="en-US" noProof="0"/>
          </a:p>
        </p:txBody>
      </p:sp>
      <p:sp>
        <p:nvSpPr>
          <p:cNvPr id="12" name="Slide Number Placeholder 11"/>
          <p:cNvSpPr>
            <a:spLocks noGrp="1"/>
          </p:cNvSpPr>
          <p:nvPr>
            <p:ph type="sldNum" sz="quarter" idx="12"/>
          </p:nvPr>
        </p:nvSpPr>
        <p:spPr/>
        <p:txBody>
          <a:bodyPr/>
          <a:lstStyle/>
          <a:p>
            <a:r>
              <a:rPr lang="en-US" noProof="0" smtClean="0"/>
              <a:t>#</a:t>
            </a:r>
            <a:fld id="{3AA03BFF-C650-864D-B149-8ED8CE831832}" type="slidenum">
              <a:rPr lang="en-US" noProof="0" smtClean="0"/>
              <a:pPr/>
              <a:t>35</a:t>
            </a:fld>
            <a:endParaRPr lang="en-US" noProof="0"/>
          </a:p>
        </p:txBody>
      </p:sp>
      <p:pic>
        <p:nvPicPr>
          <p:cNvPr id="8" name="Picture 7"/>
          <p:cNvPicPr>
            <a:picLocks noChangeAspect="1"/>
          </p:cNvPicPr>
          <p:nvPr/>
        </p:nvPicPr>
        <p:blipFill rotWithShape="1">
          <a:blip r:embed="rId2"/>
          <a:srcRect b="1965"/>
          <a:stretch/>
        </p:blipFill>
        <p:spPr>
          <a:xfrm>
            <a:off x="83281" y="809554"/>
            <a:ext cx="8962225" cy="4020366"/>
          </a:xfrm>
          <a:prstGeom prst="rect">
            <a:avLst/>
          </a:prstGeom>
          <a:ln w="28575" cmpd="sng">
            <a:solidFill>
              <a:srgbClr val="1D9D5B"/>
            </a:solidFill>
          </a:ln>
        </p:spPr>
      </p:pic>
    </p:spTree>
    <p:extLst>
      <p:ext uri="{BB962C8B-B14F-4D97-AF65-F5344CB8AC3E}">
        <p14:creationId xmlns:p14="http://schemas.microsoft.com/office/powerpoint/2010/main" val="38629209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fontScale="77500" lnSpcReduction="20000"/>
          </a:bodyPr>
          <a:lstStyle/>
          <a:p>
            <a:endParaRPr lang="de-DE" dirty="0" smtClean="0"/>
          </a:p>
          <a:p>
            <a:endParaRPr lang="de-DE" dirty="0"/>
          </a:p>
          <a:p>
            <a:r>
              <a:rPr lang="de-DE" dirty="0" err="1" smtClean="0"/>
              <a:t>Conclusions</a:t>
            </a:r>
            <a:endParaRPr lang="en-US" dirty="0"/>
          </a:p>
        </p:txBody>
      </p:sp>
      <p:sp>
        <p:nvSpPr>
          <p:cNvPr id="13" name="Subtitle 12"/>
          <p:cNvSpPr>
            <a:spLocks noGrp="1"/>
          </p:cNvSpPr>
          <p:nvPr>
            <p:ph type="subTitle" idx="13"/>
          </p:nvPr>
        </p:nvSpPr>
        <p:spPr/>
        <p:txBody>
          <a:bodyPr/>
          <a:lstStyle/>
          <a:p>
            <a:endParaRPr lang="en-US"/>
          </a:p>
        </p:txBody>
      </p:sp>
      <p:sp>
        <p:nvSpPr>
          <p:cNvPr id="11" name="Date Placeholder 10"/>
          <p:cNvSpPr>
            <a:spLocks noGrp="1"/>
          </p:cNvSpPr>
          <p:nvPr>
            <p:ph type="dt" sz="half" idx="10"/>
          </p:nvPr>
        </p:nvSpPr>
        <p:spPr/>
        <p:txBody>
          <a:bodyPr/>
          <a:lstStyle/>
          <a:p>
            <a:fld id="{DC5A31C6-9E8B-1B4F-A7DC-30309D2FEF89}" type="datetime1">
              <a:rPr lang="en-US" noProof="0" smtClean="0"/>
              <a:t>5/14/2015</a:t>
            </a:fld>
            <a:endParaRPr lang="en-US" noProof="0"/>
          </a:p>
        </p:txBody>
      </p:sp>
      <p:sp>
        <p:nvSpPr>
          <p:cNvPr id="12" name="Slide Number Placeholder 11"/>
          <p:cNvSpPr>
            <a:spLocks noGrp="1"/>
          </p:cNvSpPr>
          <p:nvPr>
            <p:ph type="sldNum" sz="quarter" idx="12"/>
          </p:nvPr>
        </p:nvSpPr>
        <p:spPr/>
        <p:txBody>
          <a:bodyPr/>
          <a:lstStyle/>
          <a:p>
            <a:r>
              <a:rPr lang="en-US" noProof="0" smtClean="0"/>
              <a:t>#</a:t>
            </a:r>
            <a:fld id="{3AA03BFF-C650-864D-B149-8ED8CE831832}" type="slidenum">
              <a:rPr lang="en-US" noProof="0" smtClean="0"/>
              <a:pPr/>
              <a:t>36</a:t>
            </a:fld>
            <a:endParaRPr lang="en-US" noProof="0"/>
          </a:p>
        </p:txBody>
      </p:sp>
      <p:pic>
        <p:nvPicPr>
          <p:cNvPr id="15" name="Picture 14"/>
          <p:cNvPicPr>
            <a:picLocks noChangeAspect="1"/>
          </p:cNvPicPr>
          <p:nvPr/>
        </p:nvPicPr>
        <p:blipFill>
          <a:blip r:embed="rId2"/>
          <a:stretch>
            <a:fillRect/>
          </a:stretch>
        </p:blipFill>
        <p:spPr>
          <a:xfrm flipH="1">
            <a:off x="5894901" y="2193166"/>
            <a:ext cx="3259509" cy="2808416"/>
          </a:xfrm>
          <a:prstGeom prst="rect">
            <a:avLst/>
          </a:prstGeom>
        </p:spPr>
      </p:pic>
    </p:spTree>
    <p:extLst>
      <p:ext uri="{BB962C8B-B14F-4D97-AF65-F5344CB8AC3E}">
        <p14:creationId xmlns:p14="http://schemas.microsoft.com/office/powerpoint/2010/main" val="15759991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de-DE" dirty="0" smtClean="0"/>
              <a:t>Don‘t assume a certain OS‘ IPv6 behavior just </a:t>
            </a:r>
            <a:r>
              <a:rPr lang="de-DE" dirty="0" err="1" smtClean="0"/>
              <a:t>because</a:t>
            </a:r>
            <a:r>
              <a:rPr lang="de-DE" dirty="0" smtClean="0"/>
              <a:t>:</a:t>
            </a:r>
          </a:p>
          <a:p>
            <a:pPr lvl="1"/>
            <a:r>
              <a:rPr lang="de-DE" dirty="0" smtClean="0"/>
              <a:t>“the specs say so“</a:t>
            </a:r>
          </a:p>
          <a:p>
            <a:pPr lvl="1"/>
            <a:r>
              <a:rPr lang="de-DE" dirty="0" smtClean="0"/>
              <a:t>“another OS does it that way“</a:t>
            </a:r>
          </a:p>
          <a:p>
            <a:pPr lvl="1"/>
            <a:r>
              <a:rPr lang="de-DE" dirty="0"/>
              <a:t>y</a:t>
            </a:r>
            <a:r>
              <a:rPr lang="de-DE" dirty="0" smtClean="0"/>
              <a:t>ou have a good understanding of IPv4.</a:t>
            </a:r>
            <a:br>
              <a:rPr lang="de-DE" dirty="0" smtClean="0"/>
            </a:br>
            <a:endParaRPr lang="de-DE" dirty="0" smtClean="0"/>
          </a:p>
          <a:p>
            <a:r>
              <a:rPr lang="de-DE" dirty="0" smtClean="0"/>
              <a:t>Sorry guys ;-)</a:t>
            </a:r>
          </a:p>
          <a:p>
            <a:endParaRPr lang="de-DE" dirty="0"/>
          </a:p>
          <a:p>
            <a:r>
              <a:rPr lang="de-DE" dirty="0" smtClean="0"/>
              <a:t>Test, test, test!</a:t>
            </a:r>
          </a:p>
          <a:p>
            <a:pPr lvl="1"/>
            <a:r>
              <a:rPr lang="de-DE" dirty="0" smtClean="0"/>
              <a:t>Helps to gain (even more) IPv6 knowledge anyway.</a:t>
            </a:r>
          </a:p>
          <a:p>
            <a:pPr lvl="1"/>
            <a:r>
              <a:rPr lang="de-DE" dirty="0" smtClean="0"/>
              <a:t>Yes, </a:t>
            </a:r>
            <a:r>
              <a:rPr lang="de-DE" dirty="0" err="1" smtClean="0"/>
              <a:t>please</a:t>
            </a:r>
            <a:r>
              <a:rPr lang="de-DE" dirty="0" smtClean="0"/>
              <a:t> allocate budget for test lab. </a:t>
            </a:r>
            <a:endParaRPr lang="en-US" dirty="0"/>
          </a:p>
        </p:txBody>
      </p:sp>
      <p:sp>
        <p:nvSpPr>
          <p:cNvPr id="8" name="Date Placeholder 7"/>
          <p:cNvSpPr>
            <a:spLocks noGrp="1"/>
          </p:cNvSpPr>
          <p:nvPr>
            <p:ph type="dt" sz="half" idx="10"/>
          </p:nvPr>
        </p:nvSpPr>
        <p:spPr/>
        <p:txBody>
          <a:bodyPr/>
          <a:lstStyle/>
          <a:p>
            <a:fld id="{0FAF56C0-84F8-2A4B-AA8F-9E94ACECCB40}" type="datetime1">
              <a:rPr lang="en-US" noProof="0" smtClean="0"/>
              <a:t>5/14/2015</a:t>
            </a:fld>
            <a:endParaRPr lang="en-US" noProof="0"/>
          </a:p>
        </p:txBody>
      </p:sp>
      <p:sp>
        <p:nvSpPr>
          <p:cNvPr id="9" name="Slide Number Placeholder 8"/>
          <p:cNvSpPr>
            <a:spLocks noGrp="1"/>
          </p:cNvSpPr>
          <p:nvPr>
            <p:ph type="sldNum" sz="quarter" idx="12"/>
          </p:nvPr>
        </p:nvSpPr>
        <p:spPr/>
        <p:txBody>
          <a:bodyPr/>
          <a:lstStyle/>
          <a:p>
            <a:r>
              <a:rPr lang="en-US" noProof="0" smtClean="0"/>
              <a:t>#</a:t>
            </a:r>
            <a:fld id="{3AA03BFF-C650-864D-B149-8ED8CE831832}" type="slidenum">
              <a:rPr lang="en-US" noProof="0" smtClean="0"/>
              <a:pPr/>
              <a:t>37</a:t>
            </a:fld>
            <a:endParaRPr lang="en-US" noProof="0"/>
          </a:p>
        </p:txBody>
      </p:sp>
      <p:pic>
        <p:nvPicPr>
          <p:cNvPr id="5" name="Content Placeholder 4"/>
          <p:cNvPicPr>
            <a:picLocks noGrp="1" noChangeAspect="1"/>
          </p:cNvPicPr>
          <p:nvPr>
            <p:ph sz="quarter" idx="13"/>
          </p:nvPr>
        </p:nvPicPr>
        <p:blipFill>
          <a:blip r:embed="rId2"/>
          <a:srcRect l="-26312" r="-26312"/>
          <a:stretch>
            <a:fillRect/>
          </a:stretch>
        </p:blipFill>
        <p:spPr>
          <a:xfrm>
            <a:off x="387614" y="1719957"/>
            <a:ext cx="3008313" cy="3117850"/>
          </a:xfrm>
        </p:spPr>
      </p:pic>
    </p:spTree>
    <p:extLst>
      <p:ext uri="{BB962C8B-B14F-4D97-AF65-F5344CB8AC3E}">
        <p14:creationId xmlns:p14="http://schemas.microsoft.com/office/powerpoint/2010/main" val="34555293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Keep RFC 1925 in Mind</a:t>
            </a:r>
            <a:endParaRPr lang="en-US" dirty="0"/>
          </a:p>
        </p:txBody>
      </p:sp>
      <p:sp>
        <p:nvSpPr>
          <p:cNvPr id="3" name="Content Placeholder 2"/>
          <p:cNvSpPr>
            <a:spLocks noGrp="1"/>
          </p:cNvSpPr>
          <p:nvPr>
            <p:ph idx="1"/>
          </p:nvPr>
        </p:nvSpPr>
        <p:spPr/>
        <p:txBody>
          <a:bodyPr>
            <a:normAutofit/>
          </a:bodyPr>
          <a:lstStyle/>
          <a:p>
            <a:r>
              <a:rPr lang="de-DE" sz="1500" dirty="0" smtClean="0">
                <a:latin typeface="Courier New" panose="02070309020205020404" pitchFamily="49" charset="0"/>
                <a:cs typeface="Courier New" panose="02070309020205020404" pitchFamily="49" charset="0"/>
              </a:rPr>
              <a:t>“</a:t>
            </a:r>
            <a:r>
              <a:rPr lang="en-US" sz="1500" dirty="0" smtClean="0">
                <a:latin typeface="Courier New" panose="02070309020205020404" pitchFamily="49" charset="0"/>
                <a:cs typeface="Courier New" panose="02070309020205020404" pitchFamily="49" charset="0"/>
              </a:rPr>
              <a:t>(</a:t>
            </a:r>
            <a:r>
              <a:rPr lang="en-US" sz="1500" dirty="0">
                <a:latin typeface="Courier New" panose="02070309020205020404" pitchFamily="49" charset="0"/>
                <a:cs typeface="Courier New" panose="02070309020205020404" pitchFamily="49" charset="0"/>
              </a:rPr>
              <a:t>4)  Some things in life can never be fully appreciated </a:t>
            </a:r>
            <a:r>
              <a:rPr lang="en-US" sz="1500" dirty="0" smtClean="0">
                <a:latin typeface="Courier New" panose="02070309020205020404" pitchFamily="49" charset="0"/>
                <a:cs typeface="Courier New" panose="02070309020205020404" pitchFamily="49" charset="0"/>
              </a:rPr>
              <a:t>nor </a:t>
            </a:r>
            <a:r>
              <a:rPr lang="en-US" sz="1500" dirty="0">
                <a:latin typeface="Courier New" panose="02070309020205020404" pitchFamily="49" charset="0"/>
                <a:cs typeface="Courier New" panose="02070309020205020404" pitchFamily="49" charset="0"/>
              </a:rPr>
              <a:t>understood unless experienced firsthand. Some things </a:t>
            </a:r>
            <a:r>
              <a:rPr lang="en-US" sz="1500" dirty="0" smtClean="0">
                <a:latin typeface="Courier New" panose="02070309020205020404" pitchFamily="49" charset="0"/>
                <a:cs typeface="Courier New" panose="02070309020205020404" pitchFamily="49" charset="0"/>
              </a:rPr>
              <a:t>in networking </a:t>
            </a:r>
            <a:r>
              <a:rPr lang="en-US" sz="1500" dirty="0">
                <a:latin typeface="Courier New" panose="02070309020205020404" pitchFamily="49" charset="0"/>
                <a:cs typeface="Courier New" panose="02070309020205020404" pitchFamily="49" charset="0"/>
              </a:rPr>
              <a:t>can never be fully understood by someone who </a:t>
            </a:r>
            <a:r>
              <a:rPr lang="en-US" sz="1500" dirty="0" smtClean="0">
                <a:latin typeface="Courier New" panose="02070309020205020404" pitchFamily="49" charset="0"/>
                <a:cs typeface="Courier New" panose="02070309020205020404" pitchFamily="49" charset="0"/>
              </a:rPr>
              <a:t>neither builds </a:t>
            </a:r>
            <a:r>
              <a:rPr lang="en-US" sz="1500" dirty="0">
                <a:latin typeface="Courier New" panose="02070309020205020404" pitchFamily="49" charset="0"/>
                <a:cs typeface="Courier New" panose="02070309020205020404" pitchFamily="49" charset="0"/>
              </a:rPr>
              <a:t>commercial networking equipment nor runs an </a:t>
            </a:r>
            <a:r>
              <a:rPr lang="en-US" sz="1500" dirty="0" smtClean="0">
                <a:latin typeface="Courier New" panose="02070309020205020404" pitchFamily="49" charset="0"/>
                <a:cs typeface="Courier New" panose="02070309020205020404" pitchFamily="49" charset="0"/>
              </a:rPr>
              <a:t>operational </a:t>
            </a:r>
            <a:r>
              <a:rPr lang="en-US" sz="1500" dirty="0">
                <a:latin typeface="Courier New" panose="02070309020205020404" pitchFamily="49" charset="0"/>
                <a:cs typeface="Courier New" panose="02070309020205020404" pitchFamily="49" charset="0"/>
              </a:rPr>
              <a:t>network</a:t>
            </a:r>
            <a:r>
              <a:rPr lang="en-US" sz="1500" dirty="0" smtClean="0">
                <a:latin typeface="Courier New" panose="02070309020205020404" pitchFamily="49" charset="0"/>
                <a:cs typeface="Courier New" panose="02070309020205020404" pitchFamily="49" charset="0"/>
              </a:rPr>
              <a:t>.”</a:t>
            </a:r>
            <a:endParaRPr lang="en-US" sz="1500" dirty="0">
              <a:latin typeface="Courier New" panose="02070309020205020404" pitchFamily="49" charset="0"/>
              <a:cs typeface="Courier New" panose="02070309020205020404" pitchFamily="49" charset="0"/>
            </a:endParaRPr>
          </a:p>
          <a:p>
            <a:endParaRPr lang="de-DE" dirty="0" smtClean="0"/>
          </a:p>
          <a:p>
            <a:endParaRPr lang="de-DE" dirty="0" smtClean="0"/>
          </a:p>
        </p:txBody>
      </p:sp>
      <p:pic>
        <p:nvPicPr>
          <p:cNvPr id="13" name="Content Placeholder 12"/>
          <p:cNvPicPr>
            <a:picLocks noGrp="1" noChangeAspect="1"/>
          </p:cNvPicPr>
          <p:nvPr>
            <p:ph sz="quarter" idx="13"/>
          </p:nvPr>
        </p:nvPicPr>
        <p:blipFill>
          <a:blip r:embed="rId2"/>
          <a:srcRect t="-36054" b="-36054"/>
          <a:stretch>
            <a:fillRect/>
          </a:stretch>
        </p:blipFill>
        <p:spPr>
          <a:xfrm flipH="1">
            <a:off x="1050505" y="885232"/>
            <a:ext cx="2641129" cy="2737296"/>
          </a:xfrm>
        </p:spPr>
      </p:pic>
      <p:sp>
        <p:nvSpPr>
          <p:cNvPr id="11" name="Date Placeholder 10"/>
          <p:cNvSpPr>
            <a:spLocks noGrp="1"/>
          </p:cNvSpPr>
          <p:nvPr>
            <p:ph type="dt" sz="half" idx="10"/>
          </p:nvPr>
        </p:nvSpPr>
        <p:spPr/>
        <p:txBody>
          <a:bodyPr/>
          <a:lstStyle/>
          <a:p>
            <a:fld id="{979531C8-F41E-4A41-89D8-A5B82C3025E8}" type="datetime1">
              <a:rPr lang="en-US" noProof="0" smtClean="0"/>
              <a:t>5/14/2015</a:t>
            </a:fld>
            <a:endParaRPr lang="en-US" noProof="0"/>
          </a:p>
        </p:txBody>
      </p:sp>
      <p:sp>
        <p:nvSpPr>
          <p:cNvPr id="12" name="Slide Number Placeholder 11"/>
          <p:cNvSpPr>
            <a:spLocks noGrp="1"/>
          </p:cNvSpPr>
          <p:nvPr>
            <p:ph type="sldNum" sz="quarter" idx="12"/>
          </p:nvPr>
        </p:nvSpPr>
        <p:spPr/>
        <p:txBody>
          <a:bodyPr/>
          <a:lstStyle/>
          <a:p>
            <a:r>
              <a:rPr lang="en-US" noProof="0" smtClean="0"/>
              <a:t>#</a:t>
            </a:r>
            <a:fld id="{3AA03BFF-C650-864D-B149-8ED8CE831832}" type="slidenum">
              <a:rPr lang="en-US" noProof="0" smtClean="0"/>
              <a:pPr/>
              <a:t>38</a:t>
            </a:fld>
            <a:endParaRPr lang="en-US" noProof="0"/>
          </a:p>
        </p:txBody>
      </p:sp>
    </p:spTree>
    <p:extLst>
      <p:ext uri="{BB962C8B-B14F-4D97-AF65-F5344CB8AC3E}">
        <p14:creationId xmlns:p14="http://schemas.microsoft.com/office/powerpoint/2010/main" val="139125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a:t>Two Most Important RFCs </a:t>
            </a:r>
            <a:r>
              <a:rPr lang="en-US" dirty="0" smtClean="0"/>
              <a:t>Ever.</a:t>
            </a:r>
            <a:br>
              <a:rPr lang="en-US" dirty="0" smtClean="0"/>
            </a:br>
            <a:endParaRPr lang="en-US" dirty="0"/>
          </a:p>
        </p:txBody>
      </p:sp>
      <p:sp>
        <p:nvSpPr>
          <p:cNvPr id="5" name="Date Placeholder 4"/>
          <p:cNvSpPr>
            <a:spLocks noGrp="1"/>
          </p:cNvSpPr>
          <p:nvPr>
            <p:ph type="dt" sz="half" idx="10"/>
          </p:nvPr>
        </p:nvSpPr>
        <p:spPr/>
        <p:txBody>
          <a:bodyPr/>
          <a:lstStyle/>
          <a:p>
            <a:fld id="{33C04F6E-4AF0-2C47-84AB-94F0BE859643}" type="datetime1">
              <a:rPr lang="en-US" noProof="0" smtClean="0"/>
              <a:t>5/14/2015</a:t>
            </a:fld>
            <a:endParaRPr lang="en-US" noProof="0"/>
          </a:p>
        </p:txBody>
      </p:sp>
      <p:sp>
        <p:nvSpPr>
          <p:cNvPr id="6" name="Footer Placeholder 5"/>
          <p:cNvSpPr>
            <a:spLocks noGrp="1"/>
          </p:cNvSpPr>
          <p:nvPr>
            <p:ph type="ftr" sz="quarter" idx="11"/>
          </p:nvPr>
        </p:nvSpPr>
        <p:spPr/>
        <p:txBody>
          <a:bodyPr/>
          <a:lstStyle/>
          <a:p>
            <a:endParaRPr lang="en-US" noProof="0"/>
          </a:p>
        </p:txBody>
      </p:sp>
      <p:sp>
        <p:nvSpPr>
          <p:cNvPr id="7" name="Slide Number Placeholder 6"/>
          <p:cNvSpPr>
            <a:spLocks noGrp="1"/>
          </p:cNvSpPr>
          <p:nvPr>
            <p:ph type="sldNum" sz="quarter" idx="12"/>
          </p:nvPr>
        </p:nvSpPr>
        <p:spPr/>
        <p:txBody>
          <a:bodyPr/>
          <a:lstStyle/>
          <a:p>
            <a:r>
              <a:rPr lang="en-US" noProof="0" smtClean="0"/>
              <a:t>#</a:t>
            </a:r>
            <a:fld id="{3AA03BFF-C650-864D-B149-8ED8CE831832}" type="slidenum">
              <a:rPr lang="en-US" noProof="0" smtClean="0"/>
              <a:pPr/>
              <a:t>39</a:t>
            </a:fld>
            <a:endParaRPr lang="en-US" noProof="0"/>
          </a:p>
        </p:txBody>
      </p:sp>
      <p:pic>
        <p:nvPicPr>
          <p:cNvPr id="11" name="Picture 10"/>
          <p:cNvPicPr>
            <a:picLocks noChangeAspect="1"/>
          </p:cNvPicPr>
          <p:nvPr/>
        </p:nvPicPr>
        <p:blipFill>
          <a:blip r:embed="rId2"/>
          <a:stretch>
            <a:fillRect/>
          </a:stretch>
        </p:blipFill>
        <p:spPr>
          <a:xfrm rot="223302">
            <a:off x="355888" y="1595091"/>
            <a:ext cx="2468634" cy="3030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3"/>
          <a:stretch>
            <a:fillRect/>
          </a:stretch>
        </p:blipFill>
        <p:spPr>
          <a:xfrm rot="21306457">
            <a:off x="5961630" y="1348692"/>
            <a:ext cx="2733899" cy="3369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2975007" y="1726999"/>
            <a:ext cx="1866767" cy="1077218"/>
          </a:xfrm>
          <a:prstGeom prst="rect">
            <a:avLst/>
          </a:prstGeom>
          <a:noFill/>
        </p:spPr>
        <p:txBody>
          <a:bodyPr wrap="none" rtlCol="0">
            <a:spAutoFit/>
          </a:bodyPr>
          <a:lstStyle/>
          <a:p>
            <a:r>
              <a:rPr lang="en-US" sz="1600" dirty="0">
                <a:latin typeface="DINPro-Regular"/>
                <a:cs typeface="DINPro-Regular"/>
              </a:rPr>
              <a:t>RFC 1925</a:t>
            </a:r>
            <a:r>
              <a:rPr lang="en-US" sz="1600" dirty="0">
                <a:latin typeface="DINPro-Light"/>
                <a:cs typeface="DINPro-Light"/>
              </a:rPr>
              <a:t/>
            </a:r>
            <a:br>
              <a:rPr lang="en-US" sz="1600" dirty="0">
                <a:latin typeface="DINPro-Light"/>
                <a:cs typeface="DINPro-Light"/>
              </a:rPr>
            </a:br>
            <a:r>
              <a:rPr lang="en-US" sz="1600" dirty="0">
                <a:latin typeface="DINPro-Light"/>
                <a:cs typeface="DINPro-Light"/>
              </a:rPr>
              <a:t>The Twelve </a:t>
            </a:r>
            <a:r>
              <a:rPr lang="en-US" sz="1600" dirty="0" smtClean="0">
                <a:latin typeface="DINPro-Light"/>
                <a:cs typeface="DINPro-Light"/>
              </a:rPr>
              <a:t/>
            </a:r>
            <a:br>
              <a:rPr lang="en-US" sz="1600" dirty="0" smtClean="0">
                <a:latin typeface="DINPro-Light"/>
                <a:cs typeface="DINPro-Light"/>
              </a:rPr>
            </a:br>
            <a:r>
              <a:rPr lang="en-US" sz="1600" dirty="0" smtClean="0">
                <a:latin typeface="DINPro-Light"/>
                <a:cs typeface="DINPro-Light"/>
              </a:rPr>
              <a:t>Networking </a:t>
            </a:r>
            <a:r>
              <a:rPr lang="en-US" sz="1600" dirty="0">
                <a:latin typeface="DINPro-Light"/>
                <a:cs typeface="DINPro-Light"/>
              </a:rPr>
              <a:t>Truths</a:t>
            </a:r>
            <a:r>
              <a:rPr lang="en-US" sz="1600" dirty="0" smtClean="0">
                <a:latin typeface="DINPro-Light"/>
                <a:cs typeface="DINPro-Light"/>
              </a:rPr>
              <a:t/>
            </a:r>
            <a:br>
              <a:rPr lang="en-US" sz="1600" dirty="0" smtClean="0">
                <a:latin typeface="DINPro-Light"/>
                <a:cs typeface="DINPro-Light"/>
              </a:rPr>
            </a:br>
            <a:endParaRPr lang="en-US" sz="1600" dirty="0">
              <a:latin typeface="DINPro-Light"/>
              <a:cs typeface="DINPro-Light"/>
            </a:endParaRPr>
          </a:p>
        </p:txBody>
      </p:sp>
      <p:sp>
        <p:nvSpPr>
          <p:cNvPr id="14" name="Rectangle 13"/>
          <p:cNvSpPr/>
          <p:nvPr/>
        </p:nvSpPr>
        <p:spPr>
          <a:xfrm>
            <a:off x="3196704" y="4057410"/>
            <a:ext cx="2800539" cy="830997"/>
          </a:xfrm>
          <a:prstGeom prst="rect">
            <a:avLst/>
          </a:prstGeom>
        </p:spPr>
        <p:txBody>
          <a:bodyPr wrap="square">
            <a:spAutoFit/>
          </a:bodyPr>
          <a:lstStyle/>
          <a:p>
            <a:pPr algn="r"/>
            <a:r>
              <a:rPr lang="en-US" sz="1600" dirty="0" smtClean="0">
                <a:latin typeface="DINPro-Regular"/>
                <a:cs typeface="DINPro-Regular"/>
              </a:rPr>
              <a:t>RFC </a:t>
            </a:r>
            <a:r>
              <a:rPr lang="en-US" sz="1600" dirty="0">
                <a:latin typeface="DINPro-Regular"/>
                <a:cs typeface="DINPro-Regular"/>
              </a:rPr>
              <a:t>3439 </a:t>
            </a:r>
            <a:r>
              <a:rPr lang="en-US" sz="1600" dirty="0" smtClean="0">
                <a:latin typeface="DINPro-Regular"/>
                <a:cs typeface="DINPro-Regular"/>
              </a:rPr>
              <a:t/>
            </a:r>
            <a:br>
              <a:rPr lang="en-US" sz="1600" dirty="0" smtClean="0">
                <a:latin typeface="DINPro-Regular"/>
                <a:cs typeface="DINPro-Regular"/>
              </a:rPr>
            </a:br>
            <a:r>
              <a:rPr lang="en-US" sz="1600" dirty="0" smtClean="0">
                <a:latin typeface="DINPro-Light"/>
                <a:cs typeface="DINPro-Light"/>
              </a:rPr>
              <a:t>Some </a:t>
            </a:r>
            <a:r>
              <a:rPr lang="en-US" sz="1600" dirty="0">
                <a:latin typeface="DINPro-Light"/>
                <a:cs typeface="DINPro-Light"/>
              </a:rPr>
              <a:t>Internet Architectural </a:t>
            </a:r>
            <a:r>
              <a:rPr lang="en-US" sz="1600" dirty="0" smtClean="0">
                <a:latin typeface="DINPro-Light"/>
                <a:cs typeface="DINPro-Light"/>
              </a:rPr>
              <a:t/>
            </a:r>
            <a:br>
              <a:rPr lang="en-US" sz="1600" dirty="0" smtClean="0">
                <a:latin typeface="DINPro-Light"/>
                <a:cs typeface="DINPro-Light"/>
              </a:rPr>
            </a:br>
            <a:r>
              <a:rPr lang="en-US" sz="1600" dirty="0" smtClean="0">
                <a:latin typeface="DINPro-Light"/>
                <a:cs typeface="DINPro-Light"/>
              </a:rPr>
              <a:t>Guidelines </a:t>
            </a:r>
            <a:r>
              <a:rPr lang="en-US" sz="1600" dirty="0">
                <a:latin typeface="DINPro-Light"/>
                <a:cs typeface="DINPro-Light"/>
              </a:rPr>
              <a:t>and Philosophy</a:t>
            </a:r>
          </a:p>
        </p:txBody>
      </p:sp>
    </p:spTree>
    <p:extLst>
      <p:ext uri="{BB962C8B-B14F-4D97-AF65-F5344CB8AC3E}">
        <p14:creationId xmlns:p14="http://schemas.microsoft.com/office/powerpoint/2010/main" val="31033795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Related Work</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[draft-ietf-v6ops-dhcpv6-slaac-problem] </a:t>
            </a:r>
          </a:p>
          <a:p>
            <a:pPr lvl="1"/>
            <a:r>
              <a:rPr lang="en-US" sz="1600" dirty="0" smtClean="0">
                <a:latin typeface="Courier New" panose="02070309020205020404" pitchFamily="49" charset="0"/>
                <a:cs typeface="Courier New" panose="02070309020205020404" pitchFamily="49" charset="0"/>
              </a:rPr>
              <a:t>DHCPv6/SLAAC </a:t>
            </a:r>
            <a:r>
              <a:rPr lang="en-US" sz="1600" dirty="0">
                <a:latin typeface="Courier New" panose="02070309020205020404" pitchFamily="49" charset="0"/>
                <a:cs typeface="Courier New" panose="02070309020205020404" pitchFamily="49" charset="0"/>
              </a:rPr>
              <a:t>Interaction Problems on Address </a:t>
            </a:r>
            <a:r>
              <a:rPr lang="en-US" sz="1600" dirty="0" smtClean="0">
                <a:latin typeface="Courier New" panose="02070309020205020404" pitchFamily="49" charset="0"/>
                <a:cs typeface="Courier New" panose="02070309020205020404" pitchFamily="49" charset="0"/>
              </a:rPr>
              <a:t>Auto-configuration. draft-ietf-v6ops-dhcpv6-slaac-problem-04</a:t>
            </a:r>
          </a:p>
          <a:p>
            <a:pPr lvl="1"/>
            <a:endParaRPr lang="en-US" sz="1600" dirty="0" smtClean="0">
              <a:latin typeface="Courier New" panose="02070309020205020404" pitchFamily="49" charset="0"/>
              <a:cs typeface="Courier New" panose="02070309020205020404" pitchFamily="49" charset="0"/>
            </a:endParaRPr>
          </a:p>
          <a:p>
            <a:r>
              <a:rPr lang="de-DE" dirty="0"/>
              <a:t>[</a:t>
            </a:r>
            <a:r>
              <a:rPr lang="de-DE" dirty="0" smtClean="0"/>
              <a:t>draft-droms-dhcpv6-issues]</a:t>
            </a:r>
          </a:p>
          <a:p>
            <a:pPr lvl="1"/>
            <a:r>
              <a:rPr lang="en-US" sz="1700" dirty="0">
                <a:latin typeface="Courier New" panose="02070309020205020404" pitchFamily="49" charset="0"/>
                <a:cs typeface="Courier New" panose="02070309020205020404" pitchFamily="49" charset="0"/>
              </a:rPr>
              <a:t>Issues Concerning DHCP in IPv6 Specifications. </a:t>
            </a:r>
            <a:r>
              <a:rPr lang="en-US" sz="1700" dirty="0" smtClean="0">
                <a:latin typeface="Courier New" panose="02070309020205020404" pitchFamily="49" charset="0"/>
                <a:cs typeface="Courier New" panose="02070309020205020404" pitchFamily="49" charset="0"/>
              </a:rPr>
              <a:t>draft-droms-dhcpv6-issues-00</a:t>
            </a:r>
          </a:p>
          <a:p>
            <a:pPr lvl="1"/>
            <a:r>
              <a:rPr lang="de-DE" dirty="0" smtClean="0"/>
              <a:t>Expired Apr 27 2003 (!)</a:t>
            </a:r>
            <a:endParaRPr lang="en-US" dirty="0" smtClean="0"/>
          </a:p>
          <a:p>
            <a:pPr lvl="1"/>
            <a:r>
              <a:rPr lang="en-US" dirty="0" smtClean="0"/>
              <a:t>https</a:t>
            </a:r>
            <a:r>
              <a:rPr lang="en-US" dirty="0"/>
              <a:t>://tools.ietf.org/id/draft-droms-dhcpv6-issues-00.txt</a:t>
            </a:r>
          </a:p>
        </p:txBody>
      </p:sp>
      <p:sp>
        <p:nvSpPr>
          <p:cNvPr id="4" name="Date Placeholder 3"/>
          <p:cNvSpPr>
            <a:spLocks noGrp="1"/>
          </p:cNvSpPr>
          <p:nvPr>
            <p:ph type="dt" sz="half" idx="10"/>
          </p:nvPr>
        </p:nvSpPr>
        <p:spPr/>
        <p:txBody>
          <a:bodyPr/>
          <a:lstStyle/>
          <a:p>
            <a:fld id="{46FDED01-5337-2443-9B4A-8C4269343AD9}" type="datetime1">
              <a:rPr lang="en-US" noProof="0" smtClean="0"/>
              <a:t>5/14/2015</a:t>
            </a:fld>
            <a:endParaRPr lang="en-US" noProof="0"/>
          </a:p>
        </p:txBody>
      </p:sp>
      <p:sp>
        <p:nvSpPr>
          <p:cNvPr id="5" name="Slide Number Placeholder 4"/>
          <p:cNvSpPr>
            <a:spLocks noGrp="1"/>
          </p:cNvSpPr>
          <p:nvPr>
            <p:ph type="sldNum" sz="quarter" idx="12"/>
          </p:nvPr>
        </p:nvSpPr>
        <p:spPr/>
        <p:txBody>
          <a:bodyPr/>
          <a:lstStyle/>
          <a:p>
            <a:r>
              <a:rPr lang="en-US" noProof="0" smtClean="0"/>
              <a:t>#</a:t>
            </a:r>
            <a:fld id="{3AA03BFF-C650-864D-B149-8ED8CE831832}" type="slidenum">
              <a:rPr lang="en-US" noProof="0" smtClean="0"/>
              <a:pPr/>
              <a:t>4</a:t>
            </a:fld>
            <a:endParaRPr lang="en-US" noProof="0"/>
          </a:p>
        </p:txBody>
      </p:sp>
      <p:sp>
        <p:nvSpPr>
          <p:cNvPr id="6" name="Content Placeholder 5"/>
          <p:cNvSpPr>
            <a:spLocks noGrp="1"/>
          </p:cNvSpPr>
          <p:nvPr>
            <p:ph sz="quarter" idx="13"/>
          </p:nvPr>
        </p:nvSpPr>
        <p:spPr>
          <a:xfrm>
            <a:off x="457200" y="1476374"/>
            <a:ext cx="3008313" cy="3504389"/>
          </a:xfrm>
        </p:spPr>
        <p:txBody>
          <a:bodyPr>
            <a:norm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r>
              <a:rPr lang="en-US" dirty="0"/>
              <a:t>https://tools.ietf.org/id/draft-ietf-v6ops-dhcpv6-slaac-problem-04.txt</a:t>
            </a:r>
          </a:p>
        </p:txBody>
      </p:sp>
      <p:pic>
        <p:nvPicPr>
          <p:cNvPr id="7" name="Picture 6" descr="documen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75149">
            <a:off x="1067253" y="2044352"/>
            <a:ext cx="1594401" cy="1986096"/>
          </a:xfrm>
          <a:prstGeom prst="rect">
            <a:avLst/>
          </a:prstGeom>
        </p:spPr>
      </p:pic>
    </p:spTree>
    <p:extLst>
      <p:ext uri="{BB962C8B-B14F-4D97-AF65-F5344CB8AC3E}">
        <p14:creationId xmlns:p14="http://schemas.microsoft.com/office/powerpoint/2010/main" val="1484598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Operations Perspective</a:t>
            </a:r>
            <a:endParaRPr lang="en-US" dirty="0"/>
          </a:p>
        </p:txBody>
      </p:sp>
      <p:sp>
        <p:nvSpPr>
          <p:cNvPr id="3" name="Content Placeholder 2"/>
          <p:cNvSpPr>
            <a:spLocks noGrp="1"/>
          </p:cNvSpPr>
          <p:nvPr>
            <p:ph idx="1"/>
          </p:nvPr>
        </p:nvSpPr>
        <p:spPr/>
        <p:txBody>
          <a:bodyPr>
            <a:normAutofit/>
          </a:bodyPr>
          <a:lstStyle/>
          <a:p>
            <a:r>
              <a:rPr lang="de-DE" dirty="0" smtClean="0"/>
              <a:t>Keep configs/properties related to IPv6 parameter provisioning in sync, at all times</a:t>
            </a:r>
          </a:p>
          <a:p>
            <a:pPr lvl="1"/>
            <a:r>
              <a:rPr lang="de-DE" dirty="0" smtClean="0"/>
              <a:t>IPv6 transition might be an opportunity to re-think your ops model.</a:t>
            </a:r>
          </a:p>
          <a:p>
            <a:pPr lvl="1"/>
            <a:r>
              <a:rPr lang="de-DE" dirty="0" smtClean="0"/>
              <a:t>Yes, we understand you‘ll be happy to survive that one mostly unscathed, hence concentrate on one task at a time. </a:t>
            </a:r>
            <a:r>
              <a:rPr lang="de-DE" dirty="0"/>
              <a:t>S</a:t>
            </a:r>
            <a:r>
              <a:rPr lang="de-DE" dirty="0" smtClean="0"/>
              <a:t>till #</a:t>
            </a:r>
            <a:r>
              <a:rPr lang="de-DE" dirty="0" err="1" smtClean="0"/>
              <a:t>justsayin</a:t>
            </a:r>
            <a:r>
              <a:rPr lang="de-DE" dirty="0" smtClean="0"/>
              <a:t> ;-)</a:t>
            </a:r>
          </a:p>
          <a:p>
            <a:endParaRPr lang="en-US" dirty="0"/>
          </a:p>
        </p:txBody>
      </p:sp>
      <p:sp>
        <p:nvSpPr>
          <p:cNvPr id="7" name="Content Placeholder 6"/>
          <p:cNvSpPr>
            <a:spLocks noGrp="1"/>
          </p:cNvSpPr>
          <p:nvPr>
            <p:ph sz="quarter" idx="13"/>
          </p:nvPr>
        </p:nvSpPr>
        <p:spPr/>
        <p:txBody>
          <a:bodyPr/>
          <a:lstStyle/>
          <a:p>
            <a:endParaRPr lang="en-US" dirty="0"/>
          </a:p>
        </p:txBody>
      </p:sp>
      <p:sp>
        <p:nvSpPr>
          <p:cNvPr id="10" name="Date Placeholder 9"/>
          <p:cNvSpPr>
            <a:spLocks noGrp="1"/>
          </p:cNvSpPr>
          <p:nvPr>
            <p:ph type="dt" sz="half" idx="10"/>
          </p:nvPr>
        </p:nvSpPr>
        <p:spPr/>
        <p:txBody>
          <a:bodyPr/>
          <a:lstStyle/>
          <a:p>
            <a:fld id="{894EFF0A-71C8-3940-8C06-ADBA45E7B2D8}"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40</a:t>
            </a:fld>
            <a:endParaRPr lang="en-US" noProof="0"/>
          </a:p>
        </p:txBody>
      </p:sp>
      <p:pic>
        <p:nvPicPr>
          <p:cNvPr id="12" name="Picture 11"/>
          <p:cNvPicPr>
            <a:picLocks noChangeAspect="1"/>
          </p:cNvPicPr>
          <p:nvPr/>
        </p:nvPicPr>
        <p:blipFill>
          <a:blip r:embed="rId2"/>
          <a:stretch>
            <a:fillRect/>
          </a:stretch>
        </p:blipFill>
        <p:spPr>
          <a:xfrm>
            <a:off x="-1" y="2208355"/>
            <a:ext cx="3465513" cy="2772410"/>
          </a:xfrm>
          <a:prstGeom prst="rect">
            <a:avLst/>
          </a:prstGeom>
        </p:spPr>
      </p:pic>
    </p:spTree>
    <p:extLst>
      <p:ext uri="{BB962C8B-B14F-4D97-AF65-F5344CB8AC3E}">
        <p14:creationId xmlns:p14="http://schemas.microsoft.com/office/powerpoint/2010/main" val="32567801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Planning Perspective</a:t>
            </a:r>
            <a:endParaRPr lang="en-US" dirty="0"/>
          </a:p>
        </p:txBody>
      </p:sp>
      <p:sp>
        <p:nvSpPr>
          <p:cNvPr id="3" name="Content Placeholder 2"/>
          <p:cNvSpPr>
            <a:spLocks noGrp="1"/>
          </p:cNvSpPr>
          <p:nvPr>
            <p:ph idx="1"/>
          </p:nvPr>
        </p:nvSpPr>
        <p:spPr>
          <a:xfrm>
            <a:off x="3575050" y="1000427"/>
            <a:ext cx="5266611" cy="3926808"/>
          </a:xfrm>
        </p:spPr>
        <p:txBody>
          <a:bodyPr>
            <a:normAutofit fontScale="70000" lnSpcReduction="20000"/>
          </a:bodyPr>
          <a:lstStyle/>
          <a:p>
            <a:r>
              <a:rPr lang="en-US" dirty="0"/>
              <a:t>In short: it depends </a:t>
            </a:r>
            <a:r>
              <a:rPr lang="en-US" dirty="0" smtClean="0"/>
              <a:t>😉</a:t>
            </a:r>
          </a:p>
          <a:p>
            <a:endParaRPr lang="en-US" dirty="0"/>
          </a:p>
          <a:p>
            <a:r>
              <a:rPr lang="en-US" dirty="0"/>
              <a:t>Seriously: it depends heavily on the client base you want to support. Here’s some </a:t>
            </a:r>
            <a:r>
              <a:rPr lang="en-US" dirty="0" smtClean="0"/>
              <a:t>thoughts:</a:t>
            </a:r>
          </a:p>
          <a:p>
            <a:pPr lvl="1"/>
            <a:r>
              <a:rPr lang="en-US" dirty="0" smtClean="0"/>
              <a:t>in </a:t>
            </a:r>
            <a:r>
              <a:rPr lang="en-US" dirty="0"/>
              <a:t>case there’s Android devices, your routers should advertise RDNSS info (RFC 6106), else the Android clients will have to rely on their IPv4 DNS or manual kludges. RFC 6106 is supported since Lollipop</a:t>
            </a:r>
            <a:r>
              <a:rPr lang="en-US" dirty="0" smtClean="0"/>
              <a:t>.</a:t>
            </a:r>
          </a:p>
          <a:p>
            <a:pPr lvl="1"/>
            <a:r>
              <a:rPr lang="en-US" dirty="0" smtClean="0"/>
              <a:t> </a:t>
            </a:r>
            <a:r>
              <a:rPr lang="en-US" dirty="0"/>
              <a:t>in case you don’t have Android devices, you might go _without_ advertising RDNSS in RAs, for the simple reason of reducing potential for errors/”unexpected behavior</a:t>
            </a:r>
            <a:r>
              <a:rPr lang="en-US" dirty="0" smtClean="0"/>
              <a:t>”.</a:t>
            </a:r>
          </a:p>
          <a:p>
            <a:pPr lvl="1"/>
            <a:r>
              <a:rPr lang="en-US" dirty="0" smtClean="0"/>
              <a:t>once </a:t>
            </a:r>
            <a:r>
              <a:rPr lang="en-US" dirty="0"/>
              <a:t>you go with m-flag DHCPv6 clearing the A-flag in prefix information, but leaving the L-flag set (to “circumvent RFC 5942″) is usually a good idea</a:t>
            </a:r>
            <a:r>
              <a:rPr lang="en-US" dirty="0" smtClean="0"/>
              <a:t>.</a:t>
            </a:r>
          </a:p>
          <a:p>
            <a:pPr lvl="2"/>
            <a:r>
              <a:rPr lang="de-DE" dirty="0" smtClean="0"/>
              <a:t>Ofc, you can‘t do this once there‘s Android devices as those won‘t generate any (non LL) address then.</a:t>
            </a:r>
          </a:p>
          <a:p>
            <a:pPr lvl="1"/>
            <a:r>
              <a:rPr lang="de-DE" dirty="0"/>
              <a:t>w</a:t>
            </a:r>
            <a:r>
              <a:rPr lang="de-DE" dirty="0" smtClean="0"/>
              <a:t>e observe that most of our customers strive to go with m-flag DHCPv6. that‘s just an observation...</a:t>
            </a:r>
            <a:endParaRPr lang="en-US" dirty="0"/>
          </a:p>
        </p:txBody>
      </p:sp>
      <p:sp>
        <p:nvSpPr>
          <p:cNvPr id="4" name="Date Placeholder 3"/>
          <p:cNvSpPr>
            <a:spLocks noGrp="1"/>
          </p:cNvSpPr>
          <p:nvPr>
            <p:ph type="dt" sz="half" idx="10"/>
          </p:nvPr>
        </p:nvSpPr>
        <p:spPr/>
        <p:txBody>
          <a:bodyPr/>
          <a:lstStyle/>
          <a:p>
            <a:fld id="{46FDED01-5337-2443-9B4A-8C4269343AD9}" type="datetime1">
              <a:rPr lang="en-US" noProof="0" smtClean="0"/>
              <a:t>5/14/2015</a:t>
            </a:fld>
            <a:endParaRPr lang="en-US" noProof="0"/>
          </a:p>
        </p:txBody>
      </p:sp>
      <p:sp>
        <p:nvSpPr>
          <p:cNvPr id="5" name="Slide Number Placeholder 4"/>
          <p:cNvSpPr>
            <a:spLocks noGrp="1"/>
          </p:cNvSpPr>
          <p:nvPr>
            <p:ph type="sldNum" sz="quarter" idx="12"/>
          </p:nvPr>
        </p:nvSpPr>
        <p:spPr/>
        <p:txBody>
          <a:bodyPr/>
          <a:lstStyle/>
          <a:p>
            <a:r>
              <a:rPr lang="en-US" noProof="0" smtClean="0"/>
              <a:t>#</a:t>
            </a:r>
            <a:fld id="{3AA03BFF-C650-864D-B149-8ED8CE831832}" type="slidenum">
              <a:rPr lang="en-US" noProof="0" smtClean="0"/>
              <a:pPr/>
              <a:t>41</a:t>
            </a:fld>
            <a:endParaRPr lang="en-US" noProof="0"/>
          </a:p>
        </p:txBody>
      </p:sp>
      <p:sp>
        <p:nvSpPr>
          <p:cNvPr id="6" name="Content Placeholder 5"/>
          <p:cNvSpPr>
            <a:spLocks noGrp="1"/>
          </p:cNvSpPr>
          <p:nvPr>
            <p:ph sz="quarter" idx="13"/>
          </p:nvPr>
        </p:nvSpPr>
        <p:spPr/>
        <p:txBody>
          <a:bodyPr/>
          <a:lstStyle/>
          <a:p>
            <a:r>
              <a:rPr lang="de-DE" dirty="0" smtClean="0"/>
              <a:t>Considerations how to set up the whole SLAAC/DHCPv6 thing</a:t>
            </a:r>
            <a:endParaRPr lang="en-US" dirty="0"/>
          </a:p>
        </p:txBody>
      </p:sp>
      <p:pic>
        <p:nvPicPr>
          <p:cNvPr id="7" name="Picture 6" descr="che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95458"/>
            <a:ext cx="3465513" cy="2302705"/>
          </a:xfrm>
          <a:prstGeom prst="rect">
            <a:avLst/>
          </a:prstGeom>
        </p:spPr>
      </p:pic>
    </p:spTree>
    <p:extLst>
      <p:ext uri="{BB962C8B-B14F-4D97-AF65-F5344CB8AC3E}">
        <p14:creationId xmlns:p14="http://schemas.microsoft.com/office/powerpoint/2010/main" val="11102236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Troubleshooting</a:t>
            </a:r>
            <a:endParaRPr lang="en-US" dirty="0"/>
          </a:p>
        </p:txBody>
      </p:sp>
      <p:sp>
        <p:nvSpPr>
          <p:cNvPr id="3" name="Content Placeholder 2"/>
          <p:cNvSpPr>
            <a:spLocks noGrp="1"/>
          </p:cNvSpPr>
          <p:nvPr>
            <p:ph idx="1"/>
          </p:nvPr>
        </p:nvSpPr>
        <p:spPr>
          <a:xfrm>
            <a:off x="3401042" y="1202717"/>
            <a:ext cx="5742958" cy="3391507"/>
          </a:xfrm>
        </p:spPr>
        <p:txBody>
          <a:bodyPr>
            <a:normAutofit/>
          </a:bodyPr>
          <a:lstStyle/>
          <a:p>
            <a:r>
              <a:rPr lang="de-DE" dirty="0" smtClean="0"/>
              <a:t>You should know how to diagnose a node‘s exact properties on the OS level</a:t>
            </a:r>
          </a:p>
          <a:p>
            <a:pPr lvl="1"/>
            <a:r>
              <a:rPr lang="de-DE" dirty="0"/>
              <a:t>i</a:t>
            </a:r>
            <a:r>
              <a:rPr lang="de-DE" dirty="0" smtClean="0"/>
              <a:t>ncl. </a:t>
            </a:r>
            <a:r>
              <a:rPr lang="de-DE" dirty="0"/>
              <a:t>t</a:t>
            </a:r>
            <a:r>
              <a:rPr lang="de-DE" dirty="0" smtClean="0"/>
              <a:t>ypes of addresses and order of name resolution</a:t>
            </a:r>
          </a:p>
          <a:p>
            <a:pPr lvl="2"/>
            <a:r>
              <a:rPr lang="de-DE" sz="1400" dirty="0" smtClean="0">
                <a:latin typeface="Courier New" panose="02070309020205020404" pitchFamily="49" charset="0"/>
                <a:cs typeface="Courier New" panose="02070309020205020404" pitchFamily="49" charset="0"/>
              </a:rPr>
              <a:t>“netsh int ipv6“ commands on Win</a:t>
            </a:r>
          </a:p>
          <a:p>
            <a:pPr lvl="2"/>
            <a:r>
              <a:rPr lang="de-DE" sz="1400" dirty="0" smtClean="0">
                <a:latin typeface="Courier New" panose="02070309020205020404" pitchFamily="49" charset="0"/>
                <a:cs typeface="Courier New" panose="02070309020205020404" pitchFamily="49" charset="0"/>
              </a:rPr>
              <a:t>“ip -6 add show“ on Linux</a:t>
            </a:r>
          </a:p>
          <a:p>
            <a:pPr lvl="2"/>
            <a:r>
              <a:rPr lang="de-DE" sz="1400" dirty="0" smtClean="0">
                <a:latin typeface="Courier New" panose="02070309020205020404" pitchFamily="49" charset="0"/>
                <a:cs typeface="Courier New" panose="02070309020205020404" pitchFamily="49" charset="0"/>
              </a:rPr>
              <a:t>btw: /etc/resolv.conf not relevant on Mac</a:t>
            </a:r>
          </a:p>
          <a:p>
            <a:endParaRPr lang="de-DE" dirty="0" smtClean="0">
              <a:latin typeface="Courier New" panose="02070309020205020404" pitchFamily="49" charset="0"/>
              <a:cs typeface="Courier New" panose="02070309020205020404" pitchFamily="49" charset="0"/>
            </a:endParaRPr>
          </a:p>
          <a:p>
            <a:r>
              <a:rPr lang="de-DE" dirty="0" smtClean="0">
                <a:cs typeface="Courier New" panose="02070309020205020404" pitchFamily="49" charset="0"/>
              </a:rPr>
              <a:t>The truth is in the packets...</a:t>
            </a:r>
            <a:endParaRPr lang="de-DE" dirty="0" smtClean="0">
              <a:latin typeface="Courier New" panose="02070309020205020404" pitchFamily="49" charset="0"/>
              <a:cs typeface="Courier New" panose="02070309020205020404" pitchFamily="49" charset="0"/>
            </a:endParaRPr>
          </a:p>
        </p:txBody>
      </p:sp>
      <p:sp>
        <p:nvSpPr>
          <p:cNvPr id="7" name="Content Placeholder 6"/>
          <p:cNvSpPr>
            <a:spLocks noGrp="1"/>
          </p:cNvSpPr>
          <p:nvPr>
            <p:ph sz="quarter" idx="13"/>
          </p:nvPr>
        </p:nvSpPr>
        <p:spPr>
          <a:xfrm>
            <a:off x="457200" y="1476374"/>
            <a:ext cx="3008313" cy="3504389"/>
          </a:xfrm>
        </p:spPr>
        <p:txBody>
          <a:bodyPr/>
          <a:lstStyle/>
          <a:p>
            <a:r>
              <a:rPr lang="de-DE" dirty="0" smtClean="0"/>
              <a:t>For the poor sod responsible...</a:t>
            </a:r>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r>
              <a:rPr lang="de-DE" dirty="0" smtClean="0"/>
              <a:t/>
            </a:r>
            <a:br>
              <a:rPr lang="de-DE" dirty="0" smtClean="0"/>
            </a:br>
            <a:r>
              <a:rPr lang="de-DE" dirty="0" smtClean="0"/>
              <a:t/>
            </a:r>
            <a:br>
              <a:rPr lang="de-DE" dirty="0" smtClean="0"/>
            </a:br>
            <a:r>
              <a:rPr lang="de-DE" dirty="0" smtClean="0"/>
              <a:t>A helpful resource:</a:t>
            </a:r>
          </a:p>
          <a:p>
            <a:r>
              <a:rPr lang="en-US" dirty="0"/>
              <a:t>https://</a:t>
            </a:r>
            <a:r>
              <a:rPr lang="en-US" dirty="0" smtClean="0"/>
              <a:t>wikispaces.psu.edu/display/ipv6/IPv6+Rosetta+Stone </a:t>
            </a:r>
            <a:endParaRPr lang="en-US" dirty="0"/>
          </a:p>
        </p:txBody>
      </p:sp>
      <p:sp>
        <p:nvSpPr>
          <p:cNvPr id="10" name="Date Placeholder 9"/>
          <p:cNvSpPr>
            <a:spLocks noGrp="1"/>
          </p:cNvSpPr>
          <p:nvPr>
            <p:ph type="dt" sz="half" idx="10"/>
          </p:nvPr>
        </p:nvSpPr>
        <p:spPr/>
        <p:txBody>
          <a:bodyPr/>
          <a:lstStyle/>
          <a:p>
            <a:fld id="{44C1A4A1-0B91-6D42-864B-612358034931}" type="datetime1">
              <a:rPr lang="en-US" noProof="0" smtClean="0"/>
              <a:t>5/14/2015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42</a:t>
            </a:fld>
            <a:endParaRPr lang="en-US" noProof="0"/>
          </a:p>
        </p:txBody>
      </p:sp>
      <p:pic>
        <p:nvPicPr>
          <p:cNvPr id="12" name="Picture 11" descr="stetoscop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613" y="1827944"/>
            <a:ext cx="1978748" cy="2248844"/>
          </a:xfrm>
          <a:prstGeom prst="rect">
            <a:avLst/>
          </a:prstGeom>
        </p:spPr>
      </p:pic>
    </p:spTree>
    <p:extLst>
      <p:ext uri="{BB962C8B-B14F-4D97-AF65-F5344CB8AC3E}">
        <p14:creationId xmlns:p14="http://schemas.microsoft.com/office/powerpoint/2010/main" val="19806522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Troubleshooting</a:t>
            </a:r>
            <a:endParaRPr lang="en-US" dirty="0"/>
          </a:p>
        </p:txBody>
      </p:sp>
      <p:sp>
        <p:nvSpPr>
          <p:cNvPr id="3" name="Content Placeholder 2"/>
          <p:cNvSpPr>
            <a:spLocks noGrp="1"/>
          </p:cNvSpPr>
          <p:nvPr>
            <p:ph idx="1"/>
          </p:nvPr>
        </p:nvSpPr>
        <p:spPr/>
        <p:txBody>
          <a:bodyPr anchor="ctr"/>
          <a:lstStyle/>
          <a:p>
            <a:r>
              <a:rPr lang="de-DE" dirty="0" smtClean="0"/>
              <a:t>Being familiar with the following certainly helps</a:t>
            </a:r>
          </a:p>
          <a:p>
            <a:pPr lvl="1"/>
            <a:r>
              <a:rPr lang="de-DE" dirty="0" smtClean="0"/>
              <a:t>Flags in router advertisements</a:t>
            </a:r>
          </a:p>
          <a:p>
            <a:pPr lvl="1"/>
            <a:r>
              <a:rPr lang="de-DE" dirty="0" smtClean="0"/>
              <a:t>Main DHCPv6 messages</a:t>
            </a:r>
          </a:p>
          <a:p>
            <a:pPr lvl="1"/>
            <a:r>
              <a:rPr lang="de-DE" dirty="0" smtClean="0"/>
              <a:t>IPv6 Subnet Model (RFC 5942) and its (non-) relationship </a:t>
            </a:r>
            <a:r>
              <a:rPr lang="de-DE" dirty="0" err="1" smtClean="0"/>
              <a:t>with</a:t>
            </a:r>
            <a:r>
              <a:rPr lang="de-DE" dirty="0" smtClean="0"/>
              <a:t> DHCPv6</a:t>
            </a:r>
          </a:p>
        </p:txBody>
      </p:sp>
      <p:sp>
        <p:nvSpPr>
          <p:cNvPr id="7" name="Content Placeholder 6"/>
          <p:cNvSpPr>
            <a:spLocks noGrp="1"/>
          </p:cNvSpPr>
          <p:nvPr>
            <p:ph sz="quarter" idx="13"/>
          </p:nvPr>
        </p:nvSpPr>
        <p:spPr/>
        <p:txBody>
          <a:bodyPr/>
          <a:lstStyle/>
          <a:p>
            <a:r>
              <a:rPr lang="de-DE" smtClean="0"/>
              <a:t>In such scenarios</a:t>
            </a:r>
            <a:endParaRPr lang="en-US"/>
          </a:p>
        </p:txBody>
      </p:sp>
      <p:pic>
        <p:nvPicPr>
          <p:cNvPr id="10" name="Picture 9" descr="goa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2807855"/>
            <a:ext cx="3575050" cy="2172909"/>
          </a:xfrm>
          <a:prstGeom prst="rect">
            <a:avLst/>
          </a:prstGeom>
        </p:spPr>
      </p:pic>
      <p:sp>
        <p:nvSpPr>
          <p:cNvPr id="11" name="Date Placeholder 10"/>
          <p:cNvSpPr>
            <a:spLocks noGrp="1"/>
          </p:cNvSpPr>
          <p:nvPr>
            <p:ph type="dt" sz="half" idx="10"/>
          </p:nvPr>
        </p:nvSpPr>
        <p:spPr/>
        <p:txBody>
          <a:bodyPr/>
          <a:lstStyle/>
          <a:p>
            <a:fld id="{DBF033CC-1C02-694B-8962-0884508A163E}" type="datetime1">
              <a:rPr lang="en-US" noProof="0" smtClean="0"/>
              <a:t>5/14/2015</a:t>
            </a:fld>
            <a:endParaRPr lang="en-US" noProof="0"/>
          </a:p>
        </p:txBody>
      </p:sp>
      <p:sp>
        <p:nvSpPr>
          <p:cNvPr id="12" name="Slide Number Placeholder 11"/>
          <p:cNvSpPr>
            <a:spLocks noGrp="1"/>
          </p:cNvSpPr>
          <p:nvPr>
            <p:ph type="sldNum" sz="quarter" idx="12"/>
          </p:nvPr>
        </p:nvSpPr>
        <p:spPr/>
        <p:txBody>
          <a:bodyPr/>
          <a:lstStyle/>
          <a:p>
            <a:r>
              <a:rPr lang="en-US" noProof="0" smtClean="0"/>
              <a:t>#</a:t>
            </a:r>
            <a:fld id="{3AA03BFF-C650-864D-B149-8ED8CE831832}" type="slidenum">
              <a:rPr lang="en-US" noProof="0" smtClean="0"/>
              <a:pPr/>
              <a:t>43</a:t>
            </a:fld>
            <a:endParaRPr lang="en-US" noProof="0"/>
          </a:p>
        </p:txBody>
      </p:sp>
    </p:spTree>
    <p:extLst>
      <p:ext uri="{BB962C8B-B14F-4D97-AF65-F5344CB8AC3E}">
        <p14:creationId xmlns:p14="http://schemas.microsoft.com/office/powerpoint/2010/main" val="25377263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Summary</a:t>
            </a:r>
            <a:endParaRPr lang="en-US" dirty="0"/>
          </a:p>
        </p:txBody>
      </p:sp>
      <p:sp>
        <p:nvSpPr>
          <p:cNvPr id="3" name="Content Placeholder 2"/>
          <p:cNvSpPr>
            <a:spLocks noGrp="1"/>
          </p:cNvSpPr>
          <p:nvPr>
            <p:ph idx="1"/>
          </p:nvPr>
        </p:nvSpPr>
        <p:spPr>
          <a:xfrm>
            <a:off x="3575050" y="1202717"/>
            <a:ext cx="5483431" cy="3391507"/>
          </a:xfrm>
        </p:spPr>
        <p:txBody>
          <a:bodyPr>
            <a:normAutofit fontScale="92500" lnSpcReduction="10000"/>
          </a:bodyPr>
          <a:lstStyle/>
          <a:p>
            <a:r>
              <a:rPr lang="de-DE" dirty="0" smtClean="0"/>
              <a:t>Some IPv6 RFCs merely serve as an indication &amp; inspiration how things </a:t>
            </a:r>
            <a:r>
              <a:rPr lang="de-DE" i="1" dirty="0" smtClean="0"/>
              <a:t>could</a:t>
            </a:r>
            <a:r>
              <a:rPr lang="de-DE" dirty="0" smtClean="0"/>
              <a:t> be implemented.</a:t>
            </a:r>
          </a:p>
          <a:p>
            <a:endParaRPr lang="de-DE" dirty="0" smtClean="0"/>
          </a:p>
          <a:p>
            <a:r>
              <a:rPr lang="de-DE" dirty="0" smtClean="0"/>
              <a:t>In complex &amp; heterogeneous network </a:t>
            </a:r>
            <a:r>
              <a:rPr lang="de-DE" dirty="0" smtClean="0"/>
              <a:t>you may expect </a:t>
            </a:r>
            <a:r>
              <a:rPr lang="de-DE" dirty="0" smtClean="0"/>
              <a:t>surprises when it comes to the actual behavior of IPv6 nodes.</a:t>
            </a:r>
          </a:p>
          <a:p>
            <a:endParaRPr lang="de-DE" dirty="0" smtClean="0"/>
          </a:p>
          <a:p>
            <a:r>
              <a:rPr lang="de-DE" dirty="0" smtClean="0"/>
              <a:t>Get your hands dirty, and (re-) read RFC 3439.</a:t>
            </a:r>
            <a:endParaRPr lang="en-US" dirty="0"/>
          </a:p>
        </p:txBody>
      </p:sp>
      <p:sp>
        <p:nvSpPr>
          <p:cNvPr id="7" name="Content Placeholder 6"/>
          <p:cNvSpPr>
            <a:spLocks noGrp="1"/>
          </p:cNvSpPr>
          <p:nvPr>
            <p:ph sz="quarter" idx="13"/>
          </p:nvPr>
        </p:nvSpPr>
        <p:spPr/>
        <p:txBody>
          <a:bodyPr/>
          <a:lstStyle/>
          <a:p>
            <a:endParaRPr lang="en-US"/>
          </a:p>
        </p:txBody>
      </p:sp>
      <p:pic>
        <p:nvPicPr>
          <p:cNvPr id="11" name="Picture 10" descr="funnel.WM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425" y="1003669"/>
            <a:ext cx="1497470" cy="4002329"/>
          </a:xfrm>
          <a:prstGeom prst="rect">
            <a:avLst/>
          </a:prstGeom>
        </p:spPr>
      </p:pic>
      <p:sp>
        <p:nvSpPr>
          <p:cNvPr id="12" name="Date Placeholder 11"/>
          <p:cNvSpPr>
            <a:spLocks noGrp="1"/>
          </p:cNvSpPr>
          <p:nvPr>
            <p:ph type="dt" sz="half" idx="10"/>
          </p:nvPr>
        </p:nvSpPr>
        <p:spPr/>
        <p:txBody>
          <a:bodyPr/>
          <a:lstStyle/>
          <a:p>
            <a:fld id="{E85FE8DF-0668-E14E-9B2C-0B57A5F7FAF4}" type="datetime1">
              <a:rPr lang="en-US" noProof="0" smtClean="0"/>
              <a:t>5/14/2015</a:t>
            </a:fld>
            <a:endParaRPr lang="en-US" noProof="0"/>
          </a:p>
        </p:txBody>
      </p:sp>
      <p:sp>
        <p:nvSpPr>
          <p:cNvPr id="13" name="Slide Number Placeholder 12"/>
          <p:cNvSpPr>
            <a:spLocks noGrp="1"/>
          </p:cNvSpPr>
          <p:nvPr>
            <p:ph type="sldNum" sz="quarter" idx="12"/>
          </p:nvPr>
        </p:nvSpPr>
        <p:spPr/>
        <p:txBody>
          <a:bodyPr/>
          <a:lstStyle/>
          <a:p>
            <a:r>
              <a:rPr lang="en-US" noProof="0" smtClean="0"/>
              <a:t>#</a:t>
            </a:r>
            <a:fld id="{3AA03BFF-C650-864D-B149-8ED8CE831832}" type="slidenum">
              <a:rPr lang="en-US" noProof="0" smtClean="0"/>
              <a:pPr/>
              <a:t>44</a:t>
            </a:fld>
            <a:endParaRPr lang="en-US" noProof="0"/>
          </a:p>
        </p:txBody>
      </p:sp>
    </p:spTree>
    <p:extLst>
      <p:ext uri="{BB962C8B-B14F-4D97-AF65-F5344CB8AC3E}">
        <p14:creationId xmlns:p14="http://schemas.microsoft.com/office/powerpoint/2010/main" val="25305796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There’s never enough time…</a:t>
            </a:r>
            <a:endParaRPr lang="en-US" noProof="0"/>
          </a:p>
        </p:txBody>
      </p:sp>
      <p:pic>
        <p:nvPicPr>
          <p:cNvPr id="8" name="Bild 9" descr="time_hat.png"/>
          <p:cNvPicPr>
            <a:picLocks noChangeAspect="1"/>
          </p:cNvPicPr>
          <p:nvPr/>
        </p:nvPicPr>
        <p:blipFill>
          <a:blip r:embed="rId2" cstate="print"/>
          <a:srcRect/>
          <a:stretch>
            <a:fillRect/>
          </a:stretch>
        </p:blipFill>
        <p:spPr bwMode="auto">
          <a:xfrm>
            <a:off x="2418516" y="1398863"/>
            <a:ext cx="4007530" cy="3600400"/>
          </a:xfrm>
          <a:prstGeom prst="rect">
            <a:avLst/>
          </a:prstGeom>
          <a:noFill/>
          <a:ln w="9525">
            <a:noFill/>
            <a:miter lim="800000"/>
            <a:headEnd/>
            <a:tailEnd/>
          </a:ln>
        </p:spPr>
      </p:pic>
      <p:sp>
        <p:nvSpPr>
          <p:cNvPr id="9" name="Textfeld 6"/>
          <p:cNvSpPr txBox="1">
            <a:spLocks noChangeArrowheads="1"/>
          </p:cNvSpPr>
          <p:nvPr/>
        </p:nvSpPr>
        <p:spPr bwMode="auto">
          <a:xfrm>
            <a:off x="745463" y="1988735"/>
            <a:ext cx="2454518" cy="523220"/>
          </a:xfrm>
          <a:prstGeom prst="rect">
            <a:avLst/>
          </a:prstGeom>
          <a:noFill/>
          <a:ln w="9525">
            <a:noFill/>
            <a:miter lim="800000"/>
            <a:headEnd/>
            <a:tailEnd/>
          </a:ln>
        </p:spPr>
        <p:txBody>
          <a:bodyPr wrap="none">
            <a:spAutoFit/>
          </a:bodyPr>
          <a:lstStyle/>
          <a:p>
            <a:r>
              <a:rPr lang="en-US" sz="2800" b="1" dirty="0">
                <a:latin typeface="DINPro-Black"/>
                <a:cs typeface="DINPro-Black"/>
              </a:rPr>
              <a:t>THANK YOU</a:t>
            </a:r>
            <a:r>
              <a:rPr lang="de-DE" sz="2800" b="1" dirty="0">
                <a:latin typeface="DINPro-Black"/>
                <a:cs typeface="DINPro-Black"/>
              </a:rPr>
              <a:t>…</a:t>
            </a:r>
            <a:endParaRPr lang="en-US" sz="2800" b="1" dirty="0">
              <a:latin typeface="DINPro-Black"/>
              <a:cs typeface="DINPro-Black"/>
            </a:endParaRPr>
          </a:p>
        </p:txBody>
      </p:sp>
      <p:sp>
        <p:nvSpPr>
          <p:cNvPr id="10" name="Textfeld 7"/>
          <p:cNvSpPr txBox="1">
            <a:spLocks noChangeArrowheads="1"/>
          </p:cNvSpPr>
          <p:nvPr/>
        </p:nvSpPr>
        <p:spPr bwMode="auto">
          <a:xfrm>
            <a:off x="5714856" y="1988735"/>
            <a:ext cx="2159741" cy="523220"/>
          </a:xfrm>
          <a:prstGeom prst="rect">
            <a:avLst/>
          </a:prstGeom>
          <a:noFill/>
          <a:ln w="9525">
            <a:noFill/>
            <a:miter lim="800000"/>
            <a:headEnd/>
            <a:tailEnd/>
          </a:ln>
        </p:spPr>
        <p:txBody>
          <a:bodyPr wrap="none">
            <a:spAutoFit/>
          </a:bodyPr>
          <a:lstStyle/>
          <a:p>
            <a:r>
              <a:rPr lang="de-DE" sz="2800" b="1" dirty="0">
                <a:latin typeface="DINPro-Black"/>
                <a:cs typeface="DINPro-Black"/>
              </a:rPr>
              <a:t>...for yours!</a:t>
            </a:r>
            <a:endParaRPr lang="en-US" sz="2800" b="1" dirty="0">
              <a:latin typeface="DINPro-Black"/>
              <a:cs typeface="DINPro-Black"/>
            </a:endParaRPr>
          </a:p>
        </p:txBody>
      </p:sp>
      <p:sp>
        <p:nvSpPr>
          <p:cNvPr id="5" name="Rechteck 4"/>
          <p:cNvSpPr/>
          <p:nvPr/>
        </p:nvSpPr>
        <p:spPr>
          <a:xfrm>
            <a:off x="3017540" y="4301976"/>
            <a:ext cx="720080" cy="5040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fld id="{DEC229D1-E435-7A48-A220-C5B129C9B6AB}" type="datetime1">
              <a:rPr lang="en-US" noProof="0" smtClean="0"/>
              <a:t>5/14/2015</a:t>
            </a:fld>
            <a:endParaRPr lang="en-US" noProof="0"/>
          </a:p>
        </p:txBody>
      </p:sp>
      <p:sp>
        <p:nvSpPr>
          <p:cNvPr id="12" name="Slide Number Placeholder 11"/>
          <p:cNvSpPr>
            <a:spLocks noGrp="1"/>
          </p:cNvSpPr>
          <p:nvPr>
            <p:ph type="sldNum" sz="quarter" idx="12"/>
          </p:nvPr>
        </p:nvSpPr>
        <p:spPr/>
        <p:txBody>
          <a:bodyPr/>
          <a:lstStyle/>
          <a:p>
            <a:r>
              <a:rPr lang="en-US" noProof="0" smtClean="0"/>
              <a:t>#</a:t>
            </a:r>
            <a:fld id="{3AA03BFF-C650-864D-B149-8ED8CE831832}" type="slidenum">
              <a:rPr lang="en-US" noProof="0" smtClean="0"/>
              <a:pPr/>
              <a:t>45</a:t>
            </a:fld>
            <a:endParaRPr lang="en-US" noProof="0"/>
          </a:p>
        </p:txBody>
      </p:sp>
    </p:spTree>
    <p:extLst>
      <p:ext uri="{BB962C8B-B14F-4D97-AF65-F5344CB8AC3E}">
        <p14:creationId xmlns:p14="http://schemas.microsoft.com/office/powerpoint/2010/main" val="28249219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smtClean="0"/>
              <a:t>      Save </a:t>
            </a:r>
            <a:r>
              <a:rPr lang="de-CH" dirty="0" err="1"/>
              <a:t>the</a:t>
            </a:r>
            <a:r>
              <a:rPr lang="de-CH" dirty="0"/>
              <a:t> </a:t>
            </a:r>
            <a:r>
              <a:rPr lang="de-CH" dirty="0" smtClean="0"/>
              <a:t>Dates</a:t>
            </a:r>
            <a:endParaRPr lang="en-US" dirty="0"/>
          </a:p>
        </p:txBody>
      </p:sp>
      <p:sp>
        <p:nvSpPr>
          <p:cNvPr id="3" name="Content Placeholder 2"/>
          <p:cNvSpPr>
            <a:spLocks noGrp="1"/>
          </p:cNvSpPr>
          <p:nvPr>
            <p:ph idx="1"/>
          </p:nvPr>
        </p:nvSpPr>
        <p:spPr/>
        <p:txBody>
          <a:bodyPr anchor="ctr">
            <a:normAutofit fontScale="70000" lnSpcReduction="20000"/>
          </a:bodyPr>
          <a:lstStyle/>
          <a:p>
            <a:r>
              <a:rPr lang="en-US" dirty="0" smtClean="0">
                <a:latin typeface="DINPro-Black"/>
                <a:cs typeface="DINPro-Black"/>
              </a:rPr>
              <a:t>Pre-Conference </a:t>
            </a:r>
            <a:r>
              <a:rPr lang="en-US" dirty="0">
                <a:latin typeface="DINPro-Black"/>
                <a:cs typeface="DINPro-Black"/>
              </a:rPr>
              <a:t>Day</a:t>
            </a:r>
            <a:r>
              <a:rPr lang="en-US" dirty="0"/>
              <a:t> – </a:t>
            </a:r>
            <a:r>
              <a:rPr lang="en-US" dirty="0" smtClean="0"/>
              <a:t>Wednesday,17</a:t>
            </a:r>
            <a:r>
              <a:rPr lang="en-US" dirty="0"/>
              <a:t>. </a:t>
            </a:r>
            <a:r>
              <a:rPr lang="en-US" dirty="0" smtClean="0"/>
              <a:t>June 2015 </a:t>
            </a:r>
            <a:r>
              <a:rPr lang="en-US" dirty="0"/>
              <a:t/>
            </a:r>
            <a:br>
              <a:rPr lang="en-US" dirty="0"/>
            </a:br>
            <a:r>
              <a:rPr lang="en-US" dirty="0">
                <a:solidFill>
                  <a:srgbClr val="1D9D5B"/>
                </a:solidFill>
              </a:rPr>
              <a:t>IPv6 Workshop: Build it, Use it</a:t>
            </a:r>
            <a:br>
              <a:rPr lang="en-US" dirty="0">
                <a:solidFill>
                  <a:srgbClr val="1D9D5B"/>
                </a:solidFill>
              </a:rPr>
            </a:br>
            <a:r>
              <a:rPr lang="en-US" dirty="0" smtClean="0"/>
              <a:t>with Jeff </a:t>
            </a:r>
            <a:r>
              <a:rPr lang="en-US" dirty="0" err="1" smtClean="0"/>
              <a:t>Carrell</a:t>
            </a:r>
            <a:endParaRPr lang="en-US" dirty="0"/>
          </a:p>
          <a:p>
            <a:pPr lvl="1"/>
            <a:r>
              <a:rPr lang="en-US" dirty="0" smtClean="0"/>
              <a:t>Hands</a:t>
            </a:r>
            <a:r>
              <a:rPr lang="en-US" dirty="0"/>
              <a:t>-On</a:t>
            </a:r>
          </a:p>
          <a:p>
            <a:endParaRPr lang="en-US" dirty="0"/>
          </a:p>
          <a:p>
            <a:r>
              <a:rPr lang="en-US" dirty="0">
                <a:latin typeface="DINPro-Black"/>
                <a:cs typeface="DINPro-Black"/>
              </a:rPr>
              <a:t>IPv6 Business </a:t>
            </a:r>
            <a:r>
              <a:rPr lang="en-US" dirty="0" smtClean="0">
                <a:latin typeface="DINPro-Black"/>
                <a:cs typeface="DINPro-Black"/>
              </a:rPr>
              <a:t>Conference </a:t>
            </a:r>
            <a:r>
              <a:rPr lang="en-US" dirty="0"/>
              <a:t>– </a:t>
            </a:r>
            <a:r>
              <a:rPr lang="en-US" dirty="0" smtClean="0"/>
              <a:t>Thursday, 18</a:t>
            </a:r>
            <a:r>
              <a:rPr lang="en-US" dirty="0"/>
              <a:t>. </a:t>
            </a:r>
            <a:r>
              <a:rPr lang="en-US" dirty="0" smtClean="0"/>
              <a:t>June 2015</a:t>
            </a:r>
            <a:endParaRPr lang="en-US" dirty="0"/>
          </a:p>
          <a:p>
            <a:endParaRPr lang="en-US" dirty="0"/>
          </a:p>
          <a:p>
            <a:r>
              <a:rPr lang="en-US" dirty="0" smtClean="0">
                <a:latin typeface="DINPro-Black"/>
                <a:cs typeface="DINPro-Black"/>
              </a:rPr>
              <a:t>Post-Conference </a:t>
            </a:r>
            <a:r>
              <a:rPr lang="en-US" dirty="0">
                <a:latin typeface="DINPro-Black"/>
                <a:cs typeface="DINPro-Black"/>
              </a:rPr>
              <a:t>Day </a:t>
            </a:r>
            <a:r>
              <a:rPr lang="en-US" dirty="0"/>
              <a:t>– </a:t>
            </a:r>
            <a:r>
              <a:rPr lang="en-US" dirty="0" smtClean="0"/>
              <a:t>Friday, 19</a:t>
            </a:r>
            <a:r>
              <a:rPr lang="en-US" dirty="0"/>
              <a:t>. </a:t>
            </a:r>
            <a:r>
              <a:rPr lang="en-US" dirty="0" smtClean="0"/>
              <a:t>June 2015</a:t>
            </a:r>
            <a:br>
              <a:rPr lang="en-US" dirty="0" smtClean="0"/>
            </a:br>
            <a:r>
              <a:rPr lang="en-US" dirty="0" smtClean="0">
                <a:solidFill>
                  <a:srgbClr val="1D9D5B"/>
                </a:solidFill>
              </a:rPr>
              <a:t>IPv6 </a:t>
            </a:r>
            <a:r>
              <a:rPr lang="en-US" dirty="0">
                <a:solidFill>
                  <a:srgbClr val="1D9D5B"/>
                </a:solidFill>
              </a:rPr>
              <a:t>Interactive Addressing Workshop with Practical Hands-on </a:t>
            </a:r>
            <a:r>
              <a:rPr lang="en-US" dirty="0" smtClean="0">
                <a:solidFill>
                  <a:srgbClr val="1D9D5B"/>
                </a:solidFill>
              </a:rPr>
              <a:t>Labs</a:t>
            </a:r>
            <a:r>
              <a:rPr lang="en-US" dirty="0" smtClean="0"/>
              <a:t> with Jeff Carrell</a:t>
            </a:r>
            <a:endParaRPr lang="en-US" dirty="0"/>
          </a:p>
          <a:p>
            <a:pPr lvl="1"/>
            <a:r>
              <a:rPr lang="en-US" dirty="0" smtClean="0"/>
              <a:t>Hands</a:t>
            </a:r>
            <a:r>
              <a:rPr lang="en-US" dirty="0"/>
              <a:t>-On, Build your own lab and take it </a:t>
            </a:r>
            <a:r>
              <a:rPr lang="en-US" dirty="0" smtClean="0"/>
              <a:t>home!</a:t>
            </a:r>
            <a:endParaRPr lang="en-US" dirty="0"/>
          </a:p>
          <a:p>
            <a:pPr marL="0" indent="0">
              <a:buNone/>
            </a:pPr>
            <a:endParaRPr lang="en-US" dirty="0"/>
          </a:p>
        </p:txBody>
      </p:sp>
      <p:sp>
        <p:nvSpPr>
          <p:cNvPr id="4" name="Date Placeholder 3"/>
          <p:cNvSpPr>
            <a:spLocks noGrp="1"/>
          </p:cNvSpPr>
          <p:nvPr>
            <p:ph type="dt" sz="half" idx="10"/>
          </p:nvPr>
        </p:nvSpPr>
        <p:spPr/>
        <p:txBody>
          <a:bodyPr/>
          <a:lstStyle/>
          <a:p>
            <a:fld id="{46FDED01-5337-2443-9B4A-8C4269343AD9}" type="datetime1">
              <a:rPr lang="en-US" noProof="0" smtClean="0"/>
              <a:t>5/14/2015</a:t>
            </a:fld>
            <a:endParaRPr lang="en-US" noProof="0"/>
          </a:p>
        </p:txBody>
      </p:sp>
      <p:sp>
        <p:nvSpPr>
          <p:cNvPr id="5" name="Slide Number Placeholder 4"/>
          <p:cNvSpPr>
            <a:spLocks noGrp="1"/>
          </p:cNvSpPr>
          <p:nvPr>
            <p:ph type="sldNum" sz="quarter" idx="12"/>
          </p:nvPr>
        </p:nvSpPr>
        <p:spPr/>
        <p:txBody>
          <a:bodyPr/>
          <a:lstStyle/>
          <a:p>
            <a:r>
              <a:rPr lang="en-US" noProof="0" smtClean="0"/>
              <a:t>#</a:t>
            </a:r>
            <a:fld id="{3AA03BFF-C650-864D-B149-8ED8CE831832}" type="slidenum">
              <a:rPr lang="en-US" noProof="0" smtClean="0"/>
              <a:pPr/>
              <a:t>46</a:t>
            </a:fld>
            <a:endParaRPr lang="en-US" noProof="0"/>
          </a:p>
        </p:txBody>
      </p:sp>
      <p:sp>
        <p:nvSpPr>
          <p:cNvPr id="6" name="Content Placeholder 5"/>
          <p:cNvSpPr>
            <a:spLocks noGrp="1"/>
          </p:cNvSpPr>
          <p:nvPr>
            <p:ph sz="quarter" idx="13"/>
          </p:nvPr>
        </p:nvSpPr>
        <p:spPr/>
        <p:txBody>
          <a:bodyPr/>
          <a:lstStyle/>
          <a:p>
            <a:endParaRPr lang="en-US"/>
          </a:p>
        </p:txBody>
      </p:sp>
      <p:sp>
        <p:nvSpPr>
          <p:cNvPr id="7" name="Rectangle 6"/>
          <p:cNvSpPr/>
          <p:nvPr/>
        </p:nvSpPr>
        <p:spPr>
          <a:xfrm>
            <a:off x="52188" y="0"/>
            <a:ext cx="1022222" cy="10246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IPV6_BC_2015_600x397p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 y="2296633"/>
            <a:ext cx="2675889" cy="1770546"/>
          </a:xfrm>
          <a:prstGeom prst="rect">
            <a:avLst/>
          </a:prstGeom>
        </p:spPr>
      </p:pic>
      <p:pic>
        <p:nvPicPr>
          <p:cNvPr id="10" name="Picture 9" descr="thumbs_u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587" y="184679"/>
            <a:ext cx="1487395" cy="1550187"/>
          </a:xfrm>
          <a:prstGeom prst="rect">
            <a:avLst/>
          </a:prstGeom>
        </p:spPr>
      </p:pic>
    </p:spTree>
    <p:extLst>
      <p:ext uri="{BB962C8B-B14F-4D97-AF65-F5344CB8AC3E}">
        <p14:creationId xmlns:p14="http://schemas.microsoft.com/office/powerpoint/2010/main" val="3567691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581488" y="228921"/>
            <a:ext cx="4566375" cy="213045"/>
          </a:xfrm>
          <a:prstGeom prst="rect">
            <a:avLst/>
          </a:prstGeom>
          <a:solidFill>
            <a:srgbClr val="FF6600">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14302" y="0"/>
            <a:ext cx="5473698" cy="1476375"/>
          </a:xfrm>
        </p:spPr>
        <p:txBody>
          <a:bodyPr/>
          <a:lstStyle/>
          <a:p>
            <a:r>
              <a:rPr lang="en-US" sz="1800" dirty="0" smtClean="0"/>
              <a:t/>
            </a:r>
            <a:br>
              <a:rPr lang="en-US" sz="1800" dirty="0" smtClean="0"/>
            </a:br>
            <a:r>
              <a:rPr lang="en-US" sz="1800" dirty="0" smtClean="0"/>
              <a:t> </a:t>
            </a:r>
            <a:br>
              <a:rPr lang="en-US" sz="1800" dirty="0" smtClean="0"/>
            </a:br>
            <a:r>
              <a:rPr lang="en-US" sz="1800" dirty="0"/>
              <a:t>	</a:t>
            </a:r>
            <a:r>
              <a:rPr lang="en-US" sz="1800" dirty="0" smtClean="0"/>
              <a:t>				March, 14-18 2016</a:t>
            </a:r>
            <a:br>
              <a:rPr lang="en-US" sz="1800" dirty="0" smtClean="0"/>
            </a:br>
            <a:r>
              <a:rPr lang="en-US" sz="1800" dirty="0"/>
              <a:t>	</a:t>
            </a:r>
            <a:r>
              <a:rPr lang="en-US" sz="1800" dirty="0" smtClean="0"/>
              <a:t>				Heidelberg, Germany</a:t>
            </a:r>
            <a:br>
              <a:rPr lang="en-US" sz="1800" dirty="0" smtClean="0"/>
            </a:br>
            <a:r>
              <a:rPr lang="en-US" sz="1800" dirty="0"/>
              <a:t>	</a:t>
            </a:r>
            <a:r>
              <a:rPr lang="en-US" sz="1800" dirty="0" smtClean="0"/>
              <a:t>				Make the world a safer place.</a:t>
            </a:r>
            <a:endParaRPr lang="en-US" sz="1800" dirty="0"/>
          </a:p>
        </p:txBody>
      </p:sp>
      <p:pic>
        <p:nvPicPr>
          <p:cNvPr id="3" name="Picture 2" descr="Troopers13_00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6456" y="1691494"/>
            <a:ext cx="4048110" cy="2700848"/>
          </a:xfrm>
          <a:prstGeom prst="rect">
            <a:avLst/>
          </a:prstGeom>
        </p:spPr>
      </p:pic>
      <p:pic>
        <p:nvPicPr>
          <p:cNvPr id="4" name="Picture 3" descr="Troopers13_12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17494" y="1691494"/>
            <a:ext cx="2834239" cy="2700848"/>
          </a:xfrm>
          <a:prstGeom prst="rect">
            <a:avLst/>
          </a:prstGeom>
        </p:spPr>
      </p:pic>
      <p:pic>
        <p:nvPicPr>
          <p:cNvPr id="5" name="Picture 4" descr="Troopers13_156.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691495"/>
            <a:ext cx="1358188" cy="2700848"/>
          </a:xfrm>
          <a:prstGeom prst="rect">
            <a:avLst/>
          </a:prstGeom>
        </p:spPr>
      </p:pic>
      <p:pic>
        <p:nvPicPr>
          <p:cNvPr id="10" name="Picture 9" descr="Troopers13_185.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38220" y="1691495"/>
            <a:ext cx="2205780" cy="3306090"/>
          </a:xfrm>
          <a:prstGeom prst="rect">
            <a:avLst/>
          </a:prstGeom>
        </p:spPr>
      </p:pic>
      <p:cxnSp>
        <p:nvCxnSpPr>
          <p:cNvPr id="12" name="Straight Connector 11"/>
          <p:cNvCxnSpPr/>
          <p:nvPr/>
        </p:nvCxnSpPr>
        <p:spPr>
          <a:xfrm>
            <a:off x="-342900" y="4424338"/>
            <a:ext cx="7293820" cy="0"/>
          </a:xfrm>
          <a:prstGeom prst="line">
            <a:avLst/>
          </a:prstGeom>
          <a:ln w="76200"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14302" y="4567594"/>
            <a:ext cx="6853158" cy="330860"/>
          </a:xfrm>
          <a:prstGeom prst="rect">
            <a:avLst/>
          </a:prstGeom>
          <a:noFill/>
        </p:spPr>
        <p:txBody>
          <a:bodyPr wrap="none" rtlCol="0">
            <a:spAutoFit/>
          </a:bodyPr>
          <a:lstStyle/>
          <a:p>
            <a:r>
              <a:rPr lang="en-US" sz="1550" b="1" cap="all" dirty="0" smtClean="0">
                <a:latin typeface="DINPro-Regular"/>
                <a:cs typeface="DINPro-Regular"/>
              </a:rPr>
              <a:t>More Info, Extensive Archive &amp; Registration @ </a:t>
            </a:r>
            <a:r>
              <a:rPr lang="en-US" sz="1550" cap="all" dirty="0" err="1" smtClean="0">
                <a:latin typeface="DINPro-Regular"/>
                <a:cs typeface="DINPro-Regular"/>
              </a:rPr>
              <a:t>www.troopers.de</a:t>
            </a:r>
            <a:endParaRPr lang="en-US" sz="1550" cap="all" dirty="0" smtClean="0">
              <a:latin typeface="DINPro-Regular"/>
              <a:cs typeface="DINPro-Regular"/>
            </a:endParaRPr>
          </a:p>
        </p:txBody>
      </p:sp>
      <p:sp>
        <p:nvSpPr>
          <p:cNvPr id="18" name="TextBox 17"/>
          <p:cNvSpPr txBox="1"/>
          <p:nvPr/>
        </p:nvSpPr>
        <p:spPr>
          <a:xfrm>
            <a:off x="1518533" y="140147"/>
            <a:ext cx="4755143" cy="369332"/>
          </a:xfrm>
          <a:prstGeom prst="rect">
            <a:avLst/>
          </a:prstGeom>
          <a:noFill/>
        </p:spPr>
        <p:txBody>
          <a:bodyPr wrap="none" rtlCol="0">
            <a:spAutoFit/>
          </a:bodyPr>
          <a:lstStyle/>
          <a:p>
            <a:r>
              <a:rPr lang="en-US" dirty="0" smtClean="0">
                <a:latin typeface="DINPro-Light"/>
                <a:cs typeface="DINPro-Light"/>
              </a:rPr>
              <a:t>Guys, we would love to see you in Heidelberg!</a:t>
            </a:r>
          </a:p>
        </p:txBody>
      </p:sp>
      <p:pic>
        <p:nvPicPr>
          <p:cNvPr id="6" name="Picture 5"/>
          <p:cNvPicPr>
            <a:picLocks noChangeAspect="1"/>
          </p:cNvPicPr>
          <p:nvPr/>
        </p:nvPicPr>
        <p:blipFill>
          <a:blip r:embed="rId6"/>
          <a:stretch>
            <a:fillRect/>
          </a:stretch>
        </p:blipFill>
        <p:spPr>
          <a:xfrm>
            <a:off x="6257863" y="1062873"/>
            <a:ext cx="943431" cy="767004"/>
          </a:xfrm>
          <a:prstGeom prst="rect">
            <a:avLst/>
          </a:prstGeom>
        </p:spPr>
      </p:pic>
      <p:sp>
        <p:nvSpPr>
          <p:cNvPr id="15" name="TextBox 14"/>
          <p:cNvSpPr txBox="1"/>
          <p:nvPr/>
        </p:nvSpPr>
        <p:spPr>
          <a:xfrm>
            <a:off x="7129673" y="1109490"/>
            <a:ext cx="2018501" cy="584776"/>
          </a:xfrm>
          <a:prstGeom prst="rect">
            <a:avLst/>
          </a:prstGeom>
          <a:noFill/>
        </p:spPr>
        <p:txBody>
          <a:bodyPr wrap="none" rtlCol="0">
            <a:spAutoFit/>
          </a:bodyPr>
          <a:lstStyle/>
          <a:p>
            <a:r>
              <a:rPr lang="en-US" sz="1600" b="1" dirty="0" smtClean="0">
                <a:latin typeface="DINPro-Regular"/>
                <a:cs typeface="DINPro-Regular"/>
                <a:sym typeface="Wingdings"/>
              </a:rPr>
              <a:t>FOLLOW THE NEWS</a:t>
            </a:r>
            <a:br>
              <a:rPr lang="en-US" sz="1600" b="1" dirty="0" smtClean="0">
                <a:latin typeface="DINPro-Regular"/>
                <a:cs typeface="DINPro-Regular"/>
                <a:sym typeface="Wingdings"/>
              </a:rPr>
            </a:br>
            <a:r>
              <a:rPr lang="en-US" sz="1600" b="1" dirty="0" smtClean="0">
                <a:latin typeface="DINPro-Black"/>
                <a:cs typeface="DINPro-Black"/>
                <a:sym typeface="Wingdings"/>
              </a:rPr>
              <a:t>@</a:t>
            </a:r>
            <a:r>
              <a:rPr lang="en-US" sz="1600" b="1" dirty="0" err="1" smtClean="0">
                <a:latin typeface="DINPro-Black"/>
                <a:cs typeface="DINPro-Black"/>
                <a:sym typeface="Wingdings"/>
              </a:rPr>
              <a:t>WEareTROOPERS</a:t>
            </a:r>
            <a:endParaRPr lang="en-US" dirty="0" smtClean="0">
              <a:latin typeface="DINPro-Black"/>
              <a:cs typeface="DINPro-Black"/>
            </a:endParaRPr>
          </a:p>
        </p:txBody>
      </p:sp>
      <p:sp>
        <p:nvSpPr>
          <p:cNvPr id="8" name="Date Placeholder 7"/>
          <p:cNvSpPr>
            <a:spLocks noGrp="1"/>
          </p:cNvSpPr>
          <p:nvPr>
            <p:ph type="dt" sz="half" idx="10"/>
          </p:nvPr>
        </p:nvSpPr>
        <p:spPr/>
        <p:txBody>
          <a:bodyPr/>
          <a:lstStyle/>
          <a:p>
            <a:fld id="{62A42F81-1262-7042-8096-C84162987F60}" type="datetime1">
              <a:rPr lang="en-US" noProof="0" smtClean="0"/>
              <a:t>5/14/2015</a:t>
            </a:fld>
            <a:endParaRPr lang="en-US" noProof="0"/>
          </a:p>
        </p:txBody>
      </p:sp>
      <p:sp>
        <p:nvSpPr>
          <p:cNvPr id="16" name="Slide Number Placeholder 15"/>
          <p:cNvSpPr>
            <a:spLocks noGrp="1"/>
          </p:cNvSpPr>
          <p:nvPr>
            <p:ph type="sldNum" sz="quarter" idx="12"/>
          </p:nvPr>
        </p:nvSpPr>
        <p:spPr/>
        <p:txBody>
          <a:bodyPr/>
          <a:lstStyle/>
          <a:p>
            <a:r>
              <a:rPr lang="en-US" noProof="0" smtClean="0"/>
              <a:t>#</a:t>
            </a:r>
            <a:fld id="{3AA03BFF-C650-864D-B149-8ED8CE831832}" type="slidenum">
              <a:rPr lang="en-US" noProof="0" smtClean="0"/>
              <a:pPr/>
              <a:t>47</a:t>
            </a:fld>
            <a:endParaRPr lang="en-US" noProof="0"/>
          </a:p>
        </p:txBody>
      </p:sp>
      <p:pic>
        <p:nvPicPr>
          <p:cNvPr id="20" name="Picture 19"/>
          <p:cNvPicPr>
            <a:picLocks noChangeAspect="1"/>
          </p:cNvPicPr>
          <p:nvPr/>
        </p:nvPicPr>
        <p:blipFill>
          <a:blip r:embed="rId7"/>
          <a:stretch>
            <a:fillRect/>
          </a:stretch>
        </p:blipFill>
        <p:spPr>
          <a:xfrm>
            <a:off x="121104" y="49600"/>
            <a:ext cx="1150495" cy="1352824"/>
          </a:xfrm>
          <a:prstGeom prst="rect">
            <a:avLst/>
          </a:prstGeom>
        </p:spPr>
      </p:pic>
    </p:spTree>
    <p:extLst>
      <p:ext uri="{BB962C8B-B14F-4D97-AF65-F5344CB8AC3E}">
        <p14:creationId xmlns:p14="http://schemas.microsoft.com/office/powerpoint/2010/main" val="11120580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ln/>
        </p:spPr>
        <p:txBody>
          <a:bodyPr tIns="31431"/>
          <a:lstStyle/>
          <a:p>
            <a:pPr>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a:t>Questions?</a:t>
            </a:r>
          </a:p>
        </p:txBody>
      </p:sp>
      <p:sp>
        <p:nvSpPr>
          <p:cNvPr id="46082" name="Rectangle 2"/>
          <p:cNvSpPr>
            <a:spLocks noGrp="1" noChangeArrowheads="1"/>
          </p:cNvSpPr>
          <p:nvPr>
            <p:ph idx="1"/>
          </p:nvPr>
        </p:nvSpPr>
        <p:spPr>
          <a:xfrm>
            <a:off x="3575050" y="1202717"/>
            <a:ext cx="5266611" cy="3778048"/>
          </a:xfrm>
          <a:ln/>
        </p:spPr>
        <p:txBody>
          <a:bodyPr>
            <a:normAutofit lnSpcReduction="10000"/>
          </a:bodyPr>
          <a:lstStyle/>
          <a:p>
            <a:pPr marL="430329"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endParaRPr lang="en-GB" dirty="0" smtClean="0"/>
          </a:p>
          <a:p>
            <a:pPr marL="430329"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dirty="0" smtClean="0"/>
              <a:t>You </a:t>
            </a:r>
            <a:r>
              <a:rPr lang="en-GB" dirty="0"/>
              <a:t>can reach us </a:t>
            </a:r>
            <a:r>
              <a:rPr lang="en-GB" dirty="0" smtClean="0"/>
              <a:t>at:</a:t>
            </a:r>
          </a:p>
          <a:p>
            <a:pPr marL="790329" lvl="1"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dirty="0" smtClean="0">
                <a:hlinkClick r:id="rId3"/>
              </a:rPr>
              <a:t>erey@ernw.de</a:t>
            </a:r>
            <a:r>
              <a:rPr lang="en-GB" dirty="0" smtClean="0"/>
              <a:t>, </a:t>
            </a:r>
            <a:r>
              <a:rPr lang="en-GB" dirty="0" smtClean="0">
                <a:hlinkClick r:id="rId4"/>
              </a:rPr>
              <a:t>www.ernw.de</a:t>
            </a:r>
            <a:endParaRPr lang="en-GB" dirty="0" smtClean="0"/>
          </a:p>
          <a:p>
            <a:pPr marL="790329" lvl="1"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dirty="0" smtClean="0">
                <a:hlinkClick r:id="rId5"/>
              </a:rPr>
              <a:t>cwerny@ernw.de</a:t>
            </a:r>
            <a:r>
              <a:rPr lang="en-GB" dirty="0" smtClean="0"/>
              <a:t>, </a:t>
            </a:r>
            <a:r>
              <a:rPr lang="en-GB" dirty="0" smtClean="0">
                <a:hlinkClick r:id="rId4"/>
              </a:rPr>
              <a:t>www.ernw.de</a:t>
            </a:r>
            <a:r>
              <a:rPr lang="en-GB" dirty="0" smtClean="0"/>
              <a:t/>
            </a:r>
            <a:br>
              <a:rPr lang="en-GB" dirty="0" smtClean="0"/>
            </a:br>
            <a:endParaRPr lang="en-GB" dirty="0" smtClean="0"/>
          </a:p>
          <a:p>
            <a:pPr marL="430329"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dirty="0" smtClean="0"/>
              <a:t>Our blog:</a:t>
            </a:r>
          </a:p>
          <a:p>
            <a:pPr marL="790329" lvl="1"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dirty="0">
                <a:hlinkClick r:id="rId6"/>
              </a:rPr>
              <a:t>www.insinuator.net</a:t>
            </a:r>
            <a:endParaRPr lang="en-GB" dirty="0"/>
          </a:p>
          <a:p>
            <a:pPr marL="87429" indent="0">
              <a:buSzPct val="75000"/>
              <a:buNone/>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endParaRPr lang="en-GB" dirty="0" smtClean="0"/>
          </a:p>
          <a:p>
            <a:pPr marL="430329"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dirty="0" smtClean="0"/>
              <a:t>Follow me at: </a:t>
            </a:r>
          </a:p>
          <a:p>
            <a:pPr marL="790329" lvl="1"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dirty="0" smtClean="0">
                <a:hlinkClick r:id="rId7"/>
              </a:rPr>
              <a:t>@</a:t>
            </a:r>
            <a:r>
              <a:rPr lang="en-GB" dirty="0" err="1" smtClean="0">
                <a:hlinkClick r:id="rId7"/>
              </a:rPr>
              <a:t>Enno_Insinuator</a:t>
            </a:r>
            <a:endParaRPr lang="en-GB" dirty="0"/>
          </a:p>
        </p:txBody>
      </p:sp>
      <p:pic>
        <p:nvPicPr>
          <p:cNvPr id="5" name="Content Placeholder 4"/>
          <p:cNvPicPr>
            <a:picLocks noGrp="1" noChangeAspect="1"/>
          </p:cNvPicPr>
          <p:nvPr>
            <p:ph sz="quarter" idx="13"/>
          </p:nvPr>
        </p:nvPicPr>
        <p:blipFill>
          <a:blip r:embed="rId8"/>
          <a:srcRect l="1757" r="1757"/>
          <a:stretch>
            <a:fillRect/>
          </a:stretch>
        </p:blipFill>
        <p:spPr>
          <a:xfrm rot="2700000">
            <a:off x="5455436" y="3032956"/>
            <a:ext cx="326356" cy="338238"/>
          </a:xfrm>
        </p:spPr>
      </p:pic>
      <p:pic>
        <p:nvPicPr>
          <p:cNvPr id="4608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060970"/>
            <a:ext cx="3465513" cy="253325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 name="Bild 11"/>
          <p:cNvPicPr>
            <a:picLocks noChangeAspect="1"/>
          </p:cNvPicPr>
          <p:nvPr/>
        </p:nvPicPr>
        <p:blipFill>
          <a:blip r:embed="rId10"/>
          <a:stretch>
            <a:fillRect/>
          </a:stretch>
        </p:blipFill>
        <p:spPr>
          <a:xfrm flipH="1">
            <a:off x="5933587" y="4027744"/>
            <a:ext cx="585170" cy="585170"/>
          </a:xfrm>
          <a:prstGeom prst="rect">
            <a:avLst/>
          </a:prstGeom>
        </p:spPr>
      </p:pic>
      <p:pic>
        <p:nvPicPr>
          <p:cNvPr id="9" name="Picture 8" descr="mail_icon.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446540">
            <a:off x="6910264" y="1653938"/>
            <a:ext cx="413731" cy="306663"/>
          </a:xfrm>
          <a:prstGeom prst="rect">
            <a:avLst/>
          </a:prstGeom>
        </p:spPr>
      </p:pic>
      <p:sp>
        <p:nvSpPr>
          <p:cNvPr id="2" name="Date Placeholder 1"/>
          <p:cNvSpPr>
            <a:spLocks noGrp="1"/>
          </p:cNvSpPr>
          <p:nvPr>
            <p:ph type="dt" sz="half" idx="10"/>
          </p:nvPr>
        </p:nvSpPr>
        <p:spPr/>
        <p:txBody>
          <a:bodyPr/>
          <a:lstStyle/>
          <a:p>
            <a:fld id="{42E6A157-E9E0-CE4B-B43C-E11FF250C8F0}" type="datetime1">
              <a:rPr lang="en-US" noProof="0" smtClean="0"/>
              <a:t>5/14/2015</a:t>
            </a:fld>
            <a:endParaRPr lang="en-US" noProof="0"/>
          </a:p>
        </p:txBody>
      </p:sp>
      <p:sp>
        <p:nvSpPr>
          <p:cNvPr id="3" name="Slide Number Placeholder 2"/>
          <p:cNvSpPr>
            <a:spLocks noGrp="1"/>
          </p:cNvSpPr>
          <p:nvPr>
            <p:ph type="sldNum" sz="quarter" idx="12"/>
          </p:nvPr>
        </p:nvSpPr>
        <p:spPr/>
        <p:txBody>
          <a:bodyPr/>
          <a:lstStyle/>
          <a:p>
            <a:r>
              <a:rPr lang="en-US" noProof="0" smtClean="0"/>
              <a:t>#</a:t>
            </a:r>
            <a:fld id="{3AA03BFF-C650-864D-B149-8ED8CE831832}" type="slidenum">
              <a:rPr lang="en-US" noProof="0" smtClean="0"/>
              <a:pPr/>
              <a:t>48</a:t>
            </a:fld>
            <a:endParaRPr lang="en-US" noProof="0"/>
          </a:p>
        </p:txBody>
      </p:sp>
    </p:spTree>
    <p:extLst>
      <p:ext uri="{BB962C8B-B14F-4D97-AF65-F5344CB8AC3E}">
        <p14:creationId xmlns:p14="http://schemas.microsoft.com/office/powerpoint/2010/main" val="24497607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endParaRPr lang="de-DE" dirty="0" smtClean="0"/>
          </a:p>
          <a:p>
            <a:r>
              <a:rPr lang="de-DE" dirty="0" err="1" smtClean="0"/>
              <a:t>Fundamentals</a:t>
            </a:r>
            <a:endParaRPr lang="en-US" dirty="0"/>
          </a:p>
        </p:txBody>
      </p:sp>
      <p:sp>
        <p:nvSpPr>
          <p:cNvPr id="5" name="Subtitle 4"/>
          <p:cNvSpPr>
            <a:spLocks noGrp="1"/>
          </p:cNvSpPr>
          <p:nvPr>
            <p:ph type="subTitle" idx="13"/>
          </p:nvPr>
        </p:nvSpPr>
        <p:spPr/>
        <p:txBody>
          <a:bodyPr/>
          <a:lstStyle/>
          <a:p>
            <a:r>
              <a:rPr lang="de-DE" dirty="0" smtClean="0"/>
              <a:t>What the textbook tells you</a:t>
            </a:r>
            <a:endParaRPr lang="en-US" dirty="0"/>
          </a:p>
        </p:txBody>
      </p:sp>
      <p:sp>
        <p:nvSpPr>
          <p:cNvPr id="11" name="Date Placeholder 10"/>
          <p:cNvSpPr>
            <a:spLocks noGrp="1"/>
          </p:cNvSpPr>
          <p:nvPr>
            <p:ph type="dt" sz="half" idx="10"/>
          </p:nvPr>
        </p:nvSpPr>
        <p:spPr/>
        <p:txBody>
          <a:bodyPr/>
          <a:lstStyle/>
          <a:p>
            <a:fld id="{4659606A-DDC9-5847-B29C-1DB80B28BF6E}" type="datetime1">
              <a:rPr lang="en-US" noProof="0" smtClean="0"/>
              <a:t>5/14/2015</a:t>
            </a:fld>
            <a:endParaRPr lang="en-US" noProof="0"/>
          </a:p>
        </p:txBody>
      </p:sp>
      <p:sp>
        <p:nvSpPr>
          <p:cNvPr id="12" name="Slide Number Placeholder 11"/>
          <p:cNvSpPr>
            <a:spLocks noGrp="1"/>
          </p:cNvSpPr>
          <p:nvPr>
            <p:ph type="sldNum" sz="quarter" idx="12"/>
          </p:nvPr>
        </p:nvSpPr>
        <p:spPr/>
        <p:txBody>
          <a:bodyPr/>
          <a:lstStyle/>
          <a:p>
            <a:r>
              <a:rPr lang="en-US" noProof="0" smtClean="0"/>
              <a:t>#</a:t>
            </a:r>
            <a:fld id="{3AA03BFF-C650-864D-B149-8ED8CE831832}" type="slidenum">
              <a:rPr lang="en-US" noProof="0" smtClean="0"/>
              <a:pPr/>
              <a:t>5</a:t>
            </a:fld>
            <a:endParaRPr lang="en-US" noProof="0"/>
          </a:p>
        </p:txBody>
      </p:sp>
      <p:pic>
        <p:nvPicPr>
          <p:cNvPr id="14" name="Picture 13"/>
          <p:cNvPicPr>
            <a:picLocks noChangeAspect="1"/>
          </p:cNvPicPr>
          <p:nvPr/>
        </p:nvPicPr>
        <p:blipFill>
          <a:blip r:embed="rId2"/>
          <a:stretch>
            <a:fillRect/>
          </a:stretch>
        </p:blipFill>
        <p:spPr>
          <a:xfrm>
            <a:off x="4069763" y="1353210"/>
            <a:ext cx="5074237" cy="3467602"/>
          </a:xfrm>
          <a:prstGeom prst="rect">
            <a:avLst/>
          </a:prstGeom>
        </p:spPr>
      </p:pic>
    </p:spTree>
    <p:extLst>
      <p:ext uri="{BB962C8B-B14F-4D97-AF65-F5344CB8AC3E}">
        <p14:creationId xmlns:p14="http://schemas.microsoft.com/office/powerpoint/2010/main" val="2118799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r>
              <a:rPr lang="de-DE" dirty="0" smtClean="0"/>
              <a:t>Relevant </a:t>
            </a:r>
            <a:r>
              <a:rPr lang="de-DE" dirty="0" err="1" smtClean="0"/>
              <a:t>Specifications</a:t>
            </a:r>
            <a:endParaRPr lang="en-US" dirty="0"/>
          </a:p>
        </p:txBody>
      </p:sp>
      <p:sp>
        <p:nvSpPr>
          <p:cNvPr id="8" name="Subtitle 7"/>
          <p:cNvSpPr>
            <a:spLocks noGrp="1"/>
          </p:cNvSpPr>
          <p:nvPr>
            <p:ph type="subTitle" idx="13"/>
          </p:nvPr>
        </p:nvSpPr>
        <p:spPr/>
        <p:txBody>
          <a:bodyPr/>
          <a:lstStyle/>
          <a:p>
            <a:endParaRPr lang="en-US"/>
          </a:p>
        </p:txBody>
      </p:sp>
      <p:sp>
        <p:nvSpPr>
          <p:cNvPr id="12" name="Date Placeholder 11"/>
          <p:cNvSpPr>
            <a:spLocks noGrp="1"/>
          </p:cNvSpPr>
          <p:nvPr>
            <p:ph type="dt" sz="half" idx="10"/>
          </p:nvPr>
        </p:nvSpPr>
        <p:spPr/>
        <p:txBody>
          <a:bodyPr/>
          <a:lstStyle/>
          <a:p>
            <a:fld id="{BA69EA0E-A334-704D-BFD8-65E32A9B53C1}" type="datetime1">
              <a:rPr lang="en-US" noProof="0" smtClean="0"/>
              <a:t>5/14/2015</a:t>
            </a:fld>
            <a:endParaRPr lang="en-US" noProof="0"/>
          </a:p>
        </p:txBody>
      </p:sp>
      <p:sp>
        <p:nvSpPr>
          <p:cNvPr id="13" name="Slide Number Placeholder 12"/>
          <p:cNvSpPr>
            <a:spLocks noGrp="1"/>
          </p:cNvSpPr>
          <p:nvPr>
            <p:ph type="sldNum" sz="quarter" idx="12"/>
          </p:nvPr>
        </p:nvSpPr>
        <p:spPr/>
        <p:txBody>
          <a:bodyPr/>
          <a:lstStyle/>
          <a:p>
            <a:r>
              <a:rPr lang="en-US" noProof="0" smtClean="0"/>
              <a:t>#</a:t>
            </a:r>
            <a:fld id="{3AA03BFF-C650-864D-B149-8ED8CE831832}" type="slidenum">
              <a:rPr lang="en-US" noProof="0" smtClean="0"/>
              <a:pPr/>
              <a:t>6</a:t>
            </a:fld>
            <a:endParaRPr lang="en-US" noProof="0"/>
          </a:p>
        </p:txBody>
      </p:sp>
      <p:pic>
        <p:nvPicPr>
          <p:cNvPr id="14" name="Picture 13" descr="documen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4997">
            <a:off x="5414813" y="2279776"/>
            <a:ext cx="1584955" cy="1974329"/>
          </a:xfrm>
          <a:prstGeom prst="rect">
            <a:avLst/>
          </a:prstGeom>
        </p:spPr>
      </p:pic>
    </p:spTree>
    <p:extLst>
      <p:ext uri="{BB962C8B-B14F-4D97-AF65-F5344CB8AC3E}">
        <p14:creationId xmlns:p14="http://schemas.microsoft.com/office/powerpoint/2010/main" val="38768618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2025310" y="1839506"/>
            <a:ext cx="1510771" cy="3142490"/>
          </a:xfrm>
          <a:custGeom>
            <a:avLst/>
            <a:gdLst>
              <a:gd name="connsiteX0" fmla="*/ 0 w 1510771"/>
              <a:gd name="connsiteY0" fmla="*/ 0 h 3142490"/>
              <a:gd name="connsiteX1" fmla="*/ 1510771 w 1510771"/>
              <a:gd name="connsiteY1" fmla="*/ 832158 h 3142490"/>
              <a:gd name="connsiteX2" fmla="*/ 32843 w 1510771"/>
              <a:gd name="connsiteY2" fmla="*/ 3142490 h 3142490"/>
              <a:gd name="connsiteX3" fmla="*/ 0 w 1510771"/>
              <a:gd name="connsiteY3" fmla="*/ 0 h 3142490"/>
            </a:gdLst>
            <a:ahLst/>
            <a:cxnLst>
              <a:cxn ang="0">
                <a:pos x="connsiteX0" y="connsiteY0"/>
              </a:cxn>
              <a:cxn ang="0">
                <a:pos x="connsiteX1" y="connsiteY1"/>
              </a:cxn>
              <a:cxn ang="0">
                <a:pos x="connsiteX2" y="connsiteY2"/>
              </a:cxn>
              <a:cxn ang="0">
                <a:pos x="connsiteX3" y="connsiteY3"/>
              </a:cxn>
            </a:cxnLst>
            <a:rect l="l" t="t" r="r" b="b"/>
            <a:pathLst>
              <a:path w="1510771" h="3142490">
                <a:moveTo>
                  <a:pt x="0" y="0"/>
                </a:moveTo>
                <a:lnTo>
                  <a:pt x="1510771" y="832158"/>
                </a:lnTo>
                <a:lnTo>
                  <a:pt x="32843" y="3142490"/>
                </a:lnTo>
                <a:lnTo>
                  <a:pt x="0" y="0"/>
                </a:lnTo>
                <a:close/>
              </a:path>
            </a:pathLst>
          </a:cu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de-DE" dirty="0" smtClean="0"/>
              <a:t>What Do the Specs Say?</a:t>
            </a:r>
            <a:endParaRPr lang="en-US" dirty="0"/>
          </a:p>
        </p:txBody>
      </p:sp>
      <p:sp>
        <p:nvSpPr>
          <p:cNvPr id="3" name="Content Placeholder 2"/>
          <p:cNvSpPr>
            <a:spLocks noGrp="1"/>
          </p:cNvSpPr>
          <p:nvPr>
            <p:ph idx="1"/>
          </p:nvPr>
        </p:nvSpPr>
        <p:spPr>
          <a:xfrm>
            <a:off x="3575050" y="1237642"/>
            <a:ext cx="5568950" cy="3743121"/>
          </a:xfrm>
        </p:spPr>
        <p:txBody>
          <a:bodyPr>
            <a:normAutofit fontScale="92500"/>
          </a:bodyPr>
          <a:lstStyle/>
          <a:p>
            <a:r>
              <a:rPr lang="en-US" dirty="0" smtClean="0"/>
              <a:t>Oh, that’s an easy one. Just look at the RFCs.</a:t>
            </a:r>
          </a:p>
          <a:p>
            <a:endParaRPr lang="en-US" dirty="0" smtClean="0"/>
          </a:p>
          <a:p>
            <a:r>
              <a:rPr lang="en-US" dirty="0" smtClean="0"/>
              <a:t>“The nice thing about standards is that you have so many to choose from.”</a:t>
            </a:r>
          </a:p>
          <a:p>
            <a:endParaRPr lang="en-US" dirty="0" smtClean="0"/>
          </a:p>
          <a:p>
            <a:pPr lvl="1"/>
            <a:r>
              <a:rPr lang="en-US" dirty="0" smtClean="0"/>
              <a:t>This was funny, wasn’t it? </a:t>
            </a:r>
          </a:p>
          <a:p>
            <a:pPr lvl="1"/>
            <a:r>
              <a:rPr lang="en-US" dirty="0" smtClean="0"/>
              <a:t>Combine this with the </a:t>
            </a:r>
            <a:r>
              <a:rPr lang="en-US" i="1" dirty="0" smtClean="0"/>
              <a:t>culture of deprecation</a:t>
            </a:r>
            <a:r>
              <a:rPr lang="en-US" dirty="0" smtClean="0"/>
              <a:t> and out comes… a horrible mess.</a:t>
            </a:r>
            <a:endParaRPr lang="en-US" dirty="0"/>
          </a:p>
        </p:txBody>
      </p:sp>
      <p:sp>
        <p:nvSpPr>
          <p:cNvPr id="4" name="Text Placeholder 3"/>
          <p:cNvSpPr>
            <a:spLocks noGrp="1"/>
          </p:cNvSpPr>
          <p:nvPr>
            <p:ph type="body" sz="half" idx="4294967295"/>
          </p:nvPr>
        </p:nvSpPr>
        <p:spPr>
          <a:xfrm>
            <a:off x="457202" y="1476374"/>
            <a:ext cx="3008313" cy="3118248"/>
          </a:xfrm>
          <a:prstGeom prst="rect">
            <a:avLst/>
          </a:prstGeom>
        </p:spPr>
        <p:txBody>
          <a:bodyPr/>
          <a:lstStyle/>
          <a:p>
            <a:r>
              <a:rPr lang="en-US" dirty="0" smtClean="0"/>
              <a:t>Curtain up!</a:t>
            </a:r>
          </a:p>
          <a:p>
            <a:endParaRPr lang="en-US" dirty="0"/>
          </a:p>
          <a:p>
            <a:endParaRPr lang="en-US" dirty="0" smtClean="0"/>
          </a:p>
          <a:p>
            <a:endParaRPr lang="en-US" dirty="0"/>
          </a:p>
          <a:p>
            <a:endParaRPr lang="en-US" dirty="0"/>
          </a:p>
          <a:p>
            <a:endParaRPr lang="en-US" dirty="0" smtClean="0"/>
          </a:p>
          <a:p>
            <a:endParaRPr lang="en-US" dirty="0"/>
          </a:p>
        </p:txBody>
      </p:sp>
      <p:sp>
        <p:nvSpPr>
          <p:cNvPr id="5" name="Date Placeholder 4"/>
          <p:cNvSpPr>
            <a:spLocks noGrp="1"/>
          </p:cNvSpPr>
          <p:nvPr>
            <p:ph type="dt" sz="half" idx="10"/>
          </p:nvPr>
        </p:nvSpPr>
        <p:spPr/>
        <p:txBody>
          <a:bodyPr/>
          <a:lstStyle/>
          <a:p>
            <a:fld id="{73A8960D-843E-C54F-BE4E-50F9CF5E4A73}" type="datetime1">
              <a:rPr lang="en-US" noProof="0" smtClean="0"/>
              <a:t>5/14/2015</a:t>
            </a:fld>
            <a:endParaRPr lang="en-US" noProof="0"/>
          </a:p>
        </p:txBody>
      </p:sp>
      <p:sp>
        <p:nvSpPr>
          <p:cNvPr id="6" name="Footer Placeholder 5"/>
          <p:cNvSpPr>
            <a:spLocks noGrp="1"/>
          </p:cNvSpPr>
          <p:nvPr>
            <p:ph type="ftr" sz="quarter" idx="11"/>
          </p:nvPr>
        </p:nvSpPr>
        <p:spPr/>
        <p:txBody>
          <a:bodyPr/>
          <a:lstStyle/>
          <a:p>
            <a:endParaRPr lang="en-US" noProof="0"/>
          </a:p>
        </p:txBody>
      </p:sp>
      <p:sp>
        <p:nvSpPr>
          <p:cNvPr id="7" name="Slide Number Placeholder 6"/>
          <p:cNvSpPr>
            <a:spLocks noGrp="1"/>
          </p:cNvSpPr>
          <p:nvPr>
            <p:ph type="sldNum" sz="quarter" idx="12"/>
          </p:nvPr>
        </p:nvSpPr>
        <p:spPr/>
        <p:txBody>
          <a:bodyPr/>
          <a:lstStyle/>
          <a:p>
            <a:r>
              <a:rPr lang="en-US" noProof="0" smtClean="0"/>
              <a:t>#</a:t>
            </a:r>
            <a:fld id="{3AA03BFF-C650-864D-B149-8ED8CE831832}" type="slidenum">
              <a:rPr lang="en-US" noProof="0" smtClean="0"/>
              <a:pPr/>
              <a:t>7</a:t>
            </a:fld>
            <a:endParaRPr lang="en-US" noProof="0"/>
          </a:p>
        </p:txBody>
      </p:sp>
      <p:sp>
        <p:nvSpPr>
          <p:cNvPr id="8" name="TextBox 7"/>
          <p:cNvSpPr txBox="1"/>
          <p:nvPr/>
        </p:nvSpPr>
        <p:spPr>
          <a:xfrm>
            <a:off x="6888988" y="3241474"/>
            <a:ext cx="2035865" cy="338554"/>
          </a:xfrm>
          <a:prstGeom prst="rect">
            <a:avLst/>
          </a:prstGeom>
          <a:noFill/>
        </p:spPr>
        <p:txBody>
          <a:bodyPr wrap="none" rtlCol="0">
            <a:spAutoFit/>
          </a:bodyPr>
          <a:lstStyle/>
          <a:p>
            <a:r>
              <a:rPr lang="en-US" sz="1600" i="1" dirty="0">
                <a:latin typeface="DINPro-Light"/>
                <a:cs typeface="DINPro-Light"/>
              </a:rPr>
              <a:t>Andrew </a:t>
            </a:r>
            <a:r>
              <a:rPr lang="en-US" sz="1600" i="1" dirty="0" err="1" smtClean="0">
                <a:latin typeface="DINPro-Light"/>
                <a:cs typeface="DINPro-Light"/>
              </a:rPr>
              <a:t>Tanenbaum</a:t>
            </a:r>
            <a:endParaRPr lang="en-US" sz="1600" i="1" dirty="0">
              <a:latin typeface="DINPro-Light"/>
              <a:cs typeface="DINPro-Light"/>
            </a:endParaRPr>
          </a:p>
        </p:txBody>
      </p:sp>
      <p:pic>
        <p:nvPicPr>
          <p:cNvPr id="10" name="Picture 9"/>
          <p:cNvPicPr>
            <a:picLocks noChangeAspect="1"/>
          </p:cNvPicPr>
          <p:nvPr/>
        </p:nvPicPr>
        <p:blipFill>
          <a:blip r:embed="rId2"/>
          <a:stretch>
            <a:fillRect/>
          </a:stretch>
        </p:blipFill>
        <p:spPr>
          <a:xfrm>
            <a:off x="-6742" y="1853360"/>
            <a:ext cx="2075841" cy="3145024"/>
          </a:xfrm>
          <a:prstGeom prst="rect">
            <a:avLst/>
          </a:prstGeom>
        </p:spPr>
      </p:pic>
      <p:pic>
        <p:nvPicPr>
          <p:cNvPr id="12" name="Picture 11"/>
          <p:cNvPicPr>
            <a:picLocks noChangeAspect="1"/>
          </p:cNvPicPr>
          <p:nvPr/>
        </p:nvPicPr>
        <p:blipFill>
          <a:blip r:embed="rId3"/>
          <a:stretch>
            <a:fillRect/>
          </a:stretch>
        </p:blipFill>
        <p:spPr>
          <a:xfrm>
            <a:off x="2309949" y="3672520"/>
            <a:ext cx="1615562" cy="1325864"/>
          </a:xfrm>
          <a:prstGeom prst="rect">
            <a:avLst/>
          </a:prstGeom>
        </p:spPr>
      </p:pic>
    </p:spTree>
    <p:extLst>
      <p:ext uri="{BB962C8B-B14F-4D97-AF65-F5344CB8AC3E}">
        <p14:creationId xmlns:p14="http://schemas.microsoft.com/office/powerpoint/2010/main" val="264461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2977783" y="919750"/>
            <a:ext cx="0" cy="4018445"/>
          </a:xfrm>
          <a:prstGeom prst="line">
            <a:avLst/>
          </a:prstGeom>
          <a:ln>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8" name="Title 7"/>
          <p:cNvSpPr>
            <a:spLocks noGrp="1"/>
          </p:cNvSpPr>
          <p:nvPr>
            <p:ph type="title"/>
          </p:nvPr>
        </p:nvSpPr>
        <p:spPr>
          <a:xfrm>
            <a:off x="665206" y="138392"/>
            <a:ext cx="7918296" cy="475853"/>
          </a:xfrm>
        </p:spPr>
        <p:txBody>
          <a:bodyPr/>
          <a:lstStyle/>
          <a:p>
            <a:r>
              <a:rPr lang="en-US" sz="2400" dirty="0" smtClean="0"/>
              <a:t>There’s </a:t>
            </a:r>
            <a:r>
              <a:rPr lang="en-US" sz="2400" dirty="0"/>
              <a:t>D</a:t>
            </a:r>
            <a:r>
              <a:rPr lang="en-US" sz="2400" dirty="0" smtClean="0"/>
              <a:t>ifferent </a:t>
            </a:r>
            <a:r>
              <a:rPr lang="en-US" sz="2400" dirty="0"/>
              <a:t>G</a:t>
            </a:r>
            <a:r>
              <a:rPr lang="en-US" sz="2400" dirty="0" smtClean="0"/>
              <a:t>enerations of IPv6 Stacks</a:t>
            </a:r>
            <a:endParaRPr lang="en-US" sz="2400" dirty="0"/>
          </a:p>
        </p:txBody>
      </p:sp>
      <p:sp>
        <p:nvSpPr>
          <p:cNvPr id="5" name="Date Placeholder 4"/>
          <p:cNvSpPr>
            <a:spLocks noGrp="1"/>
          </p:cNvSpPr>
          <p:nvPr>
            <p:ph type="dt" sz="half" idx="10"/>
          </p:nvPr>
        </p:nvSpPr>
        <p:spPr/>
        <p:txBody>
          <a:bodyPr/>
          <a:lstStyle/>
          <a:p>
            <a:fld id="{33C04F6E-4AF0-2C47-84AB-94F0BE859643}" type="datetime1">
              <a:rPr lang="en-US" noProof="0" smtClean="0"/>
              <a:t>5/14/2015</a:t>
            </a:fld>
            <a:endParaRPr lang="en-US" noProof="0"/>
          </a:p>
        </p:txBody>
      </p:sp>
      <p:sp>
        <p:nvSpPr>
          <p:cNvPr id="6" name="Footer Placeholder 5"/>
          <p:cNvSpPr>
            <a:spLocks noGrp="1"/>
          </p:cNvSpPr>
          <p:nvPr>
            <p:ph type="ftr" sz="quarter" idx="11"/>
          </p:nvPr>
        </p:nvSpPr>
        <p:spPr/>
        <p:txBody>
          <a:bodyPr/>
          <a:lstStyle/>
          <a:p>
            <a:endParaRPr lang="en-US" noProof="0"/>
          </a:p>
        </p:txBody>
      </p:sp>
      <p:sp>
        <p:nvSpPr>
          <p:cNvPr id="7" name="Slide Number Placeholder 6"/>
          <p:cNvSpPr>
            <a:spLocks noGrp="1"/>
          </p:cNvSpPr>
          <p:nvPr>
            <p:ph type="sldNum" sz="quarter" idx="12"/>
          </p:nvPr>
        </p:nvSpPr>
        <p:spPr/>
        <p:txBody>
          <a:bodyPr/>
          <a:lstStyle/>
          <a:p>
            <a:r>
              <a:rPr lang="en-US" noProof="0" smtClean="0"/>
              <a:t>#</a:t>
            </a:r>
            <a:fld id="{3AA03BFF-C650-864D-B149-8ED8CE831832}" type="slidenum">
              <a:rPr lang="en-US" noProof="0" smtClean="0"/>
              <a:pPr/>
              <a:t>8</a:t>
            </a:fld>
            <a:endParaRPr lang="en-US" noProof="0"/>
          </a:p>
        </p:txBody>
      </p:sp>
      <p:sp>
        <p:nvSpPr>
          <p:cNvPr id="3" name="Pentagon 2"/>
          <p:cNvSpPr/>
          <p:nvPr/>
        </p:nvSpPr>
        <p:spPr>
          <a:xfrm>
            <a:off x="1094792" y="1105900"/>
            <a:ext cx="1882991" cy="339432"/>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DINPro-Light"/>
              <a:cs typeface="DINPro-Light"/>
            </a:endParaRPr>
          </a:p>
        </p:txBody>
      </p:sp>
      <p:sp>
        <p:nvSpPr>
          <p:cNvPr id="4" name="Chevron 3"/>
          <p:cNvSpPr/>
          <p:nvPr/>
        </p:nvSpPr>
        <p:spPr>
          <a:xfrm>
            <a:off x="2977783" y="1105900"/>
            <a:ext cx="1948676" cy="339432"/>
          </a:xfrm>
          <a:prstGeom prst="chevron">
            <a:avLst/>
          </a:prstGeom>
          <a:gradFill>
            <a:gsLst>
              <a:gs pos="0">
                <a:srgbClr val="FFA600"/>
              </a:gs>
              <a:gs pos="100000">
                <a:srgbClr val="FFDAAD"/>
              </a:gs>
            </a:gsLst>
          </a:gradFill>
          <a:ln>
            <a:solidFill>
              <a:srgbClr val="FFA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DINPro-Light"/>
              <a:cs typeface="DINPro-Light"/>
            </a:endParaRPr>
          </a:p>
        </p:txBody>
      </p:sp>
      <p:sp>
        <p:nvSpPr>
          <p:cNvPr id="10" name="Chevron 9"/>
          <p:cNvSpPr/>
          <p:nvPr/>
        </p:nvSpPr>
        <p:spPr>
          <a:xfrm>
            <a:off x="4926459" y="1105900"/>
            <a:ext cx="1948676" cy="339432"/>
          </a:xfrm>
          <a:prstGeom prst="chevron">
            <a:avLst/>
          </a:prstGeom>
          <a:gradFill>
            <a:gsLst>
              <a:gs pos="0">
                <a:schemeClr val="accent4">
                  <a:lumMod val="60000"/>
                  <a:lumOff val="40000"/>
                </a:schemeClr>
              </a:gs>
              <a:gs pos="100000">
                <a:schemeClr val="accent4">
                  <a:lumMod val="20000"/>
                  <a:lumOff val="80000"/>
                </a:schemeClr>
              </a:gs>
            </a:gsLst>
          </a:gra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DINPro-Light"/>
                <a:cs typeface="DINPro-Light"/>
              </a:rPr>
              <a:t>	</a:t>
            </a:r>
            <a:endParaRPr lang="en-US" dirty="0">
              <a:solidFill>
                <a:schemeClr val="tx1"/>
              </a:solidFill>
              <a:latin typeface="DINPro-Light"/>
              <a:cs typeface="DINPro-Light"/>
            </a:endParaRPr>
          </a:p>
        </p:txBody>
      </p:sp>
      <p:sp>
        <p:nvSpPr>
          <p:cNvPr id="11" name="Chevron 10"/>
          <p:cNvSpPr/>
          <p:nvPr/>
        </p:nvSpPr>
        <p:spPr>
          <a:xfrm>
            <a:off x="6875135" y="1105900"/>
            <a:ext cx="1948676" cy="339432"/>
          </a:xfrm>
          <a:prstGeom prst="chevron">
            <a:avLst/>
          </a:prstGeom>
          <a:gradFill>
            <a:gsLst>
              <a:gs pos="0">
                <a:srgbClr val="FF6600"/>
              </a:gs>
              <a:gs pos="100000">
                <a:srgbClr val="FFA399"/>
              </a:gs>
            </a:gsLst>
          </a:gra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DINPro-Light"/>
              <a:cs typeface="DINPro-Light"/>
            </a:endParaRPr>
          </a:p>
        </p:txBody>
      </p:sp>
      <p:sp>
        <p:nvSpPr>
          <p:cNvPr id="12" name="TextBox 11"/>
          <p:cNvSpPr txBox="1"/>
          <p:nvPr/>
        </p:nvSpPr>
        <p:spPr>
          <a:xfrm>
            <a:off x="27171" y="974211"/>
            <a:ext cx="1057109" cy="584776"/>
          </a:xfrm>
          <a:prstGeom prst="rect">
            <a:avLst/>
          </a:prstGeom>
          <a:noFill/>
        </p:spPr>
        <p:txBody>
          <a:bodyPr wrap="none" rtlCol="0">
            <a:spAutoFit/>
          </a:bodyPr>
          <a:lstStyle/>
          <a:p>
            <a:r>
              <a:rPr lang="en-US" sz="1600" dirty="0" smtClean="0">
                <a:latin typeface="DINPro-Regular"/>
                <a:cs typeface="DINPro-Regular"/>
              </a:rPr>
              <a:t>Neighbor </a:t>
            </a:r>
            <a:br>
              <a:rPr lang="en-US" sz="1600" dirty="0" smtClean="0">
                <a:latin typeface="DINPro-Regular"/>
                <a:cs typeface="DINPro-Regular"/>
              </a:rPr>
            </a:br>
            <a:r>
              <a:rPr lang="en-US" sz="1600" dirty="0" smtClean="0">
                <a:latin typeface="DINPro-Regular"/>
                <a:cs typeface="DINPro-Regular"/>
              </a:rPr>
              <a:t>Discovery</a:t>
            </a:r>
            <a:endParaRPr lang="en-US" sz="1600" dirty="0">
              <a:latin typeface="DINPro-Regular"/>
              <a:cs typeface="DINPro-Regular"/>
            </a:endParaRPr>
          </a:p>
        </p:txBody>
      </p:sp>
      <p:sp>
        <p:nvSpPr>
          <p:cNvPr id="13" name="TextBox 12"/>
          <p:cNvSpPr txBox="1"/>
          <p:nvPr/>
        </p:nvSpPr>
        <p:spPr>
          <a:xfrm>
            <a:off x="1094792" y="1455605"/>
            <a:ext cx="932884" cy="307777"/>
          </a:xfrm>
          <a:prstGeom prst="rect">
            <a:avLst/>
          </a:prstGeom>
          <a:noFill/>
        </p:spPr>
        <p:txBody>
          <a:bodyPr wrap="none" rtlCol="0">
            <a:spAutoFit/>
          </a:bodyPr>
          <a:lstStyle/>
          <a:p>
            <a:r>
              <a:rPr lang="en-US" sz="1400" dirty="0" smtClean="0">
                <a:latin typeface="DINPro-Regular"/>
                <a:cs typeface="DINPro-Regular"/>
              </a:rPr>
              <a:t>RFC 1970</a:t>
            </a:r>
            <a:endParaRPr lang="en-US" sz="1400" dirty="0">
              <a:latin typeface="DINPro-Regular"/>
              <a:cs typeface="DINPro-Regular"/>
            </a:endParaRPr>
          </a:p>
        </p:txBody>
      </p:sp>
      <p:sp>
        <p:nvSpPr>
          <p:cNvPr id="14" name="TextBox 13"/>
          <p:cNvSpPr txBox="1"/>
          <p:nvPr/>
        </p:nvSpPr>
        <p:spPr>
          <a:xfrm>
            <a:off x="3056470" y="1455605"/>
            <a:ext cx="932884" cy="307777"/>
          </a:xfrm>
          <a:prstGeom prst="rect">
            <a:avLst/>
          </a:prstGeom>
          <a:noFill/>
        </p:spPr>
        <p:txBody>
          <a:bodyPr wrap="none" rtlCol="0">
            <a:spAutoFit/>
          </a:bodyPr>
          <a:lstStyle/>
          <a:p>
            <a:r>
              <a:rPr lang="en-US" sz="1400" dirty="0" smtClean="0">
                <a:latin typeface="DINPro-Regular"/>
                <a:cs typeface="DINPro-Regular"/>
              </a:rPr>
              <a:t>RFC 2410</a:t>
            </a:r>
            <a:endParaRPr lang="en-US" sz="1400" dirty="0">
              <a:latin typeface="DINPro-Regular"/>
              <a:cs typeface="DINPro-Regular"/>
            </a:endParaRPr>
          </a:p>
        </p:txBody>
      </p:sp>
      <p:cxnSp>
        <p:nvCxnSpPr>
          <p:cNvPr id="17" name="Straight Connector 16"/>
          <p:cNvCxnSpPr/>
          <p:nvPr/>
        </p:nvCxnSpPr>
        <p:spPr>
          <a:xfrm>
            <a:off x="4926459" y="919750"/>
            <a:ext cx="0" cy="4018445"/>
          </a:xfrm>
          <a:prstGeom prst="line">
            <a:avLst/>
          </a:prstGeom>
          <a:ln>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885251" y="919750"/>
            <a:ext cx="0" cy="4018445"/>
          </a:xfrm>
          <a:prstGeom prst="line">
            <a:avLst/>
          </a:prstGeom>
          <a:ln>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8801085" y="919750"/>
            <a:ext cx="0" cy="4018445"/>
          </a:xfrm>
          <a:prstGeom prst="line">
            <a:avLst/>
          </a:prstGeom>
          <a:ln>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768241" y="941646"/>
            <a:ext cx="417653" cy="461665"/>
          </a:xfrm>
          <a:prstGeom prst="rect">
            <a:avLst/>
          </a:prstGeom>
          <a:noFill/>
        </p:spPr>
        <p:txBody>
          <a:bodyPr wrap="none" rtlCol="0">
            <a:spAutoFit/>
          </a:bodyPr>
          <a:lstStyle/>
          <a:p>
            <a:r>
              <a:rPr lang="en-US" sz="2400" dirty="0" smtClean="0">
                <a:latin typeface="DINPro-Regular"/>
                <a:cs typeface="DINPro-Regular"/>
              </a:rPr>
              <a:t>…</a:t>
            </a:r>
            <a:endParaRPr lang="en-US" sz="2400" dirty="0">
              <a:latin typeface="DINPro-Regular"/>
              <a:cs typeface="DINPro-Regular"/>
            </a:endParaRPr>
          </a:p>
        </p:txBody>
      </p:sp>
      <p:sp>
        <p:nvSpPr>
          <p:cNvPr id="21" name="TextBox 20"/>
          <p:cNvSpPr txBox="1"/>
          <p:nvPr/>
        </p:nvSpPr>
        <p:spPr>
          <a:xfrm>
            <a:off x="6885251" y="1424621"/>
            <a:ext cx="932884" cy="307777"/>
          </a:xfrm>
          <a:prstGeom prst="rect">
            <a:avLst/>
          </a:prstGeom>
          <a:noFill/>
        </p:spPr>
        <p:txBody>
          <a:bodyPr wrap="none" rtlCol="0">
            <a:spAutoFit/>
          </a:bodyPr>
          <a:lstStyle/>
          <a:p>
            <a:r>
              <a:rPr lang="en-US" sz="1400" dirty="0" smtClean="0">
                <a:latin typeface="DINPro-Regular"/>
                <a:cs typeface="DINPro-Regular"/>
              </a:rPr>
              <a:t>RFC 6980</a:t>
            </a:r>
            <a:endParaRPr lang="en-US" sz="1400" dirty="0">
              <a:latin typeface="DINPro-Regular"/>
              <a:cs typeface="DINPro-Regular"/>
            </a:endParaRPr>
          </a:p>
        </p:txBody>
      </p:sp>
      <p:sp>
        <p:nvSpPr>
          <p:cNvPr id="22" name="TextBox 21"/>
          <p:cNvSpPr txBox="1"/>
          <p:nvPr/>
        </p:nvSpPr>
        <p:spPr>
          <a:xfrm>
            <a:off x="27171" y="2057313"/>
            <a:ext cx="1023254" cy="584776"/>
          </a:xfrm>
          <a:prstGeom prst="rect">
            <a:avLst/>
          </a:prstGeom>
          <a:noFill/>
        </p:spPr>
        <p:txBody>
          <a:bodyPr wrap="none" rtlCol="0">
            <a:spAutoFit/>
          </a:bodyPr>
          <a:lstStyle/>
          <a:p>
            <a:r>
              <a:rPr lang="en-US" sz="1600" dirty="0" smtClean="0">
                <a:latin typeface="DINPro-Regular"/>
                <a:cs typeface="DINPro-Regular"/>
              </a:rPr>
              <a:t>Address</a:t>
            </a:r>
            <a:br>
              <a:rPr lang="en-US" sz="1600" dirty="0" smtClean="0">
                <a:latin typeface="DINPro-Regular"/>
                <a:cs typeface="DINPro-Regular"/>
              </a:rPr>
            </a:br>
            <a:r>
              <a:rPr lang="en-US" sz="1600" dirty="0" smtClean="0">
                <a:latin typeface="DINPro-Regular"/>
                <a:cs typeface="DINPro-Regular"/>
              </a:rPr>
              <a:t>Selection</a:t>
            </a:r>
            <a:endParaRPr lang="en-US" sz="1600" dirty="0">
              <a:latin typeface="DINPro-Regular"/>
              <a:cs typeface="DINPro-Regular"/>
            </a:endParaRPr>
          </a:p>
        </p:txBody>
      </p:sp>
      <p:sp>
        <p:nvSpPr>
          <p:cNvPr id="23" name="TextBox 22"/>
          <p:cNvSpPr txBox="1"/>
          <p:nvPr/>
        </p:nvSpPr>
        <p:spPr>
          <a:xfrm>
            <a:off x="27171" y="3118516"/>
            <a:ext cx="1069524" cy="584776"/>
          </a:xfrm>
          <a:prstGeom prst="rect">
            <a:avLst/>
          </a:prstGeom>
          <a:noFill/>
        </p:spPr>
        <p:txBody>
          <a:bodyPr wrap="none" rtlCol="0">
            <a:spAutoFit/>
          </a:bodyPr>
          <a:lstStyle/>
          <a:p>
            <a:r>
              <a:rPr lang="en-US" sz="1400" dirty="0" smtClean="0">
                <a:latin typeface="DINPro-Regular"/>
                <a:cs typeface="DINPro-Regular"/>
              </a:rPr>
              <a:t>Generation</a:t>
            </a:r>
            <a:r>
              <a:rPr lang="en-US" sz="1600" dirty="0" smtClean="0">
                <a:latin typeface="DINPro-Regular"/>
                <a:cs typeface="DINPro-Regular"/>
              </a:rPr>
              <a:t/>
            </a:r>
            <a:br>
              <a:rPr lang="en-US" sz="1600" dirty="0" smtClean="0">
                <a:latin typeface="DINPro-Regular"/>
                <a:cs typeface="DINPro-Regular"/>
              </a:rPr>
            </a:br>
            <a:r>
              <a:rPr lang="en-US" sz="1600" dirty="0" smtClean="0">
                <a:latin typeface="DINPro-Regular"/>
                <a:cs typeface="DINPro-Regular"/>
              </a:rPr>
              <a:t>of IID</a:t>
            </a:r>
            <a:endParaRPr lang="en-US" sz="1600" dirty="0">
              <a:latin typeface="DINPro-Regular"/>
              <a:cs typeface="DINPro-Regular"/>
            </a:endParaRPr>
          </a:p>
        </p:txBody>
      </p:sp>
      <p:sp>
        <p:nvSpPr>
          <p:cNvPr id="25" name="TextBox 24"/>
          <p:cNvSpPr txBox="1"/>
          <p:nvPr/>
        </p:nvSpPr>
        <p:spPr>
          <a:xfrm>
            <a:off x="27171" y="4333897"/>
            <a:ext cx="530196" cy="338554"/>
          </a:xfrm>
          <a:prstGeom prst="rect">
            <a:avLst/>
          </a:prstGeom>
          <a:noFill/>
        </p:spPr>
        <p:txBody>
          <a:bodyPr wrap="none" rtlCol="0">
            <a:spAutoFit/>
          </a:bodyPr>
          <a:lstStyle/>
          <a:p>
            <a:r>
              <a:rPr lang="en-US" sz="1600" dirty="0" smtClean="0">
                <a:latin typeface="DINPro-Regular"/>
                <a:cs typeface="DINPro-Regular"/>
              </a:rPr>
              <a:t>Etc.</a:t>
            </a:r>
            <a:endParaRPr lang="en-US" sz="1600" dirty="0">
              <a:latin typeface="DINPro-Regular"/>
              <a:cs typeface="DINPro-Regular"/>
            </a:endParaRPr>
          </a:p>
        </p:txBody>
      </p:sp>
      <p:sp>
        <p:nvSpPr>
          <p:cNvPr id="27" name="TextBox 26"/>
          <p:cNvSpPr txBox="1"/>
          <p:nvPr/>
        </p:nvSpPr>
        <p:spPr>
          <a:xfrm>
            <a:off x="2977783" y="2586139"/>
            <a:ext cx="932884" cy="307777"/>
          </a:xfrm>
          <a:prstGeom prst="rect">
            <a:avLst/>
          </a:prstGeom>
          <a:noFill/>
        </p:spPr>
        <p:txBody>
          <a:bodyPr wrap="none" rtlCol="0">
            <a:spAutoFit/>
          </a:bodyPr>
          <a:lstStyle/>
          <a:p>
            <a:r>
              <a:rPr lang="en-US" sz="1400" dirty="0" smtClean="0">
                <a:latin typeface="DINPro-Regular"/>
                <a:cs typeface="DINPro-Regular"/>
              </a:rPr>
              <a:t>RFC 3484</a:t>
            </a:r>
            <a:endParaRPr lang="en-US" sz="1400" dirty="0">
              <a:latin typeface="DINPro-Regular"/>
              <a:cs typeface="DINPro-Regular"/>
            </a:endParaRPr>
          </a:p>
        </p:txBody>
      </p:sp>
      <p:sp>
        <p:nvSpPr>
          <p:cNvPr id="28" name="TextBox 27"/>
          <p:cNvSpPr txBox="1"/>
          <p:nvPr/>
        </p:nvSpPr>
        <p:spPr>
          <a:xfrm>
            <a:off x="4926459" y="2584650"/>
            <a:ext cx="932884" cy="307777"/>
          </a:xfrm>
          <a:prstGeom prst="rect">
            <a:avLst/>
          </a:prstGeom>
          <a:noFill/>
        </p:spPr>
        <p:txBody>
          <a:bodyPr wrap="none" rtlCol="0">
            <a:spAutoFit/>
          </a:bodyPr>
          <a:lstStyle/>
          <a:p>
            <a:r>
              <a:rPr lang="en-US" sz="1400" dirty="0" smtClean="0">
                <a:latin typeface="DINPro-Regular"/>
                <a:cs typeface="DINPro-Regular"/>
              </a:rPr>
              <a:t>RFC 6724</a:t>
            </a:r>
            <a:endParaRPr lang="en-US" sz="1400" dirty="0">
              <a:latin typeface="DINPro-Regular"/>
              <a:cs typeface="DINPro-Regular"/>
            </a:endParaRPr>
          </a:p>
        </p:txBody>
      </p:sp>
      <p:sp>
        <p:nvSpPr>
          <p:cNvPr id="30" name="TextBox 29"/>
          <p:cNvSpPr txBox="1"/>
          <p:nvPr/>
        </p:nvSpPr>
        <p:spPr>
          <a:xfrm>
            <a:off x="2977783" y="3647339"/>
            <a:ext cx="728084" cy="307777"/>
          </a:xfrm>
          <a:prstGeom prst="rect">
            <a:avLst/>
          </a:prstGeom>
          <a:noFill/>
        </p:spPr>
        <p:txBody>
          <a:bodyPr wrap="none" rtlCol="0">
            <a:spAutoFit/>
          </a:bodyPr>
          <a:lstStyle/>
          <a:p>
            <a:r>
              <a:rPr lang="en-US" sz="1400" dirty="0" smtClean="0">
                <a:latin typeface="DINPro-Regular"/>
                <a:cs typeface="DINPro-Regular"/>
              </a:rPr>
              <a:t>EUI-64</a:t>
            </a:r>
            <a:endParaRPr lang="en-US" sz="1400" dirty="0">
              <a:latin typeface="DINPro-Regular"/>
              <a:cs typeface="DINPro-Regular"/>
            </a:endParaRPr>
          </a:p>
        </p:txBody>
      </p:sp>
      <p:sp>
        <p:nvSpPr>
          <p:cNvPr id="31" name="TextBox 30"/>
          <p:cNvSpPr txBox="1"/>
          <p:nvPr/>
        </p:nvSpPr>
        <p:spPr>
          <a:xfrm>
            <a:off x="4926458" y="3645850"/>
            <a:ext cx="1732639" cy="307777"/>
          </a:xfrm>
          <a:prstGeom prst="rect">
            <a:avLst/>
          </a:prstGeom>
          <a:noFill/>
        </p:spPr>
        <p:txBody>
          <a:bodyPr wrap="square" rtlCol="0">
            <a:spAutoFit/>
          </a:bodyPr>
          <a:lstStyle/>
          <a:p>
            <a:r>
              <a:rPr lang="en-US" sz="1400" dirty="0" smtClean="0">
                <a:latin typeface="DINPro-Regular"/>
                <a:cs typeface="DINPro-Regular"/>
              </a:rPr>
              <a:t>Privacy Extensions</a:t>
            </a:r>
            <a:endParaRPr lang="en-US" sz="1400" dirty="0">
              <a:latin typeface="DINPro-Regular"/>
              <a:cs typeface="DINPro-Regular"/>
            </a:endParaRPr>
          </a:p>
        </p:txBody>
      </p:sp>
      <p:sp>
        <p:nvSpPr>
          <p:cNvPr id="32" name="TextBox 31"/>
          <p:cNvSpPr txBox="1"/>
          <p:nvPr/>
        </p:nvSpPr>
        <p:spPr>
          <a:xfrm>
            <a:off x="6891619" y="3644361"/>
            <a:ext cx="1378904" cy="523220"/>
          </a:xfrm>
          <a:prstGeom prst="rect">
            <a:avLst/>
          </a:prstGeom>
          <a:noFill/>
        </p:spPr>
        <p:txBody>
          <a:bodyPr wrap="none" rtlCol="0">
            <a:spAutoFit/>
          </a:bodyPr>
          <a:lstStyle/>
          <a:p>
            <a:r>
              <a:rPr lang="de-DE" sz="1400" dirty="0" smtClean="0">
                <a:latin typeface="DINPro-Regular" pitchFamily="50" charset="0"/>
              </a:rPr>
              <a:t>RFC 7217 et.al.</a:t>
            </a:r>
            <a:endParaRPr lang="de-DE" sz="1400" dirty="0">
              <a:latin typeface="DINPro-Regular" pitchFamily="50" charset="0"/>
            </a:endParaRPr>
          </a:p>
          <a:p>
            <a:endParaRPr lang="en-US" sz="1400" dirty="0">
              <a:latin typeface="DINPro-Regular"/>
              <a:cs typeface="DINPro-Regular"/>
            </a:endParaRPr>
          </a:p>
        </p:txBody>
      </p:sp>
      <p:sp>
        <p:nvSpPr>
          <p:cNvPr id="33" name="TextBox 32"/>
          <p:cNvSpPr txBox="1"/>
          <p:nvPr/>
        </p:nvSpPr>
        <p:spPr>
          <a:xfrm>
            <a:off x="2977783" y="4704093"/>
            <a:ext cx="993297" cy="307777"/>
          </a:xfrm>
          <a:prstGeom prst="rect">
            <a:avLst/>
          </a:prstGeom>
          <a:noFill/>
        </p:spPr>
        <p:txBody>
          <a:bodyPr wrap="none" rtlCol="0">
            <a:spAutoFit/>
          </a:bodyPr>
          <a:lstStyle/>
          <a:p>
            <a:r>
              <a:rPr lang="en-US" sz="1400" dirty="0" smtClean="0">
                <a:solidFill>
                  <a:schemeClr val="bg1">
                    <a:lumMod val="50000"/>
                  </a:schemeClr>
                </a:solidFill>
                <a:latin typeface="DINPro-Regular"/>
                <a:cs typeface="DINPro-Regular"/>
                <a:sym typeface="Wingdings"/>
              </a:rPr>
              <a:t>◀ </a:t>
            </a:r>
            <a:r>
              <a:rPr lang="en-US" sz="1400" dirty="0" smtClean="0">
                <a:solidFill>
                  <a:schemeClr val="bg1">
                    <a:lumMod val="50000"/>
                  </a:schemeClr>
                </a:solidFill>
                <a:latin typeface="DINPro-Regular"/>
                <a:cs typeface="DINPro-Regular"/>
              </a:rPr>
              <a:t>RFC XXX</a:t>
            </a:r>
            <a:endParaRPr lang="en-US" sz="1400" dirty="0">
              <a:solidFill>
                <a:schemeClr val="bg1">
                  <a:lumMod val="50000"/>
                </a:schemeClr>
              </a:solidFill>
              <a:latin typeface="DINPro-Regular"/>
              <a:cs typeface="DINPro-Regular"/>
            </a:endParaRPr>
          </a:p>
        </p:txBody>
      </p:sp>
      <p:sp>
        <p:nvSpPr>
          <p:cNvPr id="34" name="TextBox 33"/>
          <p:cNvSpPr txBox="1"/>
          <p:nvPr/>
        </p:nvSpPr>
        <p:spPr>
          <a:xfrm>
            <a:off x="4926459" y="4702604"/>
            <a:ext cx="993297" cy="307777"/>
          </a:xfrm>
          <a:prstGeom prst="rect">
            <a:avLst/>
          </a:prstGeom>
          <a:noFill/>
        </p:spPr>
        <p:txBody>
          <a:bodyPr wrap="none" rtlCol="0">
            <a:spAutoFit/>
          </a:bodyPr>
          <a:lstStyle/>
          <a:p>
            <a:r>
              <a:rPr lang="en-US" sz="1400" dirty="0" smtClean="0">
                <a:solidFill>
                  <a:schemeClr val="bg1">
                    <a:lumMod val="50000"/>
                  </a:schemeClr>
                </a:solidFill>
                <a:latin typeface="DINPro-Regular"/>
                <a:cs typeface="DINPro-Regular"/>
                <a:sym typeface="Wingdings"/>
              </a:rPr>
              <a:t>◀ </a:t>
            </a:r>
            <a:r>
              <a:rPr lang="en-US" sz="1400" dirty="0" smtClean="0">
                <a:solidFill>
                  <a:schemeClr val="bg1">
                    <a:lumMod val="50000"/>
                  </a:schemeClr>
                </a:solidFill>
                <a:latin typeface="DINPro-Regular"/>
                <a:cs typeface="DINPro-Regular"/>
              </a:rPr>
              <a:t>RFC XXX</a:t>
            </a:r>
            <a:endParaRPr lang="en-US" sz="1400" dirty="0">
              <a:solidFill>
                <a:schemeClr val="bg1">
                  <a:lumMod val="50000"/>
                </a:schemeClr>
              </a:solidFill>
              <a:latin typeface="DINPro-Regular"/>
              <a:cs typeface="DINPro-Regular"/>
            </a:endParaRPr>
          </a:p>
        </p:txBody>
      </p:sp>
      <p:sp>
        <p:nvSpPr>
          <p:cNvPr id="35" name="TextBox 34"/>
          <p:cNvSpPr txBox="1"/>
          <p:nvPr/>
        </p:nvSpPr>
        <p:spPr>
          <a:xfrm>
            <a:off x="6885251" y="4701115"/>
            <a:ext cx="993297" cy="307777"/>
          </a:xfrm>
          <a:prstGeom prst="rect">
            <a:avLst/>
          </a:prstGeom>
          <a:noFill/>
        </p:spPr>
        <p:txBody>
          <a:bodyPr wrap="none" rtlCol="0">
            <a:spAutoFit/>
          </a:bodyPr>
          <a:lstStyle/>
          <a:p>
            <a:r>
              <a:rPr lang="en-US" sz="1400" dirty="0" smtClean="0">
                <a:solidFill>
                  <a:schemeClr val="bg1">
                    <a:lumMod val="50000"/>
                  </a:schemeClr>
                </a:solidFill>
                <a:latin typeface="DINPro-Regular"/>
                <a:cs typeface="DINPro-Regular"/>
                <a:sym typeface="Wingdings"/>
              </a:rPr>
              <a:t>◀ </a:t>
            </a:r>
            <a:r>
              <a:rPr lang="en-US" sz="1400" dirty="0" smtClean="0">
                <a:solidFill>
                  <a:schemeClr val="bg1">
                    <a:lumMod val="50000"/>
                  </a:schemeClr>
                </a:solidFill>
                <a:latin typeface="DINPro-Regular"/>
                <a:cs typeface="DINPro-Regular"/>
              </a:rPr>
              <a:t>RFC XXX</a:t>
            </a:r>
            <a:endParaRPr lang="en-US" sz="1400" dirty="0">
              <a:solidFill>
                <a:schemeClr val="bg1">
                  <a:lumMod val="50000"/>
                </a:schemeClr>
              </a:solidFill>
              <a:latin typeface="DINPro-Regular"/>
              <a:cs typeface="DINPro-Regular"/>
            </a:endParaRPr>
          </a:p>
        </p:txBody>
      </p:sp>
      <p:sp>
        <p:nvSpPr>
          <p:cNvPr id="36" name="TextBox 35"/>
          <p:cNvSpPr txBox="1"/>
          <p:nvPr/>
        </p:nvSpPr>
        <p:spPr>
          <a:xfrm>
            <a:off x="4986872" y="1455605"/>
            <a:ext cx="932884" cy="307777"/>
          </a:xfrm>
          <a:prstGeom prst="rect">
            <a:avLst/>
          </a:prstGeom>
          <a:noFill/>
        </p:spPr>
        <p:txBody>
          <a:bodyPr wrap="none" rtlCol="0">
            <a:spAutoFit/>
          </a:bodyPr>
          <a:lstStyle/>
          <a:p>
            <a:r>
              <a:rPr lang="en-US" sz="1400" dirty="0" smtClean="0">
                <a:latin typeface="DINPro-Regular"/>
                <a:cs typeface="DINPro-Regular"/>
              </a:rPr>
              <a:t>RFC 4861</a:t>
            </a:r>
            <a:endParaRPr lang="en-US" sz="1400" dirty="0">
              <a:latin typeface="DINPro-Regular"/>
              <a:cs typeface="DINPro-Regular"/>
            </a:endParaRPr>
          </a:p>
        </p:txBody>
      </p:sp>
      <p:sp>
        <p:nvSpPr>
          <p:cNvPr id="37" name="Pentagon 36"/>
          <p:cNvSpPr/>
          <p:nvPr/>
        </p:nvSpPr>
        <p:spPr>
          <a:xfrm>
            <a:off x="1094792" y="2178941"/>
            <a:ext cx="1882991" cy="339432"/>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DINPro-Light"/>
              <a:cs typeface="DINPro-Light"/>
            </a:endParaRPr>
          </a:p>
        </p:txBody>
      </p:sp>
      <p:sp>
        <p:nvSpPr>
          <p:cNvPr id="38" name="Chevron 37"/>
          <p:cNvSpPr/>
          <p:nvPr/>
        </p:nvSpPr>
        <p:spPr>
          <a:xfrm>
            <a:off x="2977783" y="2178941"/>
            <a:ext cx="1948676" cy="339432"/>
          </a:xfrm>
          <a:prstGeom prst="chevron">
            <a:avLst/>
          </a:prstGeom>
          <a:gradFill>
            <a:gsLst>
              <a:gs pos="0">
                <a:srgbClr val="FFA600"/>
              </a:gs>
              <a:gs pos="100000">
                <a:srgbClr val="FFDAAD"/>
              </a:gs>
            </a:gsLst>
          </a:gradFill>
          <a:ln>
            <a:solidFill>
              <a:srgbClr val="FFA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DINPro-Light"/>
              <a:cs typeface="DINPro-Light"/>
            </a:endParaRPr>
          </a:p>
        </p:txBody>
      </p:sp>
      <p:sp>
        <p:nvSpPr>
          <p:cNvPr id="39" name="Chevron 38"/>
          <p:cNvSpPr/>
          <p:nvPr/>
        </p:nvSpPr>
        <p:spPr>
          <a:xfrm>
            <a:off x="4926459" y="2178941"/>
            <a:ext cx="1948676" cy="339432"/>
          </a:xfrm>
          <a:prstGeom prst="chevron">
            <a:avLst/>
          </a:prstGeom>
          <a:gradFill>
            <a:gsLst>
              <a:gs pos="0">
                <a:schemeClr val="accent4">
                  <a:lumMod val="60000"/>
                  <a:lumOff val="40000"/>
                </a:schemeClr>
              </a:gs>
              <a:gs pos="100000">
                <a:schemeClr val="accent4">
                  <a:lumMod val="20000"/>
                  <a:lumOff val="80000"/>
                </a:schemeClr>
              </a:gs>
            </a:gsLst>
          </a:gra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DINPro-Light"/>
                <a:cs typeface="DINPro-Light"/>
              </a:rPr>
              <a:t>	</a:t>
            </a:r>
            <a:endParaRPr lang="en-US" dirty="0">
              <a:solidFill>
                <a:schemeClr val="tx1"/>
              </a:solidFill>
              <a:latin typeface="DINPro-Light"/>
              <a:cs typeface="DINPro-Light"/>
            </a:endParaRPr>
          </a:p>
        </p:txBody>
      </p:sp>
      <p:sp>
        <p:nvSpPr>
          <p:cNvPr id="40" name="Chevron 39"/>
          <p:cNvSpPr/>
          <p:nvPr/>
        </p:nvSpPr>
        <p:spPr>
          <a:xfrm>
            <a:off x="6875135" y="2178941"/>
            <a:ext cx="1948676" cy="339432"/>
          </a:xfrm>
          <a:prstGeom prst="chevron">
            <a:avLst/>
          </a:prstGeom>
          <a:gradFill>
            <a:gsLst>
              <a:gs pos="0">
                <a:srgbClr val="FF6600"/>
              </a:gs>
              <a:gs pos="100000">
                <a:srgbClr val="FFA399"/>
              </a:gs>
            </a:gsLst>
          </a:gra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DINPro-Light"/>
              <a:cs typeface="DINPro-Light"/>
            </a:endParaRPr>
          </a:p>
        </p:txBody>
      </p:sp>
      <p:sp>
        <p:nvSpPr>
          <p:cNvPr id="41" name="Pentagon 40"/>
          <p:cNvSpPr/>
          <p:nvPr/>
        </p:nvSpPr>
        <p:spPr>
          <a:xfrm>
            <a:off x="1091057" y="3261133"/>
            <a:ext cx="1882991" cy="339432"/>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DINPro-Light"/>
              <a:cs typeface="DINPro-Light"/>
            </a:endParaRPr>
          </a:p>
        </p:txBody>
      </p:sp>
      <p:sp>
        <p:nvSpPr>
          <p:cNvPr id="42" name="Chevron 41"/>
          <p:cNvSpPr/>
          <p:nvPr/>
        </p:nvSpPr>
        <p:spPr>
          <a:xfrm>
            <a:off x="2974048" y="3261133"/>
            <a:ext cx="1948676" cy="339432"/>
          </a:xfrm>
          <a:prstGeom prst="chevron">
            <a:avLst/>
          </a:prstGeom>
          <a:gradFill>
            <a:gsLst>
              <a:gs pos="0">
                <a:srgbClr val="FFA600"/>
              </a:gs>
              <a:gs pos="100000">
                <a:srgbClr val="FFDAAD"/>
              </a:gs>
            </a:gsLst>
          </a:gradFill>
          <a:ln>
            <a:solidFill>
              <a:srgbClr val="FFA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DINPro-Light"/>
              <a:cs typeface="DINPro-Light"/>
            </a:endParaRPr>
          </a:p>
        </p:txBody>
      </p:sp>
      <p:sp>
        <p:nvSpPr>
          <p:cNvPr id="43" name="Chevron 42"/>
          <p:cNvSpPr/>
          <p:nvPr/>
        </p:nvSpPr>
        <p:spPr>
          <a:xfrm>
            <a:off x="4922724" y="3261133"/>
            <a:ext cx="1948676" cy="339432"/>
          </a:xfrm>
          <a:prstGeom prst="chevron">
            <a:avLst/>
          </a:prstGeom>
          <a:gradFill>
            <a:gsLst>
              <a:gs pos="0">
                <a:schemeClr val="accent4">
                  <a:lumMod val="60000"/>
                  <a:lumOff val="40000"/>
                </a:schemeClr>
              </a:gs>
              <a:gs pos="100000">
                <a:schemeClr val="accent4">
                  <a:lumMod val="20000"/>
                  <a:lumOff val="80000"/>
                </a:schemeClr>
              </a:gs>
            </a:gsLst>
          </a:gra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DINPro-Light"/>
                <a:cs typeface="DINPro-Light"/>
              </a:rPr>
              <a:t>	</a:t>
            </a:r>
            <a:endParaRPr lang="en-US" dirty="0">
              <a:solidFill>
                <a:schemeClr val="tx1"/>
              </a:solidFill>
              <a:latin typeface="DINPro-Light"/>
              <a:cs typeface="DINPro-Light"/>
            </a:endParaRPr>
          </a:p>
        </p:txBody>
      </p:sp>
      <p:sp>
        <p:nvSpPr>
          <p:cNvPr id="44" name="Chevron 43"/>
          <p:cNvSpPr/>
          <p:nvPr/>
        </p:nvSpPr>
        <p:spPr>
          <a:xfrm>
            <a:off x="6871400" y="3261133"/>
            <a:ext cx="1948676" cy="339432"/>
          </a:xfrm>
          <a:prstGeom prst="chevron">
            <a:avLst/>
          </a:prstGeom>
          <a:gradFill>
            <a:gsLst>
              <a:gs pos="0">
                <a:srgbClr val="FF6600"/>
              </a:gs>
              <a:gs pos="100000">
                <a:srgbClr val="FFA399"/>
              </a:gs>
            </a:gsLst>
          </a:gra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DINPro-Light"/>
              <a:cs typeface="DINPro-Light"/>
            </a:endParaRPr>
          </a:p>
        </p:txBody>
      </p:sp>
      <p:sp>
        <p:nvSpPr>
          <p:cNvPr id="45" name="Pentagon 44"/>
          <p:cNvSpPr/>
          <p:nvPr/>
        </p:nvSpPr>
        <p:spPr>
          <a:xfrm>
            <a:off x="1091057" y="4322948"/>
            <a:ext cx="1882991" cy="339432"/>
          </a:xfrm>
          <a:prstGeom prst="homePlate">
            <a:avLst/>
          </a:prstGeom>
          <a:gradFill>
            <a:gsLst>
              <a:gs pos="0">
                <a:schemeClr val="bg1">
                  <a:lumMod val="65000"/>
                </a:schemeClr>
              </a:gs>
              <a:gs pos="100000">
                <a:schemeClr val="bg1">
                  <a:lumMod val="95000"/>
                </a:schemeClr>
              </a:gs>
            </a:gsLst>
          </a:gra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DINPro-Light"/>
              <a:cs typeface="DINPro-Light"/>
            </a:endParaRPr>
          </a:p>
        </p:txBody>
      </p:sp>
      <p:sp>
        <p:nvSpPr>
          <p:cNvPr id="46" name="Chevron 45"/>
          <p:cNvSpPr/>
          <p:nvPr/>
        </p:nvSpPr>
        <p:spPr>
          <a:xfrm>
            <a:off x="2974048" y="4322948"/>
            <a:ext cx="1948676" cy="339432"/>
          </a:xfrm>
          <a:prstGeom prst="chevron">
            <a:avLst/>
          </a:prstGeom>
          <a:gradFill>
            <a:gsLst>
              <a:gs pos="0">
                <a:schemeClr val="bg1">
                  <a:lumMod val="65000"/>
                </a:schemeClr>
              </a:gs>
              <a:gs pos="100000">
                <a:schemeClr val="bg1">
                  <a:lumMod val="95000"/>
                </a:schemeClr>
              </a:gs>
            </a:gsLst>
          </a:gra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DINPro-Light"/>
              <a:cs typeface="DINPro-Light"/>
            </a:endParaRPr>
          </a:p>
        </p:txBody>
      </p:sp>
      <p:sp>
        <p:nvSpPr>
          <p:cNvPr id="47" name="Chevron 46"/>
          <p:cNvSpPr/>
          <p:nvPr/>
        </p:nvSpPr>
        <p:spPr>
          <a:xfrm>
            <a:off x="4922724" y="4322948"/>
            <a:ext cx="1948676" cy="339432"/>
          </a:xfrm>
          <a:prstGeom prst="chevron">
            <a:avLst/>
          </a:prstGeom>
          <a:gradFill>
            <a:gsLst>
              <a:gs pos="0">
                <a:schemeClr val="bg1">
                  <a:lumMod val="65000"/>
                </a:schemeClr>
              </a:gs>
              <a:gs pos="100000">
                <a:schemeClr val="bg1">
                  <a:lumMod val="95000"/>
                </a:schemeClr>
              </a:gs>
            </a:gsLst>
          </a:gra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DINPro-Light"/>
                <a:cs typeface="DINPro-Light"/>
              </a:rPr>
              <a:t>	</a:t>
            </a:r>
            <a:endParaRPr lang="en-US" dirty="0">
              <a:solidFill>
                <a:schemeClr val="tx1"/>
              </a:solidFill>
              <a:latin typeface="DINPro-Light"/>
              <a:cs typeface="DINPro-Light"/>
            </a:endParaRPr>
          </a:p>
        </p:txBody>
      </p:sp>
      <p:sp>
        <p:nvSpPr>
          <p:cNvPr id="48" name="Chevron 47"/>
          <p:cNvSpPr/>
          <p:nvPr/>
        </p:nvSpPr>
        <p:spPr>
          <a:xfrm>
            <a:off x="6871400" y="4322948"/>
            <a:ext cx="1948676" cy="339432"/>
          </a:xfrm>
          <a:prstGeom prst="chevron">
            <a:avLst/>
          </a:prstGeom>
          <a:gradFill>
            <a:gsLst>
              <a:gs pos="0">
                <a:schemeClr val="bg1">
                  <a:lumMod val="65000"/>
                </a:schemeClr>
              </a:gs>
              <a:gs pos="100000">
                <a:schemeClr val="bg1">
                  <a:lumMod val="95000"/>
                </a:schemeClr>
              </a:gs>
            </a:gsLst>
          </a:gra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DINPro-Light"/>
              <a:cs typeface="DINPro-Light"/>
            </a:endParaRPr>
          </a:p>
        </p:txBody>
      </p:sp>
      <p:sp>
        <p:nvSpPr>
          <p:cNvPr id="49" name="TextBox 48"/>
          <p:cNvSpPr txBox="1"/>
          <p:nvPr/>
        </p:nvSpPr>
        <p:spPr>
          <a:xfrm>
            <a:off x="8779189" y="2017660"/>
            <a:ext cx="417653" cy="461665"/>
          </a:xfrm>
          <a:prstGeom prst="rect">
            <a:avLst/>
          </a:prstGeom>
          <a:noFill/>
        </p:spPr>
        <p:txBody>
          <a:bodyPr wrap="none" rtlCol="0">
            <a:spAutoFit/>
          </a:bodyPr>
          <a:lstStyle/>
          <a:p>
            <a:r>
              <a:rPr lang="en-US" sz="2400" dirty="0" smtClean="0">
                <a:latin typeface="DINPro-Regular"/>
                <a:cs typeface="DINPro-Regular"/>
              </a:rPr>
              <a:t>…</a:t>
            </a:r>
            <a:endParaRPr lang="en-US" sz="2400" dirty="0">
              <a:latin typeface="DINPro-Regular"/>
              <a:cs typeface="DINPro-Regular"/>
            </a:endParaRPr>
          </a:p>
        </p:txBody>
      </p:sp>
      <p:sp>
        <p:nvSpPr>
          <p:cNvPr id="50" name="TextBox 49"/>
          <p:cNvSpPr txBox="1"/>
          <p:nvPr/>
        </p:nvSpPr>
        <p:spPr>
          <a:xfrm>
            <a:off x="8771135" y="3098082"/>
            <a:ext cx="417653" cy="461665"/>
          </a:xfrm>
          <a:prstGeom prst="rect">
            <a:avLst/>
          </a:prstGeom>
          <a:noFill/>
        </p:spPr>
        <p:txBody>
          <a:bodyPr wrap="none" rtlCol="0">
            <a:spAutoFit/>
          </a:bodyPr>
          <a:lstStyle/>
          <a:p>
            <a:r>
              <a:rPr lang="en-US" sz="2400" dirty="0" smtClean="0">
                <a:latin typeface="DINPro-Regular"/>
                <a:cs typeface="DINPro-Regular"/>
              </a:rPr>
              <a:t>…</a:t>
            </a:r>
            <a:endParaRPr lang="en-US" sz="2400" dirty="0">
              <a:latin typeface="DINPro-Regular"/>
              <a:cs typeface="DINPro-Regular"/>
            </a:endParaRPr>
          </a:p>
        </p:txBody>
      </p:sp>
      <p:sp>
        <p:nvSpPr>
          <p:cNvPr id="51" name="TextBox 50"/>
          <p:cNvSpPr txBox="1"/>
          <p:nvPr/>
        </p:nvSpPr>
        <p:spPr>
          <a:xfrm>
            <a:off x="8771135" y="4165785"/>
            <a:ext cx="417653" cy="461665"/>
          </a:xfrm>
          <a:prstGeom prst="rect">
            <a:avLst/>
          </a:prstGeom>
          <a:noFill/>
        </p:spPr>
        <p:txBody>
          <a:bodyPr wrap="none" rtlCol="0">
            <a:spAutoFit/>
          </a:bodyPr>
          <a:lstStyle/>
          <a:p>
            <a:r>
              <a:rPr lang="en-US" sz="2400" dirty="0" smtClean="0">
                <a:latin typeface="DINPro-Regular"/>
                <a:cs typeface="DINPro-Regular"/>
              </a:rPr>
              <a:t>…</a:t>
            </a:r>
            <a:endParaRPr lang="en-US" sz="2400" dirty="0">
              <a:latin typeface="DINPro-Regular"/>
              <a:cs typeface="DINPro-Regular"/>
            </a:endParaRPr>
          </a:p>
        </p:txBody>
      </p:sp>
    </p:spTree>
    <p:extLst>
      <p:ext uri="{BB962C8B-B14F-4D97-AF65-F5344CB8AC3E}">
        <p14:creationId xmlns:p14="http://schemas.microsoft.com/office/powerpoint/2010/main" val="853319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RFC 2461</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smtClean="0"/>
              <a:t>6.3.4</a:t>
            </a:r>
            <a:r>
              <a:rPr lang="en-US" dirty="0"/>
              <a:t>.  Processing Received Router Advertisements</a:t>
            </a:r>
          </a:p>
          <a:p>
            <a:pPr marL="0" indent="0">
              <a:buNone/>
            </a:pPr>
            <a:endParaRPr lang="en-US" dirty="0" smtClean="0"/>
          </a:p>
          <a:p>
            <a:pPr marL="0" indent="0">
              <a:buNone/>
            </a:pPr>
            <a:r>
              <a:rPr lang="en-US" dirty="0" smtClean="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When multiple routers are present, the information </a:t>
            </a:r>
            <a:r>
              <a:rPr lang="en-US" dirty="0" smtClean="0">
                <a:latin typeface="Courier New" panose="02070309020205020404" pitchFamily="49" charset="0"/>
                <a:cs typeface="Courier New" panose="02070309020205020404" pitchFamily="49" charset="0"/>
              </a:rPr>
              <a:t>advertised collectively </a:t>
            </a:r>
            <a:r>
              <a:rPr lang="en-US" dirty="0">
                <a:latin typeface="Courier New" panose="02070309020205020404" pitchFamily="49" charset="0"/>
                <a:cs typeface="Courier New" panose="02070309020205020404" pitchFamily="49" charset="0"/>
              </a:rPr>
              <a:t>by all routers may be a superset of the </a:t>
            </a:r>
            <a:r>
              <a:rPr lang="en-US" dirty="0" smtClean="0">
                <a:latin typeface="Courier New" panose="02070309020205020404" pitchFamily="49" charset="0"/>
                <a:cs typeface="Courier New" panose="02070309020205020404" pitchFamily="49" charset="0"/>
              </a:rPr>
              <a:t>information contained </a:t>
            </a:r>
            <a:r>
              <a:rPr lang="en-US" dirty="0">
                <a:latin typeface="Courier New" panose="02070309020205020404" pitchFamily="49" charset="0"/>
                <a:cs typeface="Courier New" panose="02070309020205020404" pitchFamily="49" charset="0"/>
              </a:rPr>
              <a:t>in a single Router Advertisement.  Moreover, </a:t>
            </a:r>
            <a:r>
              <a:rPr lang="en-US" dirty="0" smtClean="0">
                <a:latin typeface="Courier New" panose="02070309020205020404" pitchFamily="49" charset="0"/>
                <a:cs typeface="Courier New" panose="02070309020205020404" pitchFamily="49" charset="0"/>
              </a:rPr>
              <a:t>information </a:t>
            </a:r>
            <a:r>
              <a:rPr lang="en-US" dirty="0">
                <a:latin typeface="Courier New" panose="02070309020205020404" pitchFamily="49" charset="0"/>
                <a:cs typeface="Courier New" panose="02070309020205020404" pitchFamily="49" charset="0"/>
              </a:rPr>
              <a:t>may also be obtained through other dynamic means, such as </a:t>
            </a:r>
            <a:r>
              <a:rPr lang="en-US" dirty="0" err="1" smtClean="0">
                <a:latin typeface="Courier New" panose="02070309020205020404" pitchFamily="49" charset="0"/>
                <a:cs typeface="Courier New" panose="02070309020205020404" pitchFamily="49" charset="0"/>
              </a:rPr>
              <a:t>stateful</a:t>
            </a:r>
            <a:r>
              <a:rPr lang="en-US" dirty="0" smtClean="0">
                <a:latin typeface="Courier New" panose="02070309020205020404" pitchFamily="49" charset="0"/>
                <a:cs typeface="Courier New" panose="02070309020205020404" pitchFamily="49" charset="0"/>
              </a:rPr>
              <a:t> </a:t>
            </a:r>
            <a:r>
              <a:rPr lang="en-US" dirty="0" err="1" smtClean="0">
                <a:latin typeface="Courier New" panose="02070309020205020404" pitchFamily="49" charset="0"/>
                <a:cs typeface="Courier New" panose="02070309020205020404" pitchFamily="49" charset="0"/>
              </a:rPr>
              <a:t>autoconfiguration</a:t>
            </a:r>
            <a:r>
              <a:rPr lang="en-US" dirty="0">
                <a:latin typeface="Courier New" panose="02070309020205020404" pitchFamily="49" charset="0"/>
                <a:cs typeface="Courier New" panose="02070309020205020404" pitchFamily="49" charset="0"/>
              </a:rPr>
              <a:t>.  Hosts accept the union of all </a:t>
            </a:r>
            <a:r>
              <a:rPr lang="en-US" dirty="0" smtClean="0">
                <a:latin typeface="Courier New" panose="02070309020205020404" pitchFamily="49" charset="0"/>
                <a:cs typeface="Courier New" panose="02070309020205020404" pitchFamily="49" charset="0"/>
              </a:rPr>
              <a:t>received information</a:t>
            </a:r>
            <a:r>
              <a:rPr lang="en-US" dirty="0">
                <a:latin typeface="Courier New" panose="02070309020205020404" pitchFamily="49" charset="0"/>
                <a:cs typeface="Courier New" panose="02070309020205020404" pitchFamily="49" charset="0"/>
              </a:rPr>
              <a:t>; the receipt of a Router Advertisement MUST </a:t>
            </a:r>
            <a:r>
              <a:rPr lang="en-US" dirty="0" smtClean="0">
                <a:latin typeface="Courier New" panose="02070309020205020404" pitchFamily="49" charset="0"/>
                <a:cs typeface="Courier New" panose="02070309020205020404" pitchFamily="49" charset="0"/>
              </a:rPr>
              <a:t>NOT invalidate </a:t>
            </a:r>
            <a:r>
              <a:rPr lang="en-US" dirty="0">
                <a:latin typeface="Courier New" panose="02070309020205020404" pitchFamily="49" charset="0"/>
                <a:cs typeface="Courier New" panose="02070309020205020404" pitchFamily="49" charset="0"/>
              </a:rPr>
              <a:t>all information received in a previous advertisement </a:t>
            </a:r>
            <a:r>
              <a:rPr lang="en-US" dirty="0" smtClean="0">
                <a:latin typeface="Courier New" panose="02070309020205020404" pitchFamily="49" charset="0"/>
                <a:cs typeface="Courier New" panose="02070309020205020404" pitchFamily="49" charset="0"/>
              </a:rPr>
              <a:t>or from </a:t>
            </a:r>
            <a:r>
              <a:rPr lang="en-US" dirty="0">
                <a:latin typeface="Courier New" panose="02070309020205020404" pitchFamily="49" charset="0"/>
                <a:cs typeface="Courier New" panose="02070309020205020404" pitchFamily="49" charset="0"/>
              </a:rPr>
              <a:t>another source.  However, </a:t>
            </a:r>
            <a:r>
              <a:rPr lang="en-US" dirty="0">
                <a:solidFill>
                  <a:srgbClr val="FF0000"/>
                </a:solidFill>
                <a:latin typeface="Courier New" panose="02070309020205020404" pitchFamily="49" charset="0"/>
                <a:cs typeface="Courier New" panose="02070309020205020404" pitchFamily="49" charset="0"/>
              </a:rPr>
              <a:t>when received information for </a:t>
            </a:r>
            <a:r>
              <a:rPr lang="en-US" dirty="0" smtClean="0">
                <a:solidFill>
                  <a:srgbClr val="FF0000"/>
                </a:solidFill>
                <a:latin typeface="Courier New" panose="02070309020205020404" pitchFamily="49" charset="0"/>
                <a:cs typeface="Courier New" panose="02070309020205020404" pitchFamily="49" charset="0"/>
              </a:rPr>
              <a:t>a specific </a:t>
            </a:r>
            <a:r>
              <a:rPr lang="en-US" dirty="0">
                <a:solidFill>
                  <a:srgbClr val="FF0000"/>
                </a:solidFill>
                <a:latin typeface="Courier New" panose="02070309020205020404" pitchFamily="49" charset="0"/>
                <a:cs typeface="Courier New" panose="02070309020205020404" pitchFamily="49" charset="0"/>
              </a:rPr>
              <a:t>parameter</a:t>
            </a:r>
            <a:r>
              <a:rPr lang="en-US" dirty="0">
                <a:latin typeface="Courier New" panose="02070309020205020404" pitchFamily="49" charset="0"/>
                <a:cs typeface="Courier New" panose="02070309020205020404" pitchFamily="49" charset="0"/>
              </a:rPr>
              <a:t> (e.g., Link MTU) or option (e.g., Lifetime on </a:t>
            </a:r>
            <a:r>
              <a:rPr lang="en-US" dirty="0" smtClean="0">
                <a:latin typeface="Courier New" panose="02070309020205020404" pitchFamily="49" charset="0"/>
                <a:cs typeface="Courier New" panose="02070309020205020404" pitchFamily="49" charset="0"/>
              </a:rPr>
              <a:t>a specific </a:t>
            </a:r>
            <a:r>
              <a:rPr lang="en-US" dirty="0">
                <a:latin typeface="Courier New" panose="02070309020205020404" pitchFamily="49" charset="0"/>
                <a:cs typeface="Courier New" panose="02070309020205020404" pitchFamily="49" charset="0"/>
              </a:rPr>
              <a:t>Prefix) </a:t>
            </a:r>
            <a:r>
              <a:rPr lang="en-US" dirty="0">
                <a:solidFill>
                  <a:srgbClr val="FF0000"/>
                </a:solidFill>
                <a:latin typeface="Courier New" panose="02070309020205020404" pitchFamily="49" charset="0"/>
                <a:cs typeface="Courier New" panose="02070309020205020404" pitchFamily="49" charset="0"/>
              </a:rPr>
              <a:t>differs from information received earlier</a:t>
            </a:r>
            <a:r>
              <a:rPr lang="en-US" dirty="0">
                <a:latin typeface="Courier New" panose="02070309020205020404" pitchFamily="49" charset="0"/>
                <a:cs typeface="Courier New" panose="02070309020205020404" pitchFamily="49" charset="0"/>
              </a:rPr>
              <a:t>, and </a:t>
            </a:r>
            <a:r>
              <a:rPr lang="en-US" dirty="0" smtClean="0">
                <a:latin typeface="Courier New" panose="02070309020205020404" pitchFamily="49" charset="0"/>
                <a:cs typeface="Courier New" panose="02070309020205020404" pitchFamily="49" charset="0"/>
              </a:rPr>
              <a:t>the parameter/option </a:t>
            </a:r>
            <a:r>
              <a:rPr lang="en-US" dirty="0">
                <a:latin typeface="Courier New" panose="02070309020205020404" pitchFamily="49" charset="0"/>
                <a:cs typeface="Courier New" panose="02070309020205020404" pitchFamily="49" charset="0"/>
              </a:rPr>
              <a:t>can only have one value, </a:t>
            </a:r>
            <a:r>
              <a:rPr lang="en-US" dirty="0">
                <a:solidFill>
                  <a:srgbClr val="FF0000"/>
                </a:solidFill>
                <a:latin typeface="Courier New" panose="02070309020205020404" pitchFamily="49" charset="0"/>
                <a:cs typeface="Courier New" panose="02070309020205020404" pitchFamily="49" charset="0"/>
              </a:rPr>
              <a:t>the most </a:t>
            </a:r>
            <a:r>
              <a:rPr lang="en-US" dirty="0" smtClean="0">
                <a:solidFill>
                  <a:srgbClr val="FF0000"/>
                </a:solidFill>
                <a:latin typeface="Courier New" panose="02070309020205020404" pitchFamily="49" charset="0"/>
                <a:cs typeface="Courier New" panose="02070309020205020404" pitchFamily="49" charset="0"/>
              </a:rPr>
              <a:t>recently received </a:t>
            </a:r>
            <a:r>
              <a:rPr lang="en-US" dirty="0">
                <a:solidFill>
                  <a:srgbClr val="FF0000"/>
                </a:solidFill>
                <a:latin typeface="Courier New" panose="02070309020205020404" pitchFamily="49" charset="0"/>
                <a:cs typeface="Courier New" panose="02070309020205020404" pitchFamily="49" charset="0"/>
              </a:rPr>
              <a:t>information is considered authoritative</a:t>
            </a:r>
            <a:r>
              <a:rPr lang="en-US" dirty="0">
                <a:latin typeface="Courier New" panose="02070309020205020404" pitchFamily="49" charset="0"/>
                <a:cs typeface="Courier New" panose="02070309020205020404" pitchFamily="49" charset="0"/>
              </a:rPr>
              <a:t>.</a:t>
            </a:r>
          </a:p>
          <a:p>
            <a:endParaRPr lang="en-US" dirty="0"/>
          </a:p>
        </p:txBody>
      </p:sp>
      <p:sp>
        <p:nvSpPr>
          <p:cNvPr id="4" name="Date Placeholder 3"/>
          <p:cNvSpPr>
            <a:spLocks noGrp="1"/>
          </p:cNvSpPr>
          <p:nvPr>
            <p:ph type="dt" sz="half" idx="10"/>
          </p:nvPr>
        </p:nvSpPr>
        <p:spPr/>
        <p:txBody>
          <a:bodyPr/>
          <a:lstStyle/>
          <a:p>
            <a:fld id="{46FDED01-5337-2443-9B4A-8C4269343AD9}" type="datetime1">
              <a:rPr lang="en-US" noProof="0" smtClean="0"/>
              <a:t>5/14/2015</a:t>
            </a:fld>
            <a:endParaRPr lang="en-US" noProof="0"/>
          </a:p>
        </p:txBody>
      </p:sp>
      <p:sp>
        <p:nvSpPr>
          <p:cNvPr id="5" name="Slide Number Placeholder 4"/>
          <p:cNvSpPr>
            <a:spLocks noGrp="1"/>
          </p:cNvSpPr>
          <p:nvPr>
            <p:ph type="sldNum" sz="quarter" idx="12"/>
          </p:nvPr>
        </p:nvSpPr>
        <p:spPr/>
        <p:txBody>
          <a:bodyPr/>
          <a:lstStyle/>
          <a:p>
            <a:r>
              <a:rPr lang="en-US" noProof="0" smtClean="0"/>
              <a:t>#</a:t>
            </a:r>
            <a:fld id="{3AA03BFF-C650-864D-B149-8ED8CE831832}" type="slidenum">
              <a:rPr lang="en-US" noProof="0" smtClean="0"/>
              <a:pPr/>
              <a:t>9</a:t>
            </a:fld>
            <a:endParaRPr lang="en-US" noProof="0"/>
          </a:p>
        </p:txBody>
      </p:sp>
      <p:sp>
        <p:nvSpPr>
          <p:cNvPr id="6" name="Content Placeholder 5"/>
          <p:cNvSpPr>
            <a:spLocks noGrp="1"/>
          </p:cNvSpPr>
          <p:nvPr>
            <p:ph sz="quarter" idx="13"/>
          </p:nvPr>
        </p:nvSpPr>
        <p:spPr/>
        <p:txBody>
          <a:bodyPr/>
          <a:lstStyle/>
          <a:p>
            <a:endParaRPr lang="de-DE" dirty="0" smtClean="0"/>
          </a:p>
          <a:p>
            <a:endParaRPr lang="de-DE" dirty="0"/>
          </a:p>
          <a:p>
            <a:endParaRPr lang="de-DE" dirty="0" smtClean="0"/>
          </a:p>
          <a:p>
            <a:endParaRPr lang="de-DE" dirty="0"/>
          </a:p>
          <a:p>
            <a:endParaRPr lang="de-DE" dirty="0"/>
          </a:p>
          <a:p>
            <a:endParaRPr lang="de-DE" dirty="0" smtClean="0"/>
          </a:p>
          <a:p>
            <a:endParaRPr lang="de-DE" dirty="0"/>
          </a:p>
          <a:p>
            <a:r>
              <a:rPr lang="de-DE" dirty="0" smtClean="0"/>
              <a:t>Note: RFC 4861, 6.2.7 on "Router Advertisement Consistency" seems to state that "inconsistencies are ok, but should be logged, by nodes".</a:t>
            </a:r>
            <a:endParaRPr lang="en-US" dirty="0"/>
          </a:p>
        </p:txBody>
      </p:sp>
    </p:spTree>
    <p:extLst>
      <p:ext uri="{BB962C8B-B14F-4D97-AF65-F5344CB8AC3E}">
        <p14:creationId xmlns:p14="http://schemas.microsoft.com/office/powerpoint/2010/main" val="920743502"/>
      </p:ext>
    </p:extLst>
  </p:cSld>
  <p:clrMapOvr>
    <a:masterClrMapping/>
  </p:clrMapOvr>
  <p:timing>
    <p:tnLst>
      <p:par>
        <p:cTn id="1" dur="indefinite" restart="never" nodeType="tmRoot"/>
      </p:par>
    </p:tnLst>
  </p:timing>
</p:sld>
</file>

<file path=ppt/theme/theme1.xml><?xml version="1.0" encoding="utf-8"?>
<a:theme xmlns:a="http://schemas.openxmlformats.org/drawingml/2006/main" name="ERNW_Template_Future_Format_v1">
  <a:themeElements>
    <a:clrScheme name="ERNW">
      <a:dk1>
        <a:sysClr val="windowText" lastClr="000000"/>
      </a:dk1>
      <a:lt1>
        <a:sysClr val="window" lastClr="FFFFFF"/>
      </a:lt1>
      <a:dk2>
        <a:srgbClr val="4C4C4C"/>
      </a:dk2>
      <a:lt2>
        <a:srgbClr val="EEECE1"/>
      </a:lt2>
      <a:accent1>
        <a:srgbClr val="00AC6C"/>
      </a:accent1>
      <a:accent2>
        <a:srgbClr val="007E4F"/>
      </a:accent2>
      <a:accent3>
        <a:srgbClr val="004E31"/>
      </a:accent3>
      <a:accent4>
        <a:srgbClr val="0059AF"/>
      </a:accent4>
      <a:accent5>
        <a:srgbClr val="003F7D"/>
      </a:accent5>
      <a:accent6>
        <a:srgbClr val="00274C"/>
      </a:accent6>
      <a:hlink>
        <a:srgbClr val="7F7F7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latin typeface="DINPro-Regular"/>
            <a:cs typeface="DINPro-Regular"/>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ppt_template_current_en</Template>
  <TotalTime>2583</TotalTime>
  <Words>2342</Words>
  <Application>Microsoft Office PowerPoint</Application>
  <PresentationFormat>On-screen Show (16:9)</PresentationFormat>
  <Paragraphs>484</Paragraphs>
  <Slides>48</Slides>
  <Notes>3</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Arial</vt:lpstr>
      <vt:lpstr>Calibri</vt:lpstr>
      <vt:lpstr>Courier New</vt:lpstr>
      <vt:lpstr>DINPro-Black</vt:lpstr>
      <vt:lpstr>DINPro-Light</vt:lpstr>
      <vt:lpstr>DINPro-Medium</vt:lpstr>
      <vt:lpstr>DINPro-Regular</vt:lpstr>
      <vt:lpstr>Lucida Grande</vt:lpstr>
      <vt:lpstr>Symbol</vt:lpstr>
      <vt:lpstr>Wingdings</vt:lpstr>
      <vt:lpstr>ERNW_Template_Future_Format_v1</vt:lpstr>
      <vt:lpstr>OS IPv6 Behavior in Conflicting Environments</vt:lpstr>
      <vt:lpstr>Who Are We</vt:lpstr>
      <vt:lpstr>Agenda</vt:lpstr>
      <vt:lpstr>Related Work</vt:lpstr>
      <vt:lpstr>PowerPoint Presentation</vt:lpstr>
      <vt:lpstr>PowerPoint Presentation</vt:lpstr>
      <vt:lpstr>What Do the Specs Say?</vt:lpstr>
      <vt:lpstr>There’s Different Generations of IPv6 Stacks</vt:lpstr>
      <vt:lpstr>RFC 2461</vt:lpstr>
      <vt:lpstr>RFC 4861</vt:lpstr>
      <vt:lpstr>Some More Quotes</vt:lpstr>
      <vt:lpstr>RFC 6106</vt:lpstr>
      <vt:lpstr>RFC 6106</vt:lpstr>
      <vt:lpstr>In Short</vt:lpstr>
      <vt:lpstr>PowerPoint Presentation</vt:lpstr>
      <vt:lpstr>Problem Statement (I)</vt:lpstr>
      <vt:lpstr>Problem Statement (II)</vt:lpstr>
      <vt:lpstr>Problem Statement (III)</vt:lpstr>
      <vt:lpstr>Problem Statement (IV)</vt:lpstr>
      <vt:lpstr>Problem Statement (IV)</vt:lpstr>
      <vt:lpstr>What's a "Conflict"?</vt:lpstr>
      <vt:lpstr>Additional Observations</vt:lpstr>
      <vt:lpstr>Why the Order Might Matter – Sample</vt:lpstr>
      <vt:lpstr>PowerPoint Presentation</vt:lpstr>
      <vt:lpstr>Lab Setup</vt:lpstr>
      <vt:lpstr>Case 1: One Router with the Management Flag not Set and a DHCPv6 Server</vt:lpstr>
      <vt:lpstr>Case 4: All Flags are Set and a DHCPv6 Server is Present</vt:lpstr>
      <vt:lpstr>Case 4 Results cont‘d</vt:lpstr>
      <vt:lpstr>Summary</vt:lpstr>
      <vt:lpstr>PowerPoint Presentation</vt:lpstr>
      <vt:lpstr>Case 7: Router 1 Advertising M=0, O=0 and RDNSS, and then Router 2 advertising M=1, O=1 while DHCPv6 is Present</vt:lpstr>
      <vt:lpstr>Case 7 Results cont‘d</vt:lpstr>
      <vt:lpstr>Case 7 Results cont‘d</vt:lpstr>
      <vt:lpstr>Case 7 Results cont‘d</vt:lpstr>
      <vt:lpstr>Summary</vt:lpstr>
      <vt:lpstr>PowerPoint Presentation</vt:lpstr>
      <vt:lpstr>PowerPoint Presentation</vt:lpstr>
      <vt:lpstr>Keep RFC 1925 in Mind</vt:lpstr>
      <vt:lpstr>The Two Most Important RFCs Ever. </vt:lpstr>
      <vt:lpstr>Operations Perspective</vt:lpstr>
      <vt:lpstr>Planning Perspective</vt:lpstr>
      <vt:lpstr>Troubleshooting</vt:lpstr>
      <vt:lpstr>Troubleshooting</vt:lpstr>
      <vt:lpstr>Summary</vt:lpstr>
      <vt:lpstr>There’s never enough time…</vt:lpstr>
      <vt:lpstr>      Save the Dates</vt:lpstr>
      <vt:lpstr>        March, 14-18 2016      Heidelberg, Germany      Make the world a safer place.</vt:lpstr>
      <vt:lpstr>Questions?</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erey</dc:creator>
  <cp:keywords/>
  <dc:description/>
  <cp:lastModifiedBy>erey</cp:lastModifiedBy>
  <cp:revision>117</cp:revision>
  <dcterms:created xsi:type="dcterms:W3CDTF">2015-04-27T15:13:21Z</dcterms:created>
  <dcterms:modified xsi:type="dcterms:W3CDTF">2015-05-14T05:38:25Z</dcterms:modified>
  <cp:category/>
</cp:coreProperties>
</file>