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825" r:id="rId1"/>
  </p:sldMasterIdLst>
  <p:notesMasterIdLst>
    <p:notesMasterId r:id="rId12"/>
  </p:notesMasterIdLst>
  <p:sldIdLst>
    <p:sldId id="257" r:id="rId2"/>
    <p:sldId id="347" r:id="rId3"/>
    <p:sldId id="341" r:id="rId4"/>
    <p:sldId id="342" r:id="rId5"/>
    <p:sldId id="345" r:id="rId6"/>
    <p:sldId id="348" r:id="rId7"/>
    <p:sldId id="344" r:id="rId8"/>
    <p:sldId id="346" r:id="rId9"/>
    <p:sldId id="343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A00"/>
    <a:srgbClr val="199FE1"/>
    <a:srgbClr val="000066"/>
    <a:srgbClr val="1395E6"/>
    <a:srgbClr val="13A6FF"/>
    <a:srgbClr val="00003C"/>
    <a:srgbClr val="0000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7" autoAdjust="0"/>
    <p:restoredTop sz="94412" autoAdjust="0"/>
  </p:normalViewPr>
  <p:slideViewPr>
    <p:cSldViewPr snapToGrid="0" snapToObjects="1">
      <p:cViewPr>
        <p:scale>
          <a:sx n="100" d="100"/>
          <a:sy n="100" d="100"/>
        </p:scale>
        <p:origin x="-110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350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8D924-CB89-A942-8D54-D456B56B82E8}" type="datetimeFigureOut">
              <a:rPr lang="en-US" smtClean="0"/>
              <a:t>13/05/15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2F98F-BF50-A64A-81F8-40CCE93D6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7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2F98F-BF50-A64A-81F8-40CCE93D6B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2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-ix-cov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uroix-strip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452" y="-1361012"/>
            <a:ext cx="4191000" cy="1943100"/>
          </a:xfrm>
          <a:prstGeom prst="rect">
            <a:avLst/>
          </a:prstGeom>
        </p:spPr>
      </p:pic>
      <p:pic>
        <p:nvPicPr>
          <p:cNvPr id="11" name="Picture 10" descr="euroix-strip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053" y="6306424"/>
            <a:ext cx="4191000" cy="19431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933" y="2124323"/>
            <a:ext cx="2387600" cy="481165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660400" y="2656819"/>
            <a:ext cx="7840663" cy="880004"/>
          </a:xfrm>
          <a:prstGeom prst="rect">
            <a:avLst/>
          </a:prstGeom>
        </p:spPr>
        <p:txBody>
          <a:bodyPr vert="horz"/>
          <a:lstStyle>
            <a:lvl1pPr marL="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1pPr>
            <a:lvl2pPr marL="4572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2pPr>
            <a:lvl3pPr marL="9144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3pPr>
            <a:lvl4pPr marL="13716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4pPr>
            <a:lvl5pPr marL="18288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x-none" dirty="0" smtClean="0"/>
              <a:t>Click to edit Master text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>
          <a:xfrm>
            <a:off x="3495675" y="3658393"/>
            <a:ext cx="5005388" cy="1150937"/>
          </a:xfrm>
          <a:prstGeom prst="rect">
            <a:avLst/>
          </a:prstGeom>
        </p:spPr>
        <p:txBody>
          <a:bodyPr vert="horz" anchor="t" anchorCtr="0"/>
          <a:lstStyle>
            <a:lvl1pPr algn="r">
              <a:buFontTx/>
              <a:buNone/>
              <a:defRPr lang="x-none" sz="1800" b="0" i="0" baseline="0" smtClean="0">
                <a:solidFill>
                  <a:schemeClr val="bg1"/>
                </a:solidFill>
                <a:latin typeface="Helvetica"/>
              </a:defRPr>
            </a:lvl1pPr>
            <a:lvl2pPr>
              <a:defRPr lang="x-none" sz="2600" b="0" i="0" baseline="0" smtClean="0">
                <a:solidFill>
                  <a:schemeClr val="bg1"/>
                </a:solidFill>
                <a:latin typeface="Helvetica"/>
              </a:defRPr>
            </a:lvl2pPr>
            <a:lvl3pPr>
              <a:defRPr lang="x-none" sz="2600" b="0" i="0" baseline="0" smtClean="0">
                <a:solidFill>
                  <a:schemeClr val="bg1"/>
                </a:solidFill>
                <a:latin typeface="Helvetica"/>
              </a:defRPr>
            </a:lvl3pPr>
            <a:lvl4pPr>
              <a:defRPr lang="x-none" sz="2600" b="0" i="0" baseline="0" smtClean="0">
                <a:solidFill>
                  <a:schemeClr val="bg1"/>
                </a:solidFill>
                <a:latin typeface="Helvetica"/>
              </a:defRPr>
            </a:lvl4pPr>
            <a:lvl5pPr>
              <a:defRPr lang="en-US" sz="2600" b="0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marL="0" lvl="0" indent="0" algn="r">
              <a:spcBef>
                <a:spcPts val="1000"/>
              </a:spcBef>
              <a:buFontTx/>
              <a:buNone/>
            </a:pPr>
            <a:r>
              <a:rPr lang="x-none" dirty="0" smtClean="0"/>
              <a:t>Click to edit Master text styles</a:t>
            </a:r>
          </a:p>
        </p:txBody>
      </p:sp>
      <p:pic>
        <p:nvPicPr>
          <p:cNvPr id="7" name="Picture 6" descr="euro-ix-logo-light-grey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95169"/>
            <a:ext cx="982133" cy="19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3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-ix-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288000" algn="l">
              <a:defRPr sz="4000" b="1" i="0">
                <a:solidFill>
                  <a:srgbClr val="13A6FF"/>
                </a:solidFill>
                <a:latin typeface="Helvetica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bIns="0" anchor="ctr" anchorCtr="0">
            <a:normAutofit/>
          </a:bodyPr>
          <a:lstStyle>
            <a:lvl1pPr marL="342900" indent="-342900">
              <a:spcBef>
                <a:spcPts val="1000"/>
              </a:spcBef>
              <a:buFont typeface="Arial"/>
              <a:buChar char="•"/>
              <a:defRPr sz="240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1pPr>
            <a:lvl2pPr marL="742950" indent="-285750">
              <a:spcBef>
                <a:spcPts val="1000"/>
              </a:spcBef>
              <a:buFont typeface="Arial"/>
              <a:buChar char="•"/>
              <a:defRPr sz="260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2pPr>
            <a:lvl3pPr marL="1143000" indent="-228600">
              <a:spcBef>
                <a:spcPts val="1000"/>
              </a:spcBef>
              <a:buFont typeface="Arial"/>
              <a:buChar char="•"/>
              <a:defRPr sz="260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3pPr>
            <a:lvl4pPr marL="1600200" indent="-228600">
              <a:spcBef>
                <a:spcPts val="1000"/>
              </a:spcBef>
              <a:buFont typeface="Arial"/>
              <a:buChar char="•"/>
              <a:defRPr sz="260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4pPr>
            <a:lvl5pPr marL="2057400" indent="-228600">
              <a:spcBef>
                <a:spcPts val="1000"/>
              </a:spcBef>
              <a:buFont typeface="Arial"/>
              <a:buChar char="•"/>
              <a:defRPr sz="260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pic>
        <p:nvPicPr>
          <p:cNvPr id="7" name="Picture 6" descr="euro-title-arr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617852"/>
            <a:ext cx="355600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5685987" y="6289492"/>
            <a:ext cx="4191000" cy="1943407"/>
          </a:xfrm>
          <a:prstGeom prst="rect">
            <a:avLst/>
          </a:prstGeom>
        </p:spPr>
      </p:pic>
      <p:pic>
        <p:nvPicPr>
          <p:cNvPr id="4" name="Picture 3" descr="euro-ix-logo-light-grey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95169"/>
            <a:ext cx="982133" cy="19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-ix-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288000" algn="l">
              <a:defRPr sz="4000" b="1" i="0">
                <a:solidFill>
                  <a:srgbClr val="13A6FF"/>
                </a:solidFill>
                <a:latin typeface="Helvetica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euro-title-arr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617852"/>
            <a:ext cx="355600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5685987" y="6289492"/>
            <a:ext cx="4191000" cy="1943407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7200" y="1727200"/>
            <a:ext cx="5689600" cy="4249738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81738" y="1727200"/>
            <a:ext cx="2405062" cy="2082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81738" y="4030134"/>
            <a:ext cx="2405062" cy="1946804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pic>
        <p:nvPicPr>
          <p:cNvPr id="11" name="Picture 10" descr="euro-ix-logo-light-grey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95169"/>
            <a:ext cx="982133" cy="19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3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-ix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288000" algn="l">
              <a:defRPr sz="4000" b="1" i="0">
                <a:solidFill>
                  <a:srgbClr val="13A6FF"/>
                </a:solidFill>
                <a:latin typeface="Helvetica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euro-title-arr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617852"/>
            <a:ext cx="355600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5685987" y="6289492"/>
            <a:ext cx="4191000" cy="1943407"/>
          </a:xfrm>
          <a:prstGeom prst="rect">
            <a:avLst/>
          </a:prstGeom>
        </p:spPr>
      </p:pic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8229600" cy="4351338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euro-ix-logo-light-grey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95169"/>
            <a:ext cx="982133" cy="19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0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-ix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288000" algn="l">
              <a:defRPr sz="4000" b="1" i="0">
                <a:solidFill>
                  <a:srgbClr val="13A6FF"/>
                </a:solidFill>
                <a:latin typeface="Helvetica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euro-title-arr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617852"/>
            <a:ext cx="355600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5685987" y="6289492"/>
            <a:ext cx="4191000" cy="1943407"/>
          </a:xfrm>
          <a:prstGeom prst="rect">
            <a:avLst/>
          </a:prstGeom>
        </p:spPr>
      </p:pic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5118100" cy="4351338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685987" y="1676400"/>
            <a:ext cx="3000813" cy="4351338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Arial"/>
              <a:buChar char="•"/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pic>
        <p:nvPicPr>
          <p:cNvPr id="9" name="Picture 8" descr="euro-ix-logo-light-grey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95169"/>
            <a:ext cx="982133" cy="19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9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uro-ix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288000" algn="l">
              <a:defRPr sz="4000" b="1" i="0">
                <a:solidFill>
                  <a:srgbClr val="13A6FF"/>
                </a:solidFill>
                <a:latin typeface="Helvetica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euro-title-arr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617852"/>
            <a:ext cx="355600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5685987" y="6289492"/>
            <a:ext cx="4191000" cy="1943407"/>
          </a:xfrm>
          <a:prstGeom prst="rect">
            <a:avLst/>
          </a:prstGeom>
        </p:spPr>
      </p:pic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4114800" cy="4351338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pic>
        <p:nvPicPr>
          <p:cNvPr id="9" name="Picture 8" descr="euro-ix-logo-light-grey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95169"/>
            <a:ext cx="982133" cy="199121"/>
          </a:xfrm>
          <a:prstGeom prst="rect">
            <a:avLst/>
          </a:prstGeom>
        </p:spPr>
      </p:pic>
      <p:sp>
        <p:nvSpPr>
          <p:cNvPr id="10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572000" y="1676400"/>
            <a:ext cx="4114800" cy="4351338"/>
          </a:xfrm>
          <a:prstGeom prst="rect">
            <a:avLst/>
          </a:prstGeom>
        </p:spPr>
        <p:txBody>
          <a:bodyPr vert="horz"/>
          <a:lstStyle>
            <a:lvl1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4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uro-ix-end-slid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uroix-strip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452" y="-1361012"/>
            <a:ext cx="4191000" cy="1943100"/>
          </a:xfrm>
          <a:prstGeom prst="rect">
            <a:avLst/>
          </a:prstGeom>
        </p:spPr>
      </p:pic>
      <p:pic>
        <p:nvPicPr>
          <p:cNvPr id="11" name="Picture 10" descr="euroix-strip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053" y="6306424"/>
            <a:ext cx="4191000" cy="1943100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660400" y="3037819"/>
            <a:ext cx="7840663" cy="880004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1pPr>
            <a:lvl2pPr marL="4572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2pPr>
            <a:lvl3pPr marL="9144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3pPr>
            <a:lvl4pPr marL="13716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4pPr>
            <a:lvl5pPr marL="18288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x-none" dirty="0" smtClean="0"/>
              <a:t>Click to edit Master text</a:t>
            </a:r>
            <a:endParaRPr lang="en-US" dirty="0"/>
          </a:p>
        </p:txBody>
      </p:sp>
      <p:pic>
        <p:nvPicPr>
          <p:cNvPr id="5" name="Picture 4" descr="euro-ix-logo-light-grey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95169"/>
            <a:ext cx="982133" cy="19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6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-ix-end-slid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uroix-strip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452" y="-1361012"/>
            <a:ext cx="4191000" cy="1943100"/>
          </a:xfrm>
          <a:prstGeom prst="rect">
            <a:avLst/>
          </a:prstGeom>
        </p:spPr>
      </p:pic>
      <p:pic>
        <p:nvPicPr>
          <p:cNvPr id="11" name="Picture 10" descr="euroix-strip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053" y="6306424"/>
            <a:ext cx="4191000" cy="1943100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>
          <a:xfrm>
            <a:off x="660400" y="2656819"/>
            <a:ext cx="7840663" cy="880004"/>
          </a:xfrm>
          <a:prstGeom prst="rect">
            <a:avLst/>
          </a:prstGeom>
        </p:spPr>
        <p:txBody>
          <a:bodyPr vert="horz"/>
          <a:lstStyle>
            <a:lvl1pPr marL="0" indent="0" algn="ct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1pPr>
            <a:lvl2pPr marL="4572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2pPr>
            <a:lvl3pPr marL="9144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3pPr>
            <a:lvl4pPr marL="13716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4pPr>
            <a:lvl5pPr marL="1828800" indent="0" algn="r">
              <a:spcBef>
                <a:spcPts val="1000"/>
              </a:spcBef>
              <a:buFontTx/>
              <a:buNone/>
              <a:defRPr sz="5500" b="0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x-none" dirty="0" smtClean="0"/>
              <a:t>Click to edit Master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60400" y="3670300"/>
            <a:ext cx="7840663" cy="12065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800" baseline="0">
                <a:solidFill>
                  <a:schemeClr val="bg1"/>
                </a:solidFill>
                <a:latin typeface="Helvetica"/>
              </a:defRPr>
            </a:lvl1pPr>
            <a:lvl2pPr marL="457200" indent="0" algn="ctr">
              <a:buFontTx/>
              <a:buNone/>
              <a:defRPr sz="2400" baseline="0">
                <a:solidFill>
                  <a:schemeClr val="bg1"/>
                </a:solidFill>
                <a:latin typeface="Helvetica"/>
              </a:defRPr>
            </a:lvl2pPr>
            <a:lvl3pPr marL="914400" indent="0" algn="ctr">
              <a:buFontTx/>
              <a:buNone/>
              <a:defRPr sz="2400" baseline="0">
                <a:solidFill>
                  <a:schemeClr val="bg1"/>
                </a:solidFill>
                <a:latin typeface="Helvetica"/>
              </a:defRPr>
            </a:lvl3pPr>
            <a:lvl4pPr marL="1371600" indent="0" algn="ctr">
              <a:buFontTx/>
              <a:buNone/>
              <a:defRPr sz="2400" baseline="0">
                <a:solidFill>
                  <a:schemeClr val="bg1"/>
                </a:solidFill>
                <a:latin typeface="Helvetica"/>
              </a:defRPr>
            </a:lvl4pPr>
            <a:lvl5pPr marL="1828800" indent="0" algn="ctr">
              <a:buFontTx/>
              <a:buNone/>
              <a:defRPr sz="240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pic>
        <p:nvPicPr>
          <p:cNvPr id="6" name="Picture 5" descr="euro-ix-logo-light-grey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95169"/>
            <a:ext cx="982133" cy="19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5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790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4" r:id="rId7"/>
    <p:sldLayoutId id="2147483833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4800" dirty="0" smtClean="0"/>
              <a:t>Support Programs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3495675" y="3658393"/>
            <a:ext cx="5005388" cy="507207"/>
          </a:xfrm>
        </p:spPr>
        <p:txBody>
          <a:bodyPr/>
          <a:lstStyle/>
          <a:p>
            <a:r>
              <a:rPr lang="en-US" dirty="0" smtClean="0"/>
              <a:t>RIPE 70, May 2015</a:t>
            </a:r>
          </a:p>
          <a:p>
            <a:endParaRPr lang="en-US" dirty="0" smtClean="0"/>
          </a:p>
          <a:p>
            <a:r>
              <a:rPr lang="en-US" dirty="0" smtClean="0"/>
              <a:t>Bijal </a:t>
            </a:r>
            <a:r>
              <a:rPr lang="en-US" dirty="0"/>
              <a:t>Sanghani</a:t>
            </a:r>
          </a:p>
          <a:p>
            <a:r>
              <a:rPr lang="en-US" dirty="0"/>
              <a:t>b</a:t>
            </a:r>
            <a:r>
              <a:rPr lang="en-US" dirty="0" smtClean="0"/>
              <a:t>ijal </a:t>
            </a:r>
            <a:r>
              <a:rPr lang="en-US" dirty="0"/>
              <a:t>at euro-ix dot net</a:t>
            </a:r>
          </a:p>
          <a:p>
            <a:r>
              <a:rPr lang="en-US" dirty="0"/>
              <a:t>Twitter: @euroix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781800" y="4212430"/>
            <a:ext cx="1630364" cy="0"/>
          </a:xfrm>
          <a:prstGeom prst="line">
            <a:avLst/>
          </a:prstGeom>
          <a:ln w="12700">
            <a:solidFill>
              <a:schemeClr val="bg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49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Bijal Sanghani</a:t>
            </a:r>
          </a:p>
          <a:p>
            <a:r>
              <a:rPr lang="en-US" dirty="0"/>
              <a:t>b</a:t>
            </a:r>
            <a:r>
              <a:rPr lang="en-US" dirty="0" smtClean="0"/>
              <a:t>ijal at euro-ix dot net</a:t>
            </a:r>
          </a:p>
          <a:p>
            <a:r>
              <a:rPr lang="en-US" dirty="0" smtClean="0"/>
              <a:t>Twitter: @euroix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1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43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Euro-IX – Self Help </a:t>
            </a:r>
            <a:r>
              <a:rPr lang="en-US" b="1" u="sng" dirty="0"/>
              <a:t>S</a:t>
            </a:r>
            <a:r>
              <a:rPr lang="en-US" b="1" u="sng" dirty="0" smtClean="0"/>
              <a:t>ociety</a:t>
            </a:r>
          </a:p>
          <a:p>
            <a:endParaRPr lang="en-US" dirty="0" smtClean="0"/>
          </a:p>
          <a:p>
            <a:r>
              <a:rPr lang="en-US" dirty="0" smtClean="0"/>
              <a:t>Forums</a:t>
            </a:r>
            <a:r>
              <a:rPr lang="en-US" dirty="0" smtClean="0"/>
              <a:t>; </a:t>
            </a:r>
            <a:r>
              <a:rPr lang="en-US" dirty="0"/>
              <a:t>Bring together over 40 IXPs for two days to share ideas </a:t>
            </a:r>
            <a:r>
              <a:rPr lang="en-US" dirty="0" smtClean="0"/>
              <a:t>&amp; experience's </a:t>
            </a:r>
            <a:r>
              <a:rPr lang="en-US" dirty="0"/>
              <a:t>to help sustain </a:t>
            </a:r>
            <a:r>
              <a:rPr lang="en-US" dirty="0" smtClean="0"/>
              <a:t>&amp; grow </a:t>
            </a:r>
            <a:r>
              <a:rPr lang="en-US" dirty="0"/>
              <a:t>their </a:t>
            </a:r>
            <a:r>
              <a:rPr lang="en-US" dirty="0" smtClean="0"/>
              <a:t>IXPs.</a:t>
            </a:r>
            <a:endParaRPr lang="en-US" sz="2200" dirty="0"/>
          </a:p>
          <a:p>
            <a:r>
              <a:rPr lang="en-US" dirty="0" smtClean="0"/>
              <a:t>Communication; Members get support </a:t>
            </a:r>
            <a:r>
              <a:rPr lang="en-US" dirty="0" smtClean="0"/>
              <a:t>&amp; </a:t>
            </a:r>
            <a:r>
              <a:rPr lang="en-US" dirty="0" smtClean="0"/>
              <a:t>share </a:t>
            </a:r>
            <a:r>
              <a:rPr lang="en-US" dirty="0" smtClean="0"/>
              <a:t>knowledge via </a:t>
            </a:r>
            <a:r>
              <a:rPr lang="en-US" dirty="0"/>
              <a:t>the </a:t>
            </a:r>
            <a:r>
              <a:rPr lang="en-US" dirty="0" smtClean="0"/>
              <a:t>mailing lists &amp; news </a:t>
            </a:r>
            <a:r>
              <a:rPr lang="en-US" dirty="0" smtClean="0"/>
              <a:t>letters.</a:t>
            </a:r>
            <a:endParaRPr lang="en-US" dirty="0" smtClean="0"/>
          </a:p>
          <a:p>
            <a:r>
              <a:rPr lang="en-US" dirty="0" smtClean="0"/>
              <a:t>Exchange </a:t>
            </a:r>
            <a:r>
              <a:rPr lang="en-US" dirty="0" smtClean="0"/>
              <a:t>programs; Staff exchange at other IXPs provides an opportunity to learn how operations are done at other IXPs.</a:t>
            </a:r>
            <a:endParaRPr lang="en-US" dirty="0" smtClean="0"/>
          </a:p>
          <a:p>
            <a:pPr marL="0" indent="0">
              <a:buNone/>
            </a:pPr>
            <a:endParaRPr lang="en-US" i="1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7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5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Euro-IX – Self Help </a:t>
            </a:r>
            <a:r>
              <a:rPr lang="en-US" b="1" u="sng" dirty="0" smtClean="0"/>
              <a:t>Society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dirty="0" smtClean="0"/>
              <a:t>Benchmarking Club; BMC runs once a year and is growing, 42 participants in 2014. </a:t>
            </a:r>
            <a:endParaRPr lang="en-US" dirty="0" smtClean="0"/>
          </a:p>
          <a:p>
            <a:r>
              <a:rPr lang="en-US" dirty="0" smtClean="0"/>
              <a:t>Fellowship Program – New funding program; </a:t>
            </a:r>
            <a:r>
              <a:rPr lang="en-US" dirty="0" smtClean="0"/>
              <a:t>contribution is </a:t>
            </a:r>
            <a:r>
              <a:rPr lang="en-US" dirty="0" smtClean="0"/>
              <a:t>by members to support </a:t>
            </a:r>
            <a:r>
              <a:rPr lang="en-US" dirty="0" smtClean="0"/>
              <a:t>members </a:t>
            </a:r>
            <a:r>
              <a:rPr lang="en-US" dirty="0" smtClean="0"/>
              <a:t>&amp; emerging </a:t>
            </a:r>
            <a:r>
              <a:rPr lang="en-US" dirty="0" smtClean="0"/>
              <a:t>IXPs </a:t>
            </a:r>
            <a:r>
              <a:rPr lang="en-US" dirty="0" smtClean="0"/>
              <a:t>attend Euro-IX forums.</a:t>
            </a:r>
          </a:p>
          <a:p>
            <a:r>
              <a:rPr lang="en-US" dirty="0" smtClean="0"/>
              <a:t>Twinning Program – Structured support </a:t>
            </a:r>
            <a:r>
              <a:rPr lang="en-US" dirty="0" smtClean="0"/>
              <a:t>program, Members support newly established or emerging IXPs to become self sustained. </a:t>
            </a:r>
            <a:endParaRPr lang="en-US" dirty="0" smtClean="0"/>
          </a:p>
          <a:p>
            <a:pPr marL="0" indent="0">
              <a:buNone/>
            </a:pPr>
            <a:endParaRPr lang="en-US" i="1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3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IXPs Supporting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dirty="0" smtClean="0"/>
          </a:p>
          <a:p>
            <a:endParaRPr lang="en-US" b="1" u="sng" dirty="0"/>
          </a:p>
          <a:p>
            <a:r>
              <a:rPr lang="en-US" b="1" u="sng" dirty="0" smtClean="0"/>
              <a:t>Hardware Support</a:t>
            </a:r>
            <a:r>
              <a:rPr lang="en-US" dirty="0" smtClean="0"/>
              <a:t>: KIXP (Kenya) &amp; ARMIX (Armenia)</a:t>
            </a:r>
          </a:p>
          <a:p>
            <a:r>
              <a:rPr lang="en-US" b="1" u="sng" dirty="0" smtClean="0"/>
              <a:t>Training</a:t>
            </a:r>
            <a:r>
              <a:rPr lang="en-US" dirty="0" smtClean="0"/>
              <a:t>: KIXP &amp; </a:t>
            </a:r>
            <a:r>
              <a:rPr lang="en-US" dirty="0" err="1" smtClean="0"/>
              <a:t>Ptt.br</a:t>
            </a:r>
            <a:endParaRPr lang="en-US" dirty="0" smtClean="0"/>
          </a:p>
          <a:p>
            <a:r>
              <a:rPr lang="en-US" b="1" u="sng" dirty="0" smtClean="0"/>
              <a:t>Regulatory working group</a:t>
            </a:r>
            <a:r>
              <a:rPr lang="en-US" dirty="0" smtClean="0"/>
              <a:t>: </a:t>
            </a:r>
            <a:r>
              <a:rPr lang="en-US" dirty="0" err="1" smtClean="0"/>
              <a:t>Bastiaan</a:t>
            </a:r>
            <a:r>
              <a:rPr lang="en-US" dirty="0" smtClean="0"/>
              <a:t> Goslings</a:t>
            </a:r>
            <a:endParaRPr lang="en-US" dirty="0"/>
          </a:p>
        </p:txBody>
      </p:sp>
      <p:pic>
        <p:nvPicPr>
          <p:cNvPr id="4" name="Picture 3" descr="ams_ix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1600200"/>
            <a:ext cx="2692400" cy="176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4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IXPs Supporting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Training</a:t>
            </a:r>
            <a:r>
              <a:rPr lang="en-US" dirty="0" smtClean="0"/>
              <a:t>: </a:t>
            </a:r>
            <a:r>
              <a:rPr lang="en-US" dirty="0" err="1"/>
              <a:t>AngonIX</a:t>
            </a:r>
            <a:r>
              <a:rPr lang="en-US" dirty="0"/>
              <a:t> </a:t>
            </a:r>
            <a:r>
              <a:rPr lang="en-US" dirty="0" smtClean="0"/>
              <a:t>– Angola</a:t>
            </a:r>
          </a:p>
          <a:p>
            <a:r>
              <a:rPr lang="en-US" b="1" u="sng" dirty="0" smtClean="0"/>
              <a:t>Operational Support</a:t>
            </a:r>
            <a:r>
              <a:rPr lang="en-US" dirty="0" smtClean="0"/>
              <a:t>: </a:t>
            </a:r>
            <a:r>
              <a:rPr lang="en-US" dirty="0" err="1" smtClean="0"/>
              <a:t>AngonIX</a:t>
            </a:r>
            <a:r>
              <a:rPr lang="en-US" dirty="0" smtClean="0"/>
              <a:t>, </a:t>
            </a:r>
            <a:r>
              <a:rPr lang="en-US" dirty="0"/>
              <a:t>UAE-IX – United Arabic Emirates, </a:t>
            </a:r>
            <a:endParaRPr lang="en-US" dirty="0" smtClean="0"/>
          </a:p>
          <a:p>
            <a:r>
              <a:rPr lang="en-US" b="1" u="sng" dirty="0" smtClean="0"/>
              <a:t>Exchange</a:t>
            </a:r>
            <a:r>
              <a:rPr lang="en-US" dirty="0" smtClean="0"/>
              <a:t>: TIX Tanzania</a:t>
            </a:r>
          </a:p>
          <a:p>
            <a:r>
              <a:rPr lang="en-US" b="1" u="sng" dirty="0" smtClean="0"/>
              <a:t>Euro-IX Twinning</a:t>
            </a:r>
            <a:r>
              <a:rPr lang="en-US" dirty="0" smtClean="0"/>
              <a:t>: NPIX - Nepal, TIX Tanzania </a:t>
            </a:r>
          </a:p>
        </p:txBody>
      </p:sp>
      <p:pic>
        <p:nvPicPr>
          <p:cNvPr id="4" name="Picture 3" descr="de-ci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65238"/>
            <a:ext cx="2247900" cy="170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IXPs Supporting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Training</a:t>
            </a:r>
            <a:r>
              <a:rPr lang="en-US" dirty="0" smtClean="0"/>
              <a:t>: </a:t>
            </a:r>
            <a:r>
              <a:rPr lang="en-US" dirty="0" smtClean="0"/>
              <a:t>with ISOC via </a:t>
            </a:r>
            <a:r>
              <a:rPr lang="en-US" dirty="0" smtClean="0"/>
              <a:t>the AXIS program, </a:t>
            </a:r>
            <a:r>
              <a:rPr lang="en-US" dirty="0"/>
              <a:t>Guinea Conakry &amp; </a:t>
            </a:r>
            <a:r>
              <a:rPr lang="en-US" dirty="0" err="1"/>
              <a:t>Comores</a:t>
            </a:r>
            <a:r>
              <a:rPr lang="en-US" dirty="0"/>
              <a:t> </a:t>
            </a:r>
            <a:endParaRPr lang="en-US" dirty="0"/>
          </a:p>
          <a:p>
            <a:r>
              <a:rPr lang="en-US" b="1" u="sng" dirty="0" smtClean="0"/>
              <a:t>Support</a:t>
            </a:r>
            <a:r>
              <a:rPr lang="en-US" dirty="0" smtClean="0"/>
              <a:t>: </a:t>
            </a:r>
            <a:r>
              <a:rPr lang="en-US" dirty="0"/>
              <a:t>Guinea Conakry &amp; </a:t>
            </a:r>
            <a:r>
              <a:rPr lang="en-US" dirty="0" err="1" smtClean="0"/>
              <a:t>Comores</a:t>
            </a:r>
            <a:endParaRPr lang="en-US" dirty="0" smtClean="0"/>
          </a:p>
        </p:txBody>
      </p:sp>
      <p:pic>
        <p:nvPicPr>
          <p:cNvPr id="5" name="Picture 4" descr="france-ix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5335910" cy="141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IXPs Supporting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Training</a:t>
            </a:r>
            <a:r>
              <a:rPr lang="en-US" dirty="0" smtClean="0"/>
              <a:t>: SIX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Serrekunda</a:t>
            </a:r>
            <a:r>
              <a:rPr lang="en-US" dirty="0" smtClean="0"/>
              <a:t>, </a:t>
            </a:r>
            <a:r>
              <a:rPr lang="en-US" dirty="0"/>
              <a:t>Gambia</a:t>
            </a:r>
          </a:p>
          <a:p>
            <a:r>
              <a:rPr lang="en-US" b="1" u="sng" dirty="0" smtClean="0"/>
              <a:t>Exchange</a:t>
            </a:r>
            <a:r>
              <a:rPr lang="en-US" dirty="0" smtClean="0"/>
              <a:t>: </a:t>
            </a:r>
            <a:r>
              <a:rPr lang="en-US" dirty="0"/>
              <a:t>SIX </a:t>
            </a:r>
            <a:r>
              <a:rPr lang="en-US" b="1" u="sng" dirty="0" smtClean="0"/>
              <a:t>IXP </a:t>
            </a:r>
          </a:p>
          <a:p>
            <a:r>
              <a:rPr lang="en-US" b="1" u="sng" dirty="0" smtClean="0"/>
              <a:t>Manager Support</a:t>
            </a:r>
            <a:r>
              <a:rPr lang="en-US" dirty="0" smtClean="0"/>
              <a:t>: &gt;15 IXPs using IXP </a:t>
            </a:r>
            <a:r>
              <a:rPr lang="en-US" dirty="0" smtClean="0"/>
              <a:t>Manager</a:t>
            </a:r>
          </a:p>
          <a:p>
            <a:r>
              <a:rPr lang="en-US" b="1" u="sng" dirty="0"/>
              <a:t>Euro-IX Twinning</a:t>
            </a:r>
            <a:r>
              <a:rPr lang="en-US"/>
              <a:t>: </a:t>
            </a:r>
            <a:r>
              <a:rPr lang="en-US" smtClean="0"/>
              <a:t>SIX </a:t>
            </a:r>
            <a:endParaRPr lang="en-US" dirty="0" smtClean="0"/>
          </a:p>
        </p:txBody>
      </p:sp>
      <p:pic>
        <p:nvPicPr>
          <p:cNvPr id="4" name="Picture 3" descr="ine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6108700" cy="167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72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IXPs Supporting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Training</a:t>
            </a:r>
            <a:r>
              <a:rPr lang="en-US" dirty="0" smtClean="0"/>
              <a:t>: with the AXIS program, CIVIX - Ivory coast, </a:t>
            </a:r>
            <a:r>
              <a:rPr lang="en-US" dirty="0" err="1" smtClean="0"/>
              <a:t>BurundiIX</a:t>
            </a:r>
            <a:r>
              <a:rPr lang="en-US" dirty="0" smtClean="0"/>
              <a:t> - Burundi</a:t>
            </a:r>
            <a:endParaRPr lang="en-US" dirty="0"/>
          </a:p>
          <a:p>
            <a:r>
              <a:rPr lang="en-US" b="1" u="sng" dirty="0" smtClean="0"/>
              <a:t>Support</a:t>
            </a:r>
            <a:r>
              <a:rPr lang="en-US" dirty="0" smtClean="0"/>
              <a:t>: CIVIX &amp; </a:t>
            </a:r>
            <a:r>
              <a:rPr lang="en-US" dirty="0" err="1" smtClean="0"/>
              <a:t>BurundiIX</a:t>
            </a:r>
            <a:r>
              <a:rPr lang="en-US" dirty="0" smtClean="0"/>
              <a:t> </a:t>
            </a:r>
          </a:p>
          <a:p>
            <a:r>
              <a:rPr lang="en-US" b="1" u="sng" dirty="0" smtClean="0"/>
              <a:t>Community Building</a:t>
            </a:r>
            <a:r>
              <a:rPr lang="en-US" dirty="0" smtClean="0"/>
              <a:t>: </a:t>
            </a:r>
            <a:r>
              <a:rPr lang="en-US" dirty="0"/>
              <a:t>CIVIX &amp; </a:t>
            </a:r>
            <a:r>
              <a:rPr lang="en-US" dirty="0" err="1"/>
              <a:t>BurundiIX</a:t>
            </a: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yoni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30852"/>
            <a:ext cx="5549900" cy="228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4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IXPs Supporting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1" u="sng" dirty="0" smtClean="0"/>
          </a:p>
          <a:p>
            <a:r>
              <a:rPr lang="en-US" b="1" u="sng" dirty="0" smtClean="0"/>
              <a:t>Training</a:t>
            </a:r>
            <a:r>
              <a:rPr lang="en-US" dirty="0" smtClean="0"/>
              <a:t>: BKNIX (Bangkok), </a:t>
            </a:r>
            <a:r>
              <a:rPr lang="en-US" dirty="0"/>
              <a:t>MIX </a:t>
            </a:r>
            <a:r>
              <a:rPr lang="en-US" dirty="0" err="1"/>
              <a:t>Ulandbataar</a:t>
            </a:r>
            <a:r>
              <a:rPr lang="en-US" dirty="0"/>
              <a:t> (With NSRC</a:t>
            </a:r>
            <a:r>
              <a:rPr lang="en-US" dirty="0" smtClean="0"/>
              <a:t>), KIXP, KINIX </a:t>
            </a:r>
            <a:r>
              <a:rPr lang="en-US" dirty="0" err="1" smtClean="0"/>
              <a:t>Kongo</a:t>
            </a:r>
            <a:r>
              <a:rPr lang="en-US" dirty="0"/>
              <a:t>-Kinshasa (With the AXIS program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u="sng" dirty="0" smtClean="0"/>
              <a:t>Support</a:t>
            </a:r>
            <a:r>
              <a:rPr lang="en-US" dirty="0" smtClean="0"/>
              <a:t>: BKNIX (Technical &amp; policy), </a:t>
            </a:r>
            <a:r>
              <a:rPr lang="en-US" dirty="0"/>
              <a:t>MIX </a:t>
            </a:r>
            <a:r>
              <a:rPr lang="en-US" dirty="0" err="1" smtClean="0"/>
              <a:t>Ulandbataar</a:t>
            </a:r>
            <a:r>
              <a:rPr lang="en-US" dirty="0" smtClean="0"/>
              <a:t> </a:t>
            </a:r>
            <a:r>
              <a:rPr lang="en-US" dirty="0"/>
              <a:t> (With NSRC) </a:t>
            </a:r>
            <a:r>
              <a:rPr lang="en-US" dirty="0" smtClean="0"/>
              <a:t>(workshop with regulators &amp; operators), </a:t>
            </a:r>
            <a:r>
              <a:rPr lang="en-US" dirty="0"/>
              <a:t>KINIX </a:t>
            </a:r>
            <a:r>
              <a:rPr lang="en-US" dirty="0" smtClean="0"/>
              <a:t>(IXP build &amp; after support)</a:t>
            </a:r>
          </a:p>
          <a:p>
            <a:r>
              <a:rPr lang="en-US" b="1" u="sng" dirty="0" smtClean="0"/>
              <a:t>Exchange</a:t>
            </a:r>
            <a:r>
              <a:rPr lang="en-US" dirty="0" smtClean="0"/>
              <a:t>: BKNIX, </a:t>
            </a:r>
            <a:r>
              <a:rPr lang="en-US" dirty="0"/>
              <a:t>MIX </a:t>
            </a:r>
            <a:r>
              <a:rPr lang="en-US" dirty="0" err="1" smtClean="0"/>
              <a:t>Ulandbataar</a:t>
            </a:r>
            <a:r>
              <a:rPr lang="en-US" dirty="0" smtClean="0"/>
              <a:t> </a:t>
            </a:r>
            <a:r>
              <a:rPr lang="en-US" dirty="0"/>
              <a:t> (With NSRC</a:t>
            </a:r>
            <a:r>
              <a:rPr lang="en-US" dirty="0" smtClean="0"/>
              <a:t>), KIXP, KINIX</a:t>
            </a:r>
          </a:p>
          <a:p>
            <a:r>
              <a:rPr lang="en-US" b="1" u="sng" dirty="0" err="1" smtClean="0"/>
              <a:t>i.root</a:t>
            </a:r>
            <a:r>
              <a:rPr lang="en-US" dirty="0" smtClean="0"/>
              <a:t>: </a:t>
            </a:r>
            <a:r>
              <a:rPr lang="en-US" dirty="0"/>
              <a:t>VIX (</a:t>
            </a:r>
            <a:r>
              <a:rPr lang="en-US" dirty="0" smtClean="0"/>
              <a:t>Vanuatu), RWIX </a:t>
            </a:r>
            <a:r>
              <a:rPr lang="en-US" dirty="0"/>
              <a:t>(Kigali</a:t>
            </a:r>
            <a:r>
              <a:rPr lang="en-US" dirty="0" smtClean="0"/>
              <a:t>)</a:t>
            </a:r>
          </a:p>
          <a:p>
            <a:r>
              <a:rPr lang="en-US" b="1" u="sng" dirty="0" smtClean="0"/>
              <a:t>Euro-IX Twinning</a:t>
            </a:r>
            <a:r>
              <a:rPr lang="en-US" dirty="0" smtClean="0"/>
              <a:t>: MOZ-IX (Mozambique), KIXP, KINIX </a:t>
            </a:r>
          </a:p>
        </p:txBody>
      </p:sp>
      <p:pic>
        <p:nvPicPr>
          <p:cNvPr id="5" name="Picture 4" descr="netn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4350"/>
            <a:ext cx="3068707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3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3A6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6600"/>
          </a:solidFill>
          <a:tailEnd type="triangle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4561</TotalTime>
  <Words>422</Words>
  <Application>Microsoft Macintosh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Support Programs</vt:lpstr>
      <vt:lpstr>Support Programs</vt:lpstr>
      <vt:lpstr>IXPs Supporting Each Other</vt:lpstr>
      <vt:lpstr>IXPs Supporting Each Other</vt:lpstr>
      <vt:lpstr>IXPs Supporting Each Other</vt:lpstr>
      <vt:lpstr>IXPs Supporting Each Other</vt:lpstr>
      <vt:lpstr>IXPs Supporting Each Other</vt:lpstr>
      <vt:lpstr>IXPs Supporting Each Other</vt:lpstr>
      <vt:lpstr>PowerPoint Presentation</vt:lpstr>
    </vt:vector>
  </TitlesOfParts>
  <Company>Euro-IX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Euro-IX Update</dc:title>
  <dc:creator>Julia Lechien</dc:creator>
  <cp:lastModifiedBy>Bijal Sanghani</cp:lastModifiedBy>
  <cp:revision>119</cp:revision>
  <dcterms:created xsi:type="dcterms:W3CDTF">2014-09-17T12:04:42Z</dcterms:created>
  <dcterms:modified xsi:type="dcterms:W3CDTF">2015-05-13T09:21:33Z</dcterms:modified>
</cp:coreProperties>
</file>