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65" r:id="rId14"/>
    <p:sldId id="266" r:id="rId15"/>
    <p:sldId id="264" r:id="rId16"/>
    <p:sldId id="267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urtis:Desktop:IXP-classific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urtis:Documents:work:Netnod:projekt:IXP%20Topography%20project:IXP-classific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318241469816"/>
          <c:y val="0.0948253864100321"/>
          <c:w val="0.353015091863517"/>
          <c:h val="0.810349227179936"/>
        </c:manualLayout>
      </c:layout>
      <c:overlay val="0"/>
      <c:txPr>
        <a:bodyPr/>
        <a:lstStyle/>
        <a:p>
          <a:pPr rtl="0"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749505901719883"/>
          <c:y val="0.00260892827515779"/>
          <c:w val="0.509135044798014"/>
          <c:h val="0.949892543279572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Sheet1!$B$49:$B$54</c:f>
              <c:strCache>
                <c:ptCount val="6"/>
                <c:pt idx="0">
                  <c:v>Membership based (type 1)</c:v>
                </c:pt>
                <c:pt idx="1">
                  <c:v>Other types of not-for profit (type 2)</c:v>
                </c:pt>
                <c:pt idx="2">
                  <c:v>Academic-hosted IXPs (type 3)</c:v>
                </c:pt>
                <c:pt idx="3">
                  <c:v>Commercial data centre IXPs (type 4)</c:v>
                </c:pt>
                <c:pt idx="4">
                  <c:v>Commercial IXPs (type 5)</c:v>
                </c:pt>
                <c:pt idx="5">
                  <c:v>Joint ventures (type 6)</c:v>
                </c:pt>
              </c:strCache>
            </c:strRef>
          </c:cat>
          <c:val>
            <c:numRef>
              <c:f>Sheet1!$D$49:$D$54</c:f>
              <c:numCache>
                <c:formatCode>0%</c:formatCode>
                <c:ptCount val="6"/>
                <c:pt idx="0">
                  <c:v>0.391304347826087</c:v>
                </c:pt>
                <c:pt idx="1">
                  <c:v>0.108695652173913</c:v>
                </c:pt>
                <c:pt idx="2">
                  <c:v>0.260869565217391</c:v>
                </c:pt>
                <c:pt idx="3">
                  <c:v>0.0652173913043478</c:v>
                </c:pt>
                <c:pt idx="4">
                  <c:v>0.130434782608696</c:v>
                </c:pt>
                <c:pt idx="5">
                  <c:v>0.0434782608695652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9959695459443"/>
          <c:y val="0.0431012271030157"/>
          <c:w val="0.50040304540557"/>
          <c:h val="0.956898772896984"/>
        </c:manualLayout>
      </c:layout>
      <c:overlay val="0"/>
      <c:txPr>
        <a:bodyPr/>
        <a:lstStyle/>
        <a:p>
          <a:pPr rtl="0">
            <a:defRPr sz="2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227E9-1EDF-4CB1-8B60-8A3D31404B48}" type="datetimeFigureOut">
              <a:rPr lang="en-GB" smtClean="0"/>
              <a:t>15-05-19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332E7-755C-4BDD-96BD-A8C4AD49E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2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9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0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1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6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5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13/05/2015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3AE19-61E4-8741-B086-D62C41EA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6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nx.net/archive/topography/IXP-topography-project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IXP Topography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Souter, LINX</a:t>
            </a:r>
          </a:p>
          <a:p>
            <a:r>
              <a:rPr lang="en-US" dirty="0" smtClean="0"/>
              <a:t>Kurt Erik Lindqvist, Netnod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population centers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22746"/>
              </p:ext>
            </p:extLst>
          </p:nvPr>
        </p:nvGraphicFramePr>
        <p:xfrm>
          <a:off x="594073" y="1417638"/>
          <a:ext cx="7955021" cy="4871482"/>
        </p:xfrm>
        <a:graphic>
          <a:graphicData uri="http://schemas.openxmlformats.org/drawingml/2006/table">
            <a:tbl>
              <a:tblPr/>
              <a:tblGrid>
                <a:gridCol w="542734"/>
                <a:gridCol w="1859367"/>
                <a:gridCol w="1537746"/>
                <a:gridCol w="929629"/>
                <a:gridCol w="532684"/>
                <a:gridCol w="2552861"/>
              </a:tblGrid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Rank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Urban Area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State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Population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IXP?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IXP names and notes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France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10 975 000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France-IX plus several more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London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United Kingdom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10 149 000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LINX, Lonap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Ruhr area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Germany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6 722 000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ECIX is in Düsseldorf (which is adjacent)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Spain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6 183 000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ESPANIX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Milan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Italy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5 264 000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Barcelona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Spain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4 656 000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Catnix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Germany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4 006 000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BCIX, ECIX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Rome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Italy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3 798 000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Namex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Naples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Italy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3 726 000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Largest urban area in Europe with no IXP!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Athens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Greece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3 515 000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GR-IX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Lisbon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Portugal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2 669 000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GigaPix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Rotterdam-The Hague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Netherlands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2 657 000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R-IX, but not sure if it is operational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Manchester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United Kingdom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2 560 000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IXManchester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Birmingham (West Midlands)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United Kingdom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2 448 000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70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Katowice (Silesian Metropolis)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Poland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2 231 000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TIX, Thinx, PLIX?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Brussels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Belgium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2 072 000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BNIX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Germany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2 057 000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DE-IX, ECIX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Cologne-Bonn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Germany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2 003 000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Bucharest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Romania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1 932 000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InterLAN, Ronix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Munich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Germany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1 911 000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DEC-IX, INXS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0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population centers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0281" y="1600201"/>
          <a:ext cx="7223437" cy="4525960"/>
        </p:xfrm>
        <a:graphic>
          <a:graphicData uri="http://schemas.openxmlformats.org/drawingml/2006/table">
            <a:tbl>
              <a:tblPr/>
              <a:tblGrid>
                <a:gridCol w="488804"/>
                <a:gridCol w="1674606"/>
                <a:gridCol w="1384945"/>
                <a:gridCol w="896141"/>
                <a:gridCol w="479752"/>
                <a:gridCol w="2299189"/>
              </a:tblGrid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Frankfurt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Germany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1 856 000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DEC-IX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Leeds-Bradford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United Kingdom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1 787 000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IXLeeds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Vienna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Austria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1 739 000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Budapest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Hungary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1 724 000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Warsaw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Poland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1 716 000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PLIX, TPIX, WIX, Thinx, KIX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Amsterdam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Netherlands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1 600 000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AMS-IX, NL-IX, ECIX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Valencia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Spain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1 561 000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Lyon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France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1 542 000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LyonIX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Turin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Italy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1 499 000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Topix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Porto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Portugal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1 496 000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GigaPix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Stockholm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Sweden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1 456 000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Netnod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Marseille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France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1 369 000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France-IX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Stuttgart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Germany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1 354 000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Stuttgart-IX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Prague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Czech Republic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1 264 000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NIX-CZ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Copenhagen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Denmark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1 231 000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Netnod, DIX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Helsinki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Finland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1 203 000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Ficix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Sofia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Bulgaria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1 185 000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NetIX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Glasgow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United Kingdom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1 182 000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Dublin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Ireland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1 158 000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Seville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Spain 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1 100 000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0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population centers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180" y="1600042"/>
          <a:ext cx="5573640" cy="4526280"/>
        </p:xfrm>
        <a:graphic>
          <a:graphicData uri="http://schemas.openxmlformats.org/drawingml/2006/table">
            <a:tbl>
              <a:tblPr/>
              <a:tblGrid>
                <a:gridCol w="377164"/>
                <a:gridCol w="1292134"/>
                <a:gridCol w="1068630"/>
                <a:gridCol w="691467"/>
                <a:gridCol w="370179"/>
                <a:gridCol w="1774066"/>
              </a:tblGrid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Lille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France,  Belgium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1 016 000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Antwerp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Belgium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NL-IX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Nice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France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962 000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NicIX (operated by Rezopole, same as LyonIX)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Łódź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Poland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939 000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Thinx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Toulouse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France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TOUIX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Liverpool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United Kingdom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864 000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Hampshire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United Kingdom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856 000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Bordeaux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France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845 000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Thessaloniki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Greece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Florence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Italy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821 000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TIX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Newcastle upon Tyne (Tyneside)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United Kingdom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Gdańsk (Tricity)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Poland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Thinx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Kraków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Poland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CIX, K-IX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54=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Bilbao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Spain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54=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Riga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Latvia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LIX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Palermo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Italy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731 000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Nottingham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United Kingdom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Catania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Italy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59=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Malaga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Spain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59=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 Palmas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Spain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59=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Zaragoza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Spain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59=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Zagreb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Croatia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CIX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59=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Dresden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Germany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59=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Hannover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Germany 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700 000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regions without an IXP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The Ruhr area of Germany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Naples in Italy</a:t>
            </a:r>
            <a:r>
              <a:rPr lang="en-GB" dirty="0" smtClean="0">
                <a:effectLst/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Birmingham in the UK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Large cities in the biggest European countries (France, Germany, Italy, Spain and the UK)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Spanish cities (except Barcelona &amp; Madrid)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7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reasons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Telecom network topology</a:t>
            </a:r>
          </a:p>
          <a:p>
            <a:r>
              <a:rPr lang="en-US" dirty="0" smtClean="0"/>
              <a:t>Market conditions</a:t>
            </a:r>
          </a:p>
          <a:p>
            <a:r>
              <a:rPr lang="en-US" dirty="0" smtClean="0"/>
              <a:t>Proximity to other/existing IXPs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9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Missing IXPs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601988"/>
              </p:ext>
            </p:extLst>
          </p:nvPr>
        </p:nvGraphicFramePr>
        <p:xfrm>
          <a:off x="92600" y="1540933"/>
          <a:ext cx="8890960" cy="415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Microsoft Word Document" r:id="rId4" imgW="5880100" imgH="2552700" progId="Word.Document.12">
                  <p:embed/>
                </p:oleObj>
              </mc:Choice>
              <mc:Fallback>
                <p:oleObj name="Microsoft Word Document" r:id="rId4" imgW="5880100" imgH="255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600" y="1540933"/>
                        <a:ext cx="8890960" cy="4157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0733" y="5596202"/>
            <a:ext cx="6841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Five largest urban areas missing an IXP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3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US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but one of the 19 largest CSAs in the US have an IXP</a:t>
            </a:r>
          </a:p>
          <a:p>
            <a:pPr lvl="1"/>
            <a:r>
              <a:rPr lang="en-US" dirty="0" smtClean="0"/>
              <a:t>11 are major peering hubs</a:t>
            </a:r>
          </a:p>
          <a:p>
            <a:r>
              <a:rPr lang="en-US" dirty="0" smtClean="0"/>
              <a:t> The smallest of the 19 would be the 11</a:t>
            </a:r>
            <a:r>
              <a:rPr lang="en-US" baseline="30000" dirty="0" smtClean="0"/>
              <a:t>th</a:t>
            </a:r>
            <a:r>
              <a:rPr lang="en-US" dirty="0" smtClean="0"/>
              <a:t> largest in Europe</a:t>
            </a:r>
          </a:p>
          <a:p>
            <a:r>
              <a:rPr lang="en-US" dirty="0" smtClean="0"/>
              <a:t>Europe seems to have a denser mesh of IXPs while lacking IXPs in more large population centers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2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Investigate IXP proximity to regional GDP</a:t>
            </a:r>
          </a:p>
          <a:p>
            <a:pPr lvl="1"/>
            <a:r>
              <a:rPr lang="en-GB" dirty="0" smtClean="0"/>
              <a:t>On the to-do list</a:t>
            </a:r>
          </a:p>
          <a:p>
            <a:r>
              <a:rPr lang="en-GB" dirty="0" smtClean="0"/>
              <a:t>Correlation to neutral </a:t>
            </a:r>
            <a:r>
              <a:rPr lang="en-GB" dirty="0" err="1" smtClean="0"/>
              <a:t>datacenter</a:t>
            </a:r>
            <a:r>
              <a:rPr lang="en-GB" dirty="0" smtClean="0"/>
              <a:t> availability</a:t>
            </a:r>
          </a:p>
          <a:p>
            <a:pPr lvl="1"/>
            <a:r>
              <a:rPr lang="en-GB" dirty="0" smtClean="0"/>
              <a:t>Data set might be hard to acquire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9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Download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hlinkClick r:id="rId2"/>
              </a:rPr>
              <a:t>https://www.linx.net/archive/topography/IXP-topography-</a:t>
            </a:r>
            <a:r>
              <a:rPr lang="en-GB" u="sng" dirty="0" smtClean="0">
                <a:hlinkClick r:id="rId2"/>
              </a:rPr>
              <a:t>project.pdf</a:t>
            </a:r>
            <a:endParaRPr lang="en-GB" u="sng" dirty="0" smtClean="0"/>
          </a:p>
          <a:p>
            <a:r>
              <a:rPr lang="en-GB" u="sng" dirty="0"/>
              <a:t>https://</a:t>
            </a:r>
            <a:r>
              <a:rPr lang="en-GB" u="sng" dirty="0" err="1"/>
              <a:t>www.netnod.se</a:t>
            </a:r>
            <a:r>
              <a:rPr lang="en-GB" u="sng" dirty="0"/>
              <a:t>/sites/default/files/IXP-topography-</a:t>
            </a:r>
            <a:r>
              <a:rPr lang="en-GB" u="sng" dirty="0" err="1"/>
              <a:t>project.pdf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4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peering track at  NANOG62 </a:t>
            </a:r>
            <a:r>
              <a:rPr lang="en-GB" dirty="0" smtClean="0"/>
              <a:t>Sylvie </a:t>
            </a:r>
            <a:r>
              <a:rPr lang="en-GB" dirty="0" err="1"/>
              <a:t>LaPerrière</a:t>
            </a:r>
            <a:r>
              <a:rPr lang="en-GB" dirty="0"/>
              <a:t> </a:t>
            </a:r>
            <a:r>
              <a:rPr lang="en-GB" dirty="0" smtClean="0"/>
              <a:t>presented a comparison between population density and existence of an IXP</a:t>
            </a:r>
          </a:p>
          <a:p>
            <a:endParaRPr lang="en-GB" dirty="0"/>
          </a:p>
          <a:p>
            <a:r>
              <a:rPr lang="en-US" dirty="0" smtClean="0"/>
              <a:t>Authors thought we should try the same for Europe, but also try and do further analysis</a:t>
            </a:r>
          </a:p>
          <a:p>
            <a:pPr lvl="1"/>
            <a:r>
              <a:rPr lang="en-US" dirty="0" smtClean="0"/>
              <a:t>The latter turned out to be a bit harder…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IXP proximity to major population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classification system for IXPs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Combine 1 &amp; 2 into a guide for European IXP scene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conclusions and try and predict future market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9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IXPs in Europe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03" y="1756390"/>
            <a:ext cx="4864100" cy="398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Membership-based IXPs </a:t>
            </a:r>
            <a:r>
              <a:rPr lang="en-US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/>
            </a:r>
            <a:br>
              <a:rPr lang="en-US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en-US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(i.e. where the members own the IXP)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Other types of not-for-profit IXPs </a:t>
            </a:r>
            <a:r>
              <a:rPr lang="en-US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/>
            </a:r>
            <a:br>
              <a:rPr lang="en-US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en-US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(e.g. those owned by trusts such as Netnod, or other industry associations, such as DE-CIX or JINX)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IXPs hosted in academic institutions or academic service </a:t>
            </a:r>
            <a:r>
              <a:rPr lang="en-US" b="1" i="0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organisations</a:t>
            </a:r>
            <a:r>
              <a:rPr lang="en-US" b="1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/>
            </a:r>
            <a:br>
              <a:rPr lang="en-US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en-US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(such as national academic or research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IXPs operated by commercial data </a:t>
            </a:r>
            <a:r>
              <a:rPr lang="en-US" b="1" i="0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centre</a:t>
            </a:r>
            <a:r>
              <a:rPr lang="en-US" b="1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organisations</a:t>
            </a:r>
            <a:endParaRPr lang="en-US" b="1" i="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A commercially owned IXP </a:t>
            </a:r>
            <a:br>
              <a:rPr lang="en-US" b="1" i="0" dirty="0" smtClean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en-US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(such as ECIX)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Joint ventures of some combination of the above </a:t>
            </a:r>
            <a:r>
              <a:rPr lang="en-US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/>
            </a:r>
            <a:br>
              <a:rPr lang="en-US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</a:br>
            <a:r>
              <a:rPr lang="en-US" b="0" i="0" dirty="0" smtClean="0">
                <a:solidFill>
                  <a:srgbClr val="000000"/>
                </a:solidFill>
                <a:ea typeface="Times New Roman"/>
                <a:cs typeface="Times New Roman"/>
              </a:rPr>
              <a:t>(a fairly rare case)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5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739091"/>
            <a:ext cx="870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Mutual  + Academic : 65%</a:t>
            </a:r>
          </a:p>
          <a:p>
            <a:pPr algn="ctr"/>
            <a:r>
              <a:rPr lang="en-US" sz="2400" dirty="0" smtClean="0"/>
              <a:t>Mutual + Academic + Other non-for-profit : 76%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390384"/>
              </p:ext>
            </p:extLst>
          </p:nvPr>
        </p:nvGraphicFramePr>
        <p:xfrm>
          <a:off x="1081978" y="1855610"/>
          <a:ext cx="6660107" cy="351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453653"/>
              </p:ext>
            </p:extLst>
          </p:nvPr>
        </p:nvGraphicFramePr>
        <p:xfrm>
          <a:off x="228600" y="1210733"/>
          <a:ext cx="8703734" cy="466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the IXPs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16025"/>
              </p:ext>
            </p:extLst>
          </p:nvPr>
        </p:nvGraphicFramePr>
        <p:xfrm>
          <a:off x="657866" y="1688941"/>
          <a:ext cx="7770696" cy="4414384"/>
        </p:xfrm>
        <a:graphic>
          <a:graphicData uri="http://schemas.openxmlformats.org/drawingml/2006/table">
            <a:tbl>
              <a:tblPr/>
              <a:tblGrid>
                <a:gridCol w="1014401"/>
                <a:gridCol w="1875685"/>
                <a:gridCol w="2047942"/>
                <a:gridCol w="1818267"/>
                <a:gridCol w="1014401"/>
              </a:tblGrid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IXP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ALB-IX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Tirana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AMS-IX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Amsterdam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Netherlands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Budapest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Hungary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BIX.BG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Sofia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Bulgaria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Brussels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Belgium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CATNIX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Barcelona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Zagreb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Croatia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CIXP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Geneva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Switzerland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DE-CIX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Frankfurt am Main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Lyngby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Denmark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Equinix Zurich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Zurich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Switzerland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FICIX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Helsinki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Finland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75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France-IX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6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the IXPs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40331"/>
              </p:ext>
            </p:extLst>
          </p:nvPr>
        </p:nvGraphicFramePr>
        <p:xfrm>
          <a:off x="457200" y="1524028"/>
          <a:ext cx="8229601" cy="4560243"/>
        </p:xfrm>
        <a:graphic>
          <a:graphicData uri="http://schemas.openxmlformats.org/drawingml/2006/table">
            <a:tbl>
              <a:tblPr/>
              <a:tblGrid>
                <a:gridCol w="1074308"/>
                <a:gridCol w="1986456"/>
                <a:gridCol w="2168884"/>
                <a:gridCol w="1925645"/>
                <a:gridCol w="1074308"/>
              </a:tblGrid>
              <a:tr h="25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FVG-IX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Udine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</a:tr>
              <a:tr h="25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GigaPix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Lisbon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Portugal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25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GN-IX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Groningen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Netherlands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25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GR-IX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Athens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Greece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25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INEX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Dublin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Ireland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5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InterLAN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Bucharest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Romania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494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IXLeeds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Leeds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Kingdom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494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LINX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London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Kingdom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494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LONAP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London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Kingdom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5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LU-CIX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Luxembourg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Luxembourg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5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LyonIX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Lyon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5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MIX-IT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Milan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5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NaMeX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Rome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5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Netnod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Stockholm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Sweden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25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NIX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Oslo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Norway 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551" marR="12551" marT="12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8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the IXPs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22672"/>
              </p:ext>
            </p:extLst>
          </p:nvPr>
        </p:nvGraphicFramePr>
        <p:xfrm>
          <a:off x="457200" y="1688941"/>
          <a:ext cx="8229599" cy="4104640"/>
        </p:xfrm>
        <a:graphic>
          <a:graphicData uri="http://schemas.openxmlformats.org/drawingml/2006/table">
            <a:tbl>
              <a:tblPr/>
              <a:tblGrid>
                <a:gridCol w="1074307"/>
                <a:gridCol w="1986455"/>
                <a:gridCol w="2168885"/>
                <a:gridCol w="1925645"/>
                <a:gridCol w="1074307"/>
              </a:tblGrid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NIX.CZ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Prague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Czech Republic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NL-ix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Hague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Netherlands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Warsaw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Poland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497A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Reykjavik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Iceland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SFINX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Ljubljana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Slovenia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Belgrade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Serbia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SwissIX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Zurich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Switzerland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Thinx Poland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Warsaw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Poland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TIX Tuscany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Florence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TOP-IX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Torino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Toulouse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TPIX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Warsaw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Poland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Tampere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Finland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Vienna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Austria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VSIX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Padova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IXP Topography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AE19-61E4-8741-B086-D62C41EAD637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1338</Words>
  <Application>Microsoft Macintosh PowerPoint</Application>
  <PresentationFormat>On-screen Show (4:3)</PresentationFormat>
  <Paragraphs>731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Microsoft Word Document</vt:lpstr>
      <vt:lpstr>European IXP Topography Project</vt:lpstr>
      <vt:lpstr>Background</vt:lpstr>
      <vt:lpstr>Scope</vt:lpstr>
      <vt:lpstr>IXPs in Europe</vt:lpstr>
      <vt:lpstr>IXP Classification</vt:lpstr>
      <vt:lpstr>Classification results</vt:lpstr>
      <vt:lpstr>Classification of the IXPs</vt:lpstr>
      <vt:lpstr>Classification of the IXPs</vt:lpstr>
      <vt:lpstr>Classification of the IXPs</vt:lpstr>
      <vt:lpstr>Major population centers </vt:lpstr>
      <vt:lpstr>Major population centers </vt:lpstr>
      <vt:lpstr>Major population centers </vt:lpstr>
      <vt:lpstr>Major regions without an IXP</vt:lpstr>
      <vt:lpstr>Possible reasons </vt:lpstr>
      <vt:lpstr>Areas Missing IXPs</vt:lpstr>
      <vt:lpstr>Comparison to US study</vt:lpstr>
      <vt:lpstr>Suggested developments</vt:lpstr>
      <vt:lpstr>Download Report</vt:lpstr>
    </vt:vector>
  </TitlesOfParts>
  <Company>Netnod Internet Exchange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IXP Topography Project</dc:title>
  <dc:creator>Kurt Erik Lindqvist</dc:creator>
  <cp:lastModifiedBy>Kurt Erik Lindqvist</cp:lastModifiedBy>
  <cp:revision>22</cp:revision>
  <dcterms:created xsi:type="dcterms:W3CDTF">2015-04-06T09:50:48Z</dcterms:created>
  <dcterms:modified xsi:type="dcterms:W3CDTF">2015-05-19T08:57:03Z</dcterms:modified>
</cp:coreProperties>
</file>