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58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5" r:id="rId6"/>
    <p:sldId id="279" r:id="rId7"/>
    <p:sldId id="274" r:id="rId8"/>
    <p:sldId id="281" r:id="rId9"/>
    <p:sldId id="280" r:id="rId10"/>
    <p:sldId id="275" r:id="rId11"/>
    <p:sldId id="276" r:id="rId12"/>
    <p:sldId id="278" r:id="rId13"/>
    <p:sldId id="277" r:id="rId14"/>
    <p:sldId id="27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B7619"/>
    <a:srgbClr val="EB5D0B"/>
    <a:srgbClr val="FFED00"/>
    <a:srgbClr val="B2B2B2"/>
    <a:srgbClr val="575756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74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ECF3-6080-49A6-8A2C-14FBA1B1C425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A8DB-7A99-43DB-9F9A-4EAAF08C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FDE-FB6A-4E2F-82F2-4990C37947B4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E673-FE88-4B8E-AA01-437548D9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Verbesserungen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BGP </a:t>
            </a:r>
            <a:r>
              <a:rPr lang="en-US" dirty="0" err="1" smtClean="0"/>
              <a:t>Nachrichten</a:t>
            </a:r>
            <a:r>
              <a:rPr lang="en-US" dirty="0" smtClean="0"/>
              <a:t> </a:t>
            </a:r>
            <a:r>
              <a:rPr lang="en-US" dirty="0" err="1" smtClean="0"/>
              <a:t>klar</a:t>
            </a:r>
            <a:r>
              <a:rPr lang="en-US" dirty="0" smtClean="0"/>
              <a:t> </a:t>
            </a:r>
            <a:r>
              <a:rPr lang="en-US" dirty="0" err="1" smtClean="0"/>
              <a:t>darstellen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Motivation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stellen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Direkt</a:t>
            </a:r>
            <a:r>
              <a:rPr lang="en-US" baseline="0" dirty="0" smtClean="0"/>
              <a:t>-Peering: Data-Plane und Control-Plane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congruent –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IXP Fall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so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Farben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Stiche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anpassen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gestrichelt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linie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Gestrichelt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durchgezogen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Durchgezogen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gestrichelt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BGP </a:t>
            </a:r>
            <a:r>
              <a:rPr lang="en-US" baseline="0" dirty="0" err="1" smtClean="0"/>
              <a:t>Konfig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Automatisierung</a:t>
            </a:r>
            <a:r>
              <a:rPr lang="en-US" baseline="0" dirty="0" smtClean="0"/>
              <a:t> von BFD Setup (3. </a:t>
            </a:r>
            <a:r>
              <a:rPr lang="en-US" baseline="0" dirty="0" err="1" smtClean="0"/>
              <a:t>Baustein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Automatisches</a:t>
            </a:r>
            <a:r>
              <a:rPr lang="en-US" baseline="0" dirty="0" smtClean="0"/>
              <a:t> Setup von BFD, Slide 4)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Verbesserung</a:t>
            </a:r>
            <a:r>
              <a:rPr lang="en-US" baseline="0" dirty="0" smtClean="0"/>
              <a:t>: Router </a:t>
            </a:r>
            <a:r>
              <a:rPr lang="en-US" baseline="0" dirty="0" err="1" smtClean="0"/>
              <a:t>soll</a:t>
            </a:r>
            <a:r>
              <a:rPr lang="en-US" baseline="0" dirty="0" smtClean="0"/>
              <a:t> Route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Next-Hop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gebrochener</a:t>
            </a:r>
            <a:r>
              <a:rPr lang="en-US" baseline="0" dirty="0" smtClean="0"/>
              <a:t> Data Plane </a:t>
            </a:r>
            <a:r>
              <a:rPr lang="en-US" baseline="0" dirty="0" err="1" smtClean="0"/>
              <a:t>verwerfen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-C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568952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Title: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72 </a:t>
            </a:r>
            <a:r>
              <a:rPr lang="de-DE" dirty="0" err="1" smtClean="0"/>
              <a:t>characters</a:t>
            </a:r>
            <a:r>
              <a:rPr lang="de-DE" dirty="0" smtClean="0"/>
              <a:t>,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. Not </a:t>
            </a:r>
            <a:r>
              <a:rPr lang="de-DE" dirty="0" err="1" smtClean="0"/>
              <a:t>more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940968"/>
            <a:ext cx="5903913" cy="432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smtClean="0"/>
              <a:t>Name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5373216"/>
            <a:ext cx="5903913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err="1" smtClean="0"/>
              <a:t>Jobtitle</a:t>
            </a:r>
            <a:endParaRPr lang="de-DE" dirty="0" smtClean="0"/>
          </a:p>
        </p:txBody>
      </p:sp>
      <p:pic>
        <p:nvPicPr>
          <p:cNvPr id="8" name="Bild 8" descr="decix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3429372"/>
            <a:ext cx="76327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184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6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6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4330824" cy="2794322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288" y="4868863"/>
            <a:ext cx="3671887" cy="1368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10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" y="6190505"/>
            <a:ext cx="1657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732240" y="6190504"/>
            <a:ext cx="2304256" cy="623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384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andel Got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288" y="4868863"/>
            <a:ext cx="3671887" cy="1368449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de-DE" altLang="en-US" sz="1600" b="1" dirty="0" smtClean="0">
                <a:solidFill>
                  <a:srgbClr val="595959"/>
                </a:solidFill>
                <a:latin typeface="Handel Gothic Com Bold" charset="0"/>
              </a:rPr>
              <a:t>Text</a:t>
            </a:r>
            <a:endParaRPr lang="de-DE" altLang="en-US" sz="1600" b="1" dirty="0">
              <a:solidFill>
                <a:srgbClr val="595959"/>
              </a:solidFill>
              <a:latin typeface="Handel Gothic Com Bold" charset="0"/>
            </a:endParaRPr>
          </a:p>
        </p:txBody>
      </p:sp>
      <p:pic>
        <p:nvPicPr>
          <p:cNvPr id="11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" y="6190505"/>
            <a:ext cx="1657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2240" y="6190504"/>
            <a:ext cx="2304256" cy="623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7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219256" cy="496855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Font typeface="Arial" panose="020B0604020202020204" pitchFamily="34" charset="0"/>
              <a:buChar char="»"/>
              <a:defRPr sz="1000"/>
            </a:lvl6pPr>
            <a:lvl7pPr marL="3028950" indent="-285750">
              <a:buFont typeface="Arial" panose="020B0604020202020204" pitchFamily="34" charset="0"/>
              <a:buChar char="»"/>
              <a:defRPr sz="1000"/>
            </a:lvl7pPr>
            <a:lvl8pPr marL="3429000" indent="-228600">
              <a:buFont typeface="Arial" panose="020B0604020202020204" pitchFamily="34" charset="0"/>
              <a:buChar char="»"/>
              <a:defRPr sz="1000"/>
            </a:lvl8pPr>
            <a:lvl9pPr marL="3886200" indent="-228600">
              <a:buFont typeface="Arial" panose="020B0604020202020204" pitchFamily="34" charset="0"/>
              <a:buChar char="»"/>
              <a:defRPr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2538"/>
            <a:ext cx="4040188" cy="4328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4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2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0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>
              <a:buFont typeface="Arial" panose="020B0604020202020204" pitchFamily="34" charset="0"/>
              <a:buChar char="»"/>
              <a:defRPr sz="1000"/>
            </a:lvl6pPr>
            <a:lvl7pPr marL="2971800" indent="-228600">
              <a:buFont typeface="Arial" panose="020B0604020202020204" pitchFamily="34" charset="0"/>
              <a:buChar char="»"/>
              <a:defRPr sz="10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2000" b="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2538"/>
            <a:ext cx="4041775" cy="4328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4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2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de-DE" sz="10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3772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4027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lang="de-DE" sz="1600" b="0" kern="120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8867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9939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249C-C3EC-574A-AB81-24FA62F32B70}" type="datetimeFigureOut">
              <a:rPr lang="en-US" smtClean="0"/>
              <a:t>08/05/15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+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2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github.com/de-cix/jFlowLi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888" y="2780928"/>
            <a:ext cx="8229600" cy="1224136"/>
          </a:xfrm>
        </p:spPr>
        <p:txBody>
          <a:bodyPr/>
          <a:lstStyle/>
          <a:p>
            <a:r>
              <a:rPr lang="en-US" dirty="0" err="1" smtClean="0"/>
              <a:t>jFlowLib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Dr. Thomas King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3528" y="5229200"/>
            <a:ext cx="5903913" cy="432048"/>
          </a:xfrm>
        </p:spPr>
        <p:txBody>
          <a:bodyPr/>
          <a:lstStyle/>
          <a:p>
            <a:r>
              <a:rPr lang="en-US" dirty="0" smtClean="0"/>
              <a:t>Manager R&amp;D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3850" y="3429372"/>
            <a:ext cx="8568630" cy="647700"/>
          </a:xfrm>
        </p:spPr>
        <p:txBody>
          <a:bodyPr/>
          <a:lstStyle/>
          <a:p>
            <a:r>
              <a:rPr lang="en-US" dirty="0" smtClean="0"/>
              <a:t>A Java Library to Parse and Generate </a:t>
            </a:r>
            <a:r>
              <a:rPr lang="en-US" dirty="0" err="1" smtClean="0"/>
              <a:t>sFlow</a:t>
            </a:r>
            <a:r>
              <a:rPr lang="en-US" dirty="0" smtClean="0"/>
              <a:t> and IPFIX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2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License: Apache 2.0</a:t>
            </a:r>
          </a:p>
          <a:p>
            <a:r>
              <a:rPr lang="en-US" sz="2400" dirty="0" smtClean="0"/>
              <a:t>Source code: </a:t>
            </a:r>
            <a:r>
              <a:rPr lang="en-US" sz="2400" dirty="0" smtClean="0">
                <a:hlinkClick r:id="rId2"/>
              </a:rPr>
              <a:t>https://github.com/de-cix/jFlowLib</a:t>
            </a:r>
            <a:endParaRPr lang="en-US" sz="2400" dirty="0" smtClean="0"/>
          </a:p>
          <a:p>
            <a:r>
              <a:rPr lang="en-US" sz="2400" dirty="0"/>
              <a:t>47 commits, </a:t>
            </a:r>
            <a:r>
              <a:rPr lang="en-US" sz="2400" dirty="0" smtClean="0"/>
              <a:t>4 contributors</a:t>
            </a:r>
          </a:p>
          <a:p>
            <a:r>
              <a:rPr lang="en-US" sz="2400" dirty="0" smtClean="0"/>
              <a:t>Major parts are covered by software tests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All relevant use cases for DE-CIX are implemented</a:t>
            </a:r>
          </a:p>
          <a:p>
            <a:r>
              <a:rPr lang="en-US" sz="2400" dirty="0" err="1" smtClean="0"/>
              <a:t>jFlowLib</a:t>
            </a:r>
            <a:r>
              <a:rPr lang="en-US" sz="2400" dirty="0" smtClean="0"/>
              <a:t> is actively used by DE-CIX</a:t>
            </a:r>
          </a:p>
          <a:p>
            <a:r>
              <a:rPr lang="en-US" sz="2400" dirty="0" smtClean="0"/>
              <a:t>DE-CIX will maintains </a:t>
            </a:r>
            <a:r>
              <a:rPr lang="en-US" sz="2400" dirty="0" err="1" smtClean="0"/>
              <a:t>jFlowLib</a:t>
            </a:r>
            <a:r>
              <a:rPr lang="en-US" sz="2400" dirty="0" smtClean="0"/>
              <a:t> in the future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Your contribution is highly appreciated </a:t>
            </a:r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6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b="1" dirty="0" smtClean="0"/>
              <a:t>Questions, Comments, Feedback?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5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DE-CIX Management GmbH</a:t>
            </a:r>
          </a:p>
          <a:p>
            <a:r>
              <a:rPr lang="de-DE" dirty="0" err="1" smtClean="0"/>
              <a:t>Lindleystr</a:t>
            </a:r>
            <a:r>
              <a:rPr lang="de-DE" dirty="0" smtClean="0"/>
              <a:t>. 12</a:t>
            </a:r>
          </a:p>
          <a:p>
            <a:r>
              <a:rPr lang="de-DE" dirty="0" smtClean="0"/>
              <a:t>60314 Frankfurt</a:t>
            </a:r>
          </a:p>
          <a:p>
            <a:r>
              <a:rPr lang="de-DE" dirty="0" smtClean="0"/>
              <a:t>Germany</a:t>
            </a:r>
          </a:p>
          <a:p>
            <a:r>
              <a:rPr lang="de-DE" dirty="0" smtClean="0"/>
              <a:t>Phone +49 69 1730 902 0</a:t>
            </a:r>
          </a:p>
          <a:p>
            <a:endParaRPr lang="de-DE" dirty="0" smtClean="0"/>
          </a:p>
          <a:p>
            <a:r>
              <a:rPr lang="de-DE" dirty="0" smtClean="0"/>
              <a:t>sales@de-cix.net</a:t>
            </a:r>
          </a:p>
          <a:p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jFLowLib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jsFlow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Java library for </a:t>
            </a:r>
            <a:r>
              <a:rPr lang="en-US" dirty="0" err="1" smtClean="0"/>
              <a:t>sFlow</a:t>
            </a:r>
            <a:r>
              <a:rPr lang="en-US" dirty="0" smtClean="0"/>
              <a:t> (v5): Counter and Sampling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 err="1" smtClean="0"/>
              <a:t>sFlow</a:t>
            </a:r>
            <a:r>
              <a:rPr lang="en-US" dirty="0" smtClean="0"/>
              <a:t> from Force10 E-series and Alcatel Lucent 7750 (at least)</a:t>
            </a:r>
          </a:p>
          <a:p>
            <a:r>
              <a:rPr lang="en-US" dirty="0" err="1" smtClean="0"/>
              <a:t>jIPFIX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Java library for IPFIX: L2IP Template</a:t>
            </a:r>
          </a:p>
          <a:p>
            <a:pPr lvl="1"/>
            <a:r>
              <a:rPr lang="de-DE" dirty="0" smtClean="0"/>
              <a:t>Supports IPFIX </a:t>
            </a:r>
            <a:r>
              <a:rPr lang="de-DE" dirty="0"/>
              <a:t>Alcatel Lucent 7750 (</a:t>
            </a:r>
            <a:r>
              <a:rPr lang="de-DE" dirty="0" err="1"/>
              <a:t>at</a:t>
            </a:r>
            <a:r>
              <a:rPr lang="de-DE" dirty="0"/>
              <a:t> least)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1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67744" y="1844824"/>
            <a:ext cx="165618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000" dirty="0" smtClean="0">
                <a:latin typeface="Frutiger LT Com 55 Roman"/>
                <a:cs typeface="Frutiger LT Com 55 Roman"/>
              </a:rPr>
              <a:t>DE-CIX Switch/Router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utiger LT Com 55 Roman"/>
              <a:cs typeface="Frutiger LT Com 55 Roman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23728" y="1988840"/>
            <a:ext cx="165618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000" dirty="0" smtClean="0">
                <a:latin typeface="Frutiger LT Com 55 Roman"/>
                <a:cs typeface="Frutiger LT Com 55 Roman"/>
              </a:rPr>
              <a:t>DE-CIX Switch/Router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utiger LT Com 55 Roman"/>
              <a:cs typeface="Frutiger LT Com 55 Roman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79712" y="2132856"/>
            <a:ext cx="165618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000" dirty="0" smtClean="0">
                <a:latin typeface="Frutiger LT Com 55 Roman"/>
                <a:cs typeface="Frutiger LT Com 55 Roman"/>
              </a:rPr>
              <a:t>DE-CIX Switch/Router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utiger LT Com 55 Roman"/>
              <a:cs typeface="Frutiger LT Com 55 Roman"/>
            </a:endParaRPr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 bwMode="auto">
          <a:xfrm>
            <a:off x="2807804" y="2924944"/>
            <a:ext cx="22669" cy="122413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66713" y="3356992"/>
            <a:ext cx="15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IPFIX/</a:t>
            </a:r>
            <a:r>
              <a:rPr lang="en-US" sz="2000" dirty="0" err="1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sFlow</a:t>
            </a:r>
            <a:endParaRPr lang="en-US" sz="20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79712" y="4149080"/>
            <a:ext cx="165618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000" dirty="0" smtClean="0">
                <a:latin typeface="Frutiger LT Com 55 Roman"/>
                <a:cs typeface="Frutiger LT Com 55 Roman"/>
              </a:rPr>
              <a:t>IPFIX/</a:t>
            </a:r>
            <a:r>
              <a:rPr lang="en-US" sz="2000" dirty="0" err="1" smtClean="0">
                <a:latin typeface="Frutiger LT Com 55 Roman"/>
                <a:cs typeface="Frutiger LT Com 55 Roman"/>
              </a:rPr>
              <a:t>sFlow</a:t>
            </a:r>
            <a:r>
              <a:rPr lang="en-US" sz="2000" dirty="0" smtClean="0">
                <a:latin typeface="Frutiger LT Com 55 Roman"/>
                <a:cs typeface="Frutiger LT Com 55 Roman"/>
              </a:rPr>
              <a:t> Multiplexer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utiger LT Com 55 Roman"/>
              <a:cs typeface="Frutiger LT Com 55 Roman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 flipV="1">
            <a:off x="3635896" y="3501008"/>
            <a:ext cx="1296144" cy="10441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35896" y="4545124"/>
            <a:ext cx="1224136" cy="82809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932040" y="3284984"/>
            <a:ext cx="255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Internal monitoring</a:t>
            </a:r>
            <a:endParaRPr lang="en-US" sz="20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5085184"/>
            <a:ext cx="259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External monitoring</a:t>
            </a:r>
            <a:endParaRPr lang="en-US" sz="20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293096"/>
            <a:ext cx="15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IPFIX/</a:t>
            </a:r>
            <a:r>
              <a:rPr lang="en-US" sz="2000" dirty="0" err="1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sFlow</a:t>
            </a:r>
            <a:endParaRPr lang="en-US" sz="20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6301" y="2924944"/>
            <a:ext cx="800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Exporter</a:t>
            </a:r>
            <a:endParaRPr lang="en-US" sz="12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8022" y="3861048"/>
            <a:ext cx="825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Collector</a:t>
            </a:r>
            <a:endParaRPr lang="en-US" sz="12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0357" y="4941168"/>
            <a:ext cx="800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Frutiger LT Com 55 Roman"/>
                <a:cs typeface="Frutiger LT Com 55 Roman"/>
              </a:rPr>
              <a:t>Exporter</a:t>
            </a:r>
            <a:endParaRPr lang="en-US" sz="1200" dirty="0">
              <a:solidFill>
                <a:srgbClr val="000000"/>
              </a:solidFill>
              <a:latin typeface="Frutiger LT Com 55 Roman"/>
              <a:cs typeface="Frutiger LT Com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887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 animBg="1"/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Use Case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Multiplexing IPFIX/</a:t>
            </a:r>
            <a:r>
              <a:rPr lang="en-US" sz="2400" dirty="0" err="1" smtClean="0"/>
              <a:t>sFlow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5000+ </a:t>
            </a:r>
            <a:r>
              <a:rPr lang="en-US" sz="2400" dirty="0" err="1" smtClean="0"/>
              <a:t>pkt</a:t>
            </a:r>
            <a:r>
              <a:rPr lang="en-US" sz="2400" dirty="0" smtClean="0"/>
              <a:t>/s IPFIX</a:t>
            </a:r>
          </a:p>
          <a:p>
            <a:r>
              <a:rPr lang="en-US" sz="2400" dirty="0" smtClean="0"/>
              <a:t>1000+ </a:t>
            </a:r>
            <a:r>
              <a:rPr lang="en-US" sz="2400" dirty="0" err="1" smtClean="0"/>
              <a:t>pkt</a:t>
            </a:r>
            <a:r>
              <a:rPr lang="en-US" sz="2400" dirty="0" smtClean="0"/>
              <a:t>/s </a:t>
            </a:r>
            <a:r>
              <a:rPr lang="en-US" sz="2400" dirty="0" err="1" smtClean="0"/>
              <a:t>sFlow</a:t>
            </a:r>
            <a:endParaRPr lang="en-US" sz="2400" dirty="0" smtClean="0"/>
          </a:p>
          <a:p>
            <a:r>
              <a:rPr lang="en-US" sz="2400" dirty="0" smtClean="0"/>
              <a:t>Without packet loss</a:t>
            </a:r>
          </a:p>
          <a:p>
            <a:r>
              <a:rPr lang="en-US" sz="2400" dirty="0" smtClean="0"/>
              <a:t>Many exporters (routers/switches) (up to 10)</a:t>
            </a:r>
          </a:p>
          <a:p>
            <a:r>
              <a:rPr lang="en-US" sz="2400" dirty="0" smtClean="0"/>
              <a:t>Many (changing) collectors (up to 10)</a:t>
            </a:r>
          </a:p>
          <a:p>
            <a:r>
              <a:rPr lang="en-US" sz="2400" dirty="0" smtClean="0"/>
              <a:t>IP spoofing (using </a:t>
            </a:r>
            <a:r>
              <a:rPr lang="en-US" sz="2400" dirty="0" err="1" smtClean="0"/>
              <a:t>RAWSockets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Configuration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8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Use Case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Snippet: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&lt;</a:t>
            </a:r>
            <a:r>
              <a:rPr lang="en-US" sz="1100" dirty="0">
                <a:latin typeface="Courier"/>
                <a:cs typeface="Courier"/>
              </a:rPr>
              <a:t>?xml version="1.0"?&gt;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&lt;</a:t>
            </a:r>
            <a:r>
              <a:rPr lang="en-US" sz="1100" dirty="0" err="1">
                <a:latin typeface="Courier"/>
                <a:cs typeface="Courier"/>
              </a:rPr>
              <a:t>jflowlib-muxer</a:t>
            </a:r>
            <a:r>
              <a:rPr lang="en-US" sz="110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&lt;</a:t>
            </a:r>
            <a:r>
              <a:rPr lang="en-US" sz="1100" dirty="0" err="1">
                <a:latin typeface="Courier"/>
                <a:cs typeface="Courier"/>
              </a:rPr>
              <a:t>jipfix-muxer</a:t>
            </a:r>
            <a:r>
              <a:rPr lang="en-US" sz="110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&lt;listen&gt;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&lt;</a:t>
            </a:r>
            <a:r>
              <a:rPr lang="en-US" sz="1100" dirty="0" err="1">
                <a:latin typeface="Courier"/>
                <a:cs typeface="Courier"/>
              </a:rPr>
              <a:t>ip</a:t>
            </a:r>
            <a:r>
              <a:rPr lang="en-US" sz="1100" dirty="0">
                <a:latin typeface="Courier"/>
                <a:cs typeface="Courier"/>
              </a:rPr>
              <a:t>&gt;10.102.200.5&lt;/</a:t>
            </a:r>
            <a:r>
              <a:rPr lang="en-US" sz="1100" dirty="0" err="1">
                <a:latin typeface="Courier"/>
                <a:cs typeface="Courier"/>
              </a:rPr>
              <a:t>ip</a:t>
            </a:r>
            <a:r>
              <a:rPr lang="en-US" sz="110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&lt;port&gt;2055&lt;/port&gt;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&lt;</a:t>
            </a:r>
            <a:r>
              <a:rPr lang="en-US" sz="1100" dirty="0" err="1">
                <a:latin typeface="Courier"/>
                <a:cs typeface="Courier"/>
              </a:rPr>
              <a:t>startmissingdatarecorddetector</a:t>
            </a:r>
            <a:r>
              <a:rPr lang="en-US" sz="1100" dirty="0">
                <a:latin typeface="Courier"/>
                <a:cs typeface="Courier"/>
              </a:rPr>
              <a:t>&gt;false&lt;/</a:t>
            </a:r>
            <a:r>
              <a:rPr lang="en-US" sz="1100" dirty="0" err="1">
                <a:latin typeface="Courier"/>
                <a:cs typeface="Courier"/>
              </a:rPr>
              <a:t>startmissingdatarecorddetector</a:t>
            </a:r>
            <a:r>
              <a:rPr lang="en-US" sz="110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&lt;/listen&gt;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&lt;ping&gt;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&lt;</a:t>
            </a:r>
            <a:r>
              <a:rPr lang="en-US" sz="1100" dirty="0">
                <a:latin typeface="Courier"/>
                <a:cs typeface="Courier"/>
              </a:rPr>
              <a:t>collectors&gt;true&lt;/collectors&gt;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</a:t>
            </a:r>
            <a:r>
              <a:rPr lang="en-US" sz="1100" dirty="0" smtClean="0">
                <a:latin typeface="Courier"/>
                <a:cs typeface="Courier"/>
              </a:rPr>
              <a:t>&lt;</a:t>
            </a:r>
            <a:r>
              <a:rPr lang="en-US" sz="1100" dirty="0" err="1">
                <a:latin typeface="Courier"/>
                <a:cs typeface="Courier"/>
              </a:rPr>
              <a:t>ip</a:t>
            </a:r>
            <a:r>
              <a:rPr lang="en-US" sz="1100" dirty="0">
                <a:latin typeface="Courier"/>
                <a:cs typeface="Courier"/>
              </a:rPr>
              <a:t>&gt;10.102.0.19&lt;/</a:t>
            </a:r>
            <a:r>
              <a:rPr lang="en-US" sz="1100" dirty="0" err="1">
                <a:latin typeface="Courier"/>
                <a:cs typeface="Courier"/>
              </a:rPr>
              <a:t>ip</a:t>
            </a:r>
            <a:r>
              <a:rPr lang="en-US" sz="110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&lt;/ping&gt;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&lt;!-- DX </a:t>
            </a:r>
            <a:r>
              <a:rPr lang="en-US" sz="1100" dirty="0" err="1">
                <a:latin typeface="Courier"/>
                <a:cs typeface="Courier"/>
              </a:rPr>
              <a:t>sflow</a:t>
            </a:r>
            <a:r>
              <a:rPr lang="en-US" sz="1100" dirty="0">
                <a:latin typeface="Courier"/>
                <a:cs typeface="Courier"/>
              </a:rPr>
              <a:t>-counter-</a:t>
            </a:r>
            <a:r>
              <a:rPr lang="en-US" sz="1100" dirty="0" err="1">
                <a:latin typeface="Courier"/>
                <a:cs typeface="Courier"/>
              </a:rPr>
              <a:t>dev</a:t>
            </a:r>
            <a:r>
              <a:rPr lang="en-US" sz="1100" dirty="0">
                <a:latin typeface="Courier"/>
                <a:cs typeface="Courier"/>
              </a:rPr>
              <a:t> --&gt;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&lt;</a:t>
            </a:r>
            <a:r>
              <a:rPr lang="en-US" sz="1100" dirty="0" err="1">
                <a:latin typeface="Courier"/>
                <a:cs typeface="Courier"/>
              </a:rPr>
              <a:t>muxer</a:t>
            </a:r>
            <a:r>
              <a:rPr lang="en-US" sz="1100" dirty="0">
                <a:latin typeface="Courier"/>
                <a:cs typeface="Courier"/>
              </a:rPr>
              <a:t> type="plain"&gt;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&lt;collector&gt;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&lt;</a:t>
            </a:r>
            <a:r>
              <a:rPr lang="en-US" sz="1100" dirty="0" err="1">
                <a:latin typeface="Courier"/>
                <a:cs typeface="Courier"/>
              </a:rPr>
              <a:t>ip</a:t>
            </a:r>
            <a:r>
              <a:rPr lang="en-US" sz="1100" dirty="0">
                <a:latin typeface="Courier"/>
                <a:cs typeface="Courier"/>
              </a:rPr>
              <a:t>&gt;192.168.63.19&lt;/</a:t>
            </a:r>
            <a:r>
              <a:rPr lang="en-US" sz="1100" dirty="0" err="1">
                <a:latin typeface="Courier"/>
                <a:cs typeface="Courier"/>
              </a:rPr>
              <a:t>ip</a:t>
            </a:r>
            <a:r>
              <a:rPr lang="en-US" sz="1100" dirty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  &lt;port&gt;2056&lt;/port&gt;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  &lt;/collector&gt;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  &lt;/</a:t>
            </a:r>
            <a:r>
              <a:rPr lang="en-US" sz="1100" dirty="0" err="1">
                <a:latin typeface="Courier"/>
                <a:cs typeface="Courier"/>
              </a:rPr>
              <a:t>muxer</a:t>
            </a:r>
            <a:r>
              <a:rPr lang="en-US" sz="11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&lt;/</a:t>
            </a:r>
            <a:r>
              <a:rPr lang="en-US" sz="1100" dirty="0" err="1" smtClean="0">
                <a:latin typeface="Courier"/>
                <a:cs typeface="Courier"/>
              </a:rPr>
              <a:t>jipfix-muxer</a:t>
            </a:r>
            <a:r>
              <a:rPr lang="en-US" sz="11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&lt;/</a:t>
            </a:r>
            <a:r>
              <a:rPr lang="en-US" sz="1100" dirty="0" err="1" smtClean="0">
                <a:latin typeface="Courier"/>
                <a:cs typeface="Courier"/>
              </a:rPr>
              <a:t>jflowlib-muxer</a:t>
            </a:r>
            <a:r>
              <a:rPr lang="en-US" sz="1100" dirty="0" smtClean="0"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java -XX:+</a:t>
            </a:r>
            <a:r>
              <a:rPr lang="en-US" sz="1100" dirty="0" err="1">
                <a:latin typeface="Courier"/>
                <a:cs typeface="Courier"/>
              </a:rPr>
              <a:t>UseConcMarkSweepGC</a:t>
            </a:r>
            <a:r>
              <a:rPr lang="en-US" sz="1100" dirty="0">
                <a:latin typeface="Courier"/>
                <a:cs typeface="Courier"/>
              </a:rPr>
              <a:t> -Xmx1024m </a:t>
            </a:r>
            <a:r>
              <a:rPr lang="en-US" sz="1100" dirty="0" smtClean="0">
                <a:latin typeface="Courier"/>
                <a:cs typeface="Courier"/>
              </a:rPr>
              <a:t>-</a:t>
            </a:r>
            <a:r>
              <a:rPr lang="en-US" sz="1100" dirty="0" err="1">
                <a:latin typeface="Courier"/>
                <a:cs typeface="Courier"/>
              </a:rPr>
              <a:t>Djava.library.path</a:t>
            </a:r>
            <a:r>
              <a:rPr lang="en-US" sz="1100" dirty="0">
                <a:latin typeface="Courier"/>
                <a:cs typeface="Courier"/>
              </a:rPr>
              <a:t>=/opt/</a:t>
            </a:r>
            <a:r>
              <a:rPr lang="en-US" sz="1100" dirty="0" err="1" smtClean="0">
                <a:latin typeface="Courier"/>
                <a:cs typeface="Courier"/>
              </a:rPr>
              <a:t>jFlowLib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>
                <a:latin typeface="Courier"/>
                <a:cs typeface="Courier"/>
              </a:rPr>
              <a:t>lib -jar </a:t>
            </a:r>
            <a:r>
              <a:rPr lang="en-US" sz="1100" dirty="0" err="1" smtClean="0">
                <a:latin typeface="Courier"/>
                <a:cs typeface="Courier"/>
              </a:rPr>
              <a:t>jFlowLib.jar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-</a:t>
            </a:r>
            <a:r>
              <a:rPr lang="en-US" sz="1100" dirty="0" err="1">
                <a:latin typeface="Courier"/>
                <a:cs typeface="Courier"/>
              </a:rPr>
              <a:t>cfg</a:t>
            </a:r>
            <a:r>
              <a:rPr lang="en-US" sz="1100" dirty="0">
                <a:latin typeface="Courier"/>
                <a:cs typeface="Courier"/>
              </a:rPr>
              <a:t> /opt/</a:t>
            </a:r>
            <a:r>
              <a:rPr lang="en-US" sz="1100" dirty="0" err="1" smtClean="0">
                <a:latin typeface="Courier"/>
                <a:cs typeface="Courier"/>
              </a:rPr>
              <a:t>jFlowLib</a:t>
            </a:r>
            <a:r>
              <a:rPr lang="en-US" sz="1100" dirty="0" smtClean="0">
                <a:latin typeface="Courier"/>
                <a:cs typeface="Courier"/>
              </a:rPr>
              <a:t>/</a:t>
            </a:r>
            <a:r>
              <a:rPr lang="en-US" sz="1100" dirty="0" err="1">
                <a:latin typeface="Courier"/>
                <a:cs typeface="Courier"/>
              </a:rPr>
              <a:t>etc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9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Reading data from network: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Snippet: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DatagramSocket</a:t>
            </a:r>
            <a:r>
              <a:rPr lang="en-US" sz="1100" dirty="0" smtClean="0">
                <a:latin typeface="Courier"/>
                <a:cs typeface="Courier"/>
              </a:rPr>
              <a:t> ds = new </a:t>
            </a:r>
            <a:r>
              <a:rPr lang="en-US" sz="1100" dirty="0" err="1" smtClean="0">
                <a:latin typeface="Courier"/>
                <a:cs typeface="Courier"/>
              </a:rPr>
              <a:t>DatagramSocket</a:t>
            </a:r>
            <a:r>
              <a:rPr lang="en-US" sz="1100" dirty="0" smtClean="0">
                <a:latin typeface="Courier"/>
                <a:cs typeface="Courier"/>
              </a:rPr>
              <a:t>(2055);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while (true) {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byte[] data = new byte[65536];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</a:t>
            </a:r>
            <a:r>
              <a:rPr lang="en-US" sz="1100" dirty="0" err="1" smtClean="0">
                <a:latin typeface="Courier"/>
                <a:cs typeface="Courier"/>
              </a:rPr>
              <a:t>DatagramPacket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dp</a:t>
            </a:r>
            <a:r>
              <a:rPr lang="en-US" sz="1100" dirty="0" smtClean="0">
                <a:latin typeface="Courier"/>
                <a:cs typeface="Courier"/>
              </a:rPr>
              <a:t> = new </a:t>
            </a:r>
            <a:r>
              <a:rPr lang="en-US" sz="1100" dirty="0" err="1" smtClean="0">
                <a:latin typeface="Courier"/>
                <a:cs typeface="Courier"/>
              </a:rPr>
              <a:t>DatagramPacket</a:t>
            </a:r>
            <a:r>
              <a:rPr lang="en-US" sz="1100" dirty="0" smtClean="0">
                <a:latin typeface="Courier"/>
                <a:cs typeface="Courier"/>
              </a:rPr>
              <a:t>(data, </a:t>
            </a:r>
            <a:r>
              <a:rPr lang="en-US" sz="1100" dirty="0" err="1" smtClean="0">
                <a:latin typeface="Courier"/>
                <a:cs typeface="Courier"/>
              </a:rPr>
              <a:t>data.length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</a:t>
            </a:r>
            <a:r>
              <a:rPr lang="en-US" sz="1100" dirty="0" err="1" smtClean="0">
                <a:latin typeface="Courier"/>
                <a:cs typeface="Courier"/>
              </a:rPr>
              <a:t>ds.receive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dp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</a:t>
            </a:r>
            <a:r>
              <a:rPr lang="en-US" sz="1100" dirty="0" err="1" smtClean="0">
                <a:latin typeface="Courier"/>
                <a:cs typeface="Courier"/>
              </a:rPr>
              <a:t>MessageHeader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mh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MessageHeader.</a:t>
            </a:r>
            <a:r>
              <a:rPr lang="en-US" sz="1100" i="1" dirty="0" err="1" smtClean="0">
                <a:latin typeface="Courier"/>
                <a:cs typeface="Courier"/>
              </a:rPr>
              <a:t>parse</a:t>
            </a:r>
            <a:r>
              <a:rPr lang="en-US" sz="1100" i="1" dirty="0" smtClean="0">
                <a:latin typeface="Courier"/>
                <a:cs typeface="Courier"/>
              </a:rPr>
              <a:t>(</a:t>
            </a:r>
            <a:r>
              <a:rPr lang="en-US" sz="1100" i="1" dirty="0" err="1" smtClean="0">
                <a:latin typeface="Courier"/>
                <a:cs typeface="Courier"/>
              </a:rPr>
              <a:t>dp.getData</a:t>
            </a:r>
            <a:r>
              <a:rPr lang="en-US" sz="1100" i="1" dirty="0" smtClean="0">
                <a:latin typeface="Courier"/>
                <a:cs typeface="Courier"/>
              </a:rPr>
              <a:t>());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</a:t>
            </a:r>
            <a:r>
              <a:rPr lang="en-US" sz="1100" dirty="0" err="1" smtClean="0">
                <a:latin typeface="Courier"/>
                <a:cs typeface="Courier"/>
              </a:rPr>
              <a:t>System.</a:t>
            </a:r>
            <a:r>
              <a:rPr lang="en-US" sz="1100" i="1" dirty="0" err="1" smtClean="0">
                <a:latin typeface="Courier"/>
                <a:cs typeface="Courier"/>
              </a:rPr>
              <a:t>out.println</a:t>
            </a:r>
            <a:r>
              <a:rPr lang="en-US" sz="1100" i="1" dirty="0" smtClean="0">
                <a:latin typeface="Courier"/>
                <a:cs typeface="Courier"/>
              </a:rPr>
              <a:t>(</a:t>
            </a:r>
            <a:r>
              <a:rPr lang="en-US" sz="1100" i="1" dirty="0" err="1" smtClean="0">
                <a:latin typeface="Courier"/>
                <a:cs typeface="Courier"/>
              </a:rPr>
              <a:t>mh</a:t>
            </a:r>
            <a:r>
              <a:rPr lang="en-US" sz="1100" i="1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}</a:t>
            </a:r>
          </a:p>
          <a:p>
            <a:pPr marL="0" indent="0">
              <a:buNone/>
            </a:pPr>
            <a:r>
              <a:rPr lang="en-US" sz="2400" dirty="0" smtClean="0"/>
              <a:t>Reading data from </a:t>
            </a:r>
            <a:r>
              <a:rPr lang="en-US" sz="2400" dirty="0" err="1" smtClean="0"/>
              <a:t>pcap</a:t>
            </a:r>
            <a:r>
              <a:rPr lang="en-US" sz="2400" dirty="0" smtClean="0"/>
              <a:t> files (using pcap4j):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Snippet: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PcapHandle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handleRead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Pcaps.openOffline</a:t>
            </a:r>
            <a:r>
              <a:rPr lang="en-US" sz="1100" dirty="0" smtClean="0">
                <a:latin typeface="Courier"/>
                <a:cs typeface="Courier"/>
              </a:rPr>
              <a:t>(“</a:t>
            </a:r>
            <a:r>
              <a:rPr lang="en-US" sz="1100" dirty="0" err="1" smtClean="0">
                <a:latin typeface="Courier"/>
                <a:cs typeface="Courier"/>
              </a:rPr>
              <a:t>test.pcap</a:t>
            </a:r>
            <a:r>
              <a:rPr lang="en-US" sz="1100" dirty="0" smtClean="0">
                <a:latin typeface="Courier"/>
                <a:cs typeface="Courier"/>
              </a:rPr>
              <a:t>”);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PacketListener</a:t>
            </a:r>
            <a:r>
              <a:rPr lang="en-US" sz="1100" dirty="0" smtClean="0">
                <a:latin typeface="Courier"/>
                <a:cs typeface="Courier"/>
              </a:rPr>
              <a:t> listener = new </a:t>
            </a:r>
            <a:r>
              <a:rPr lang="en-US" sz="1100" dirty="0" err="1" smtClean="0">
                <a:latin typeface="Courier"/>
                <a:cs typeface="Courier"/>
              </a:rPr>
              <a:t>PacketListener</a:t>
            </a:r>
            <a:r>
              <a:rPr lang="en-US" sz="1100" dirty="0" smtClean="0">
                <a:latin typeface="Courier"/>
                <a:cs typeface="Courier"/>
              </a:rPr>
              <a:t>() {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public void </a:t>
            </a:r>
            <a:r>
              <a:rPr lang="en-US" sz="1100" dirty="0" err="1" smtClean="0">
                <a:latin typeface="Courier"/>
                <a:cs typeface="Courier"/>
              </a:rPr>
              <a:t>gotPacket</a:t>
            </a:r>
            <a:r>
              <a:rPr lang="en-US" sz="1100" dirty="0" smtClean="0">
                <a:latin typeface="Courier"/>
                <a:cs typeface="Courier"/>
              </a:rPr>
              <a:t>(Packet </a:t>
            </a:r>
            <a:r>
              <a:rPr lang="en-US" sz="1100" dirty="0" err="1" smtClean="0">
                <a:latin typeface="Courier"/>
                <a:cs typeface="Courier"/>
              </a:rPr>
              <a:t>fullPacket</a:t>
            </a:r>
            <a:r>
              <a:rPr lang="en-US" sz="1100" dirty="0" smtClean="0">
                <a:latin typeface="Courier"/>
                <a:cs typeface="Courier"/>
              </a:rPr>
              <a:t>) {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	</a:t>
            </a:r>
            <a:r>
              <a:rPr lang="en-US" sz="1100" dirty="0" err="1" smtClean="0">
                <a:latin typeface="Courier"/>
                <a:cs typeface="Courier"/>
              </a:rPr>
              <a:t>UdpPacket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udpPacket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fullPacket.get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UdpPacket.class</a:t>
            </a:r>
            <a:r>
              <a:rPr lang="en-US" sz="1100" dirty="0" smtClean="0">
                <a:latin typeface="Courier"/>
                <a:cs typeface="Courier"/>
              </a:rPr>
              <a:t>);		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	byte[] </a:t>
            </a:r>
            <a:r>
              <a:rPr lang="en-US" sz="1100" dirty="0" err="1" smtClean="0">
                <a:latin typeface="Courier"/>
                <a:cs typeface="Courier"/>
              </a:rPr>
              <a:t>onlyIPFIX</a:t>
            </a:r>
            <a:r>
              <a:rPr lang="en-US" sz="1100" dirty="0" smtClean="0">
                <a:latin typeface="Courier"/>
                <a:cs typeface="Courier"/>
              </a:rPr>
              <a:t> = new byte[</a:t>
            </a:r>
            <a:r>
              <a:rPr lang="en-US" sz="1100" dirty="0" err="1" smtClean="0">
                <a:latin typeface="Courier"/>
                <a:cs typeface="Courier"/>
              </a:rPr>
              <a:t>udpPacket.getRawData</a:t>
            </a:r>
            <a:r>
              <a:rPr lang="en-US" sz="1100" dirty="0" smtClean="0">
                <a:latin typeface="Courier"/>
                <a:cs typeface="Courier"/>
              </a:rPr>
              <a:t>().length - 8];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	</a:t>
            </a:r>
            <a:r>
              <a:rPr lang="en-US" sz="1100" dirty="0" err="1" smtClean="0">
                <a:latin typeface="Courier"/>
                <a:cs typeface="Courier"/>
              </a:rPr>
              <a:t>System.</a:t>
            </a:r>
            <a:r>
              <a:rPr lang="en-US" sz="1100" i="1" dirty="0" err="1" smtClean="0">
                <a:latin typeface="Courier"/>
                <a:cs typeface="Courier"/>
              </a:rPr>
              <a:t>arraycopy</a:t>
            </a:r>
            <a:r>
              <a:rPr lang="en-US" sz="1100" i="1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udpPacket.getRawData</a:t>
            </a:r>
            <a:r>
              <a:rPr lang="en-US" sz="1100" dirty="0" smtClean="0">
                <a:latin typeface="Courier"/>
                <a:cs typeface="Courier"/>
              </a:rPr>
              <a:t>()</a:t>
            </a:r>
            <a:r>
              <a:rPr lang="en-US" sz="1100" i="1" dirty="0" smtClean="0">
                <a:latin typeface="Courier"/>
                <a:cs typeface="Courier"/>
              </a:rPr>
              <a:t>, 8, </a:t>
            </a:r>
            <a:r>
              <a:rPr lang="en-US" sz="1100" i="1" dirty="0" err="1" smtClean="0">
                <a:latin typeface="Courier"/>
                <a:cs typeface="Courier"/>
              </a:rPr>
              <a:t>onlyIPFIX</a:t>
            </a:r>
            <a:r>
              <a:rPr lang="en-US" sz="1100" i="1" dirty="0" smtClean="0">
                <a:latin typeface="Courier"/>
                <a:cs typeface="Courier"/>
              </a:rPr>
              <a:t>, 0, </a:t>
            </a:r>
            <a:r>
              <a:rPr lang="en-US" sz="1100" i="1" dirty="0" err="1" smtClean="0">
                <a:latin typeface="Courier"/>
                <a:cs typeface="Courier"/>
              </a:rPr>
              <a:t>bytes.length</a:t>
            </a:r>
            <a:r>
              <a:rPr lang="en-US" sz="1100" i="1" dirty="0" smtClean="0">
                <a:latin typeface="Courier"/>
                <a:cs typeface="Courier"/>
              </a:rPr>
              <a:t> - 8);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	</a:t>
            </a:r>
            <a:r>
              <a:rPr lang="en-US" sz="1100" dirty="0" err="1" smtClean="0">
                <a:latin typeface="Courier"/>
                <a:cs typeface="Courier"/>
              </a:rPr>
              <a:t>MessageHeader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mh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MessageHeader.</a:t>
            </a:r>
            <a:r>
              <a:rPr lang="en-US" sz="1100" i="1" dirty="0" err="1" smtClean="0">
                <a:latin typeface="Courier"/>
                <a:cs typeface="Courier"/>
              </a:rPr>
              <a:t>parse</a:t>
            </a:r>
            <a:r>
              <a:rPr lang="en-US" sz="1100" i="1" dirty="0" smtClean="0">
                <a:latin typeface="Courier"/>
                <a:cs typeface="Courier"/>
              </a:rPr>
              <a:t>(</a:t>
            </a:r>
            <a:r>
              <a:rPr lang="en-US" sz="1100" i="1" dirty="0" err="1" smtClean="0">
                <a:latin typeface="Courier"/>
                <a:cs typeface="Courier"/>
              </a:rPr>
              <a:t>onlyIPFIX</a:t>
            </a:r>
            <a:r>
              <a:rPr lang="en-US" sz="1100" i="1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			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II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Writing data to network: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Snippet: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DatagramSocket</a:t>
            </a:r>
            <a:r>
              <a:rPr lang="en-US" sz="1100" dirty="0" smtClean="0">
                <a:latin typeface="Courier"/>
                <a:cs typeface="Courier"/>
              </a:rPr>
              <a:t> ds = new </a:t>
            </a:r>
            <a:r>
              <a:rPr lang="en-US" sz="1100" dirty="0" err="1" smtClean="0">
                <a:latin typeface="Courier"/>
                <a:cs typeface="Courier"/>
              </a:rPr>
              <a:t>DatagramSocket</a:t>
            </a:r>
            <a:r>
              <a:rPr lang="en-US" sz="1100" dirty="0" smtClean="0">
                <a:latin typeface="Courier"/>
                <a:cs typeface="Courier"/>
              </a:rPr>
              <a:t>(2055);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MessageHeader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mh</a:t>
            </a:r>
            <a:r>
              <a:rPr lang="en-US" sz="1100" dirty="0" smtClean="0">
                <a:latin typeface="Courier"/>
                <a:cs typeface="Courier"/>
              </a:rPr>
              <a:t> = new </a:t>
            </a:r>
            <a:r>
              <a:rPr lang="en-US" sz="1100" dirty="0" err="1" smtClean="0">
                <a:latin typeface="Courier"/>
                <a:cs typeface="Courier"/>
              </a:rPr>
              <a:t>MessageHeader</a:t>
            </a:r>
            <a:r>
              <a:rPr lang="en-US" sz="11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mh.setVersionNumber</a:t>
            </a:r>
            <a:r>
              <a:rPr lang="en-US" sz="1100" dirty="0" smtClean="0">
                <a:latin typeface="Courier"/>
                <a:cs typeface="Courier"/>
              </a:rPr>
              <a:t>(10);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mh.setObservationDomainID</a:t>
            </a:r>
            <a:r>
              <a:rPr lang="en-US" sz="1100" dirty="0" smtClean="0">
                <a:latin typeface="Courier"/>
                <a:cs typeface="Courier"/>
              </a:rPr>
              <a:t>(67108864);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mh.setSequenceNumber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seqNumber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…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mh.setExportTime</a:t>
            </a:r>
            <a:r>
              <a:rPr lang="en-US" sz="1100" dirty="0" smtClean="0">
                <a:latin typeface="Courier"/>
                <a:cs typeface="Courier"/>
              </a:rPr>
              <a:t>(new Date());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DatagramPacket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dp</a:t>
            </a:r>
            <a:r>
              <a:rPr lang="en-US" sz="1100" dirty="0" smtClean="0">
                <a:latin typeface="Courier"/>
                <a:cs typeface="Courier"/>
              </a:rPr>
              <a:t> = new </a:t>
            </a:r>
            <a:r>
              <a:rPr lang="en-US" sz="1100" dirty="0" err="1" smtClean="0">
                <a:latin typeface="Courier"/>
                <a:cs typeface="Courier"/>
              </a:rPr>
              <a:t>DatagramPacket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mh.getBytes</a:t>
            </a:r>
            <a:r>
              <a:rPr lang="en-US" sz="1100" dirty="0" smtClean="0">
                <a:latin typeface="Courier"/>
                <a:cs typeface="Courier"/>
              </a:rPr>
              <a:t>(), </a:t>
            </a:r>
            <a:r>
              <a:rPr lang="en-US" sz="1100" dirty="0" err="1" smtClean="0">
                <a:latin typeface="Courier"/>
                <a:cs typeface="Courier"/>
              </a:rPr>
              <a:t>mh.getBytes</a:t>
            </a:r>
            <a:r>
              <a:rPr lang="en-US" sz="1100" dirty="0" smtClean="0">
                <a:latin typeface="Courier"/>
                <a:cs typeface="Courier"/>
              </a:rPr>
              <a:t>().length,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collectorIPv4Value, </a:t>
            </a:r>
            <a:r>
              <a:rPr lang="en-US" sz="1100" dirty="0" err="1" smtClean="0">
                <a:latin typeface="Courier"/>
                <a:cs typeface="Courier"/>
              </a:rPr>
              <a:t>collectorPortValue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datagramSocket.send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dp</a:t>
            </a:r>
            <a:r>
              <a:rPr lang="en-US" sz="1100" dirty="0" smtClean="0">
                <a:latin typeface="Courier"/>
                <a:cs typeface="Courier"/>
              </a:rPr>
              <a:t>);	</a:t>
            </a:r>
          </a:p>
          <a:p>
            <a:pPr marL="0" indent="0">
              <a:buNone/>
            </a:pPr>
            <a:endParaRPr lang="en-US" sz="1100" dirty="0" smtClean="0">
              <a:latin typeface="Courier"/>
              <a:cs typeface="Courier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III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Writing data to </a:t>
            </a:r>
            <a:r>
              <a:rPr lang="en-US" sz="2400" dirty="0" err="1" smtClean="0"/>
              <a:t>pcap</a:t>
            </a:r>
            <a:r>
              <a:rPr lang="en-US" sz="2400" dirty="0" smtClean="0"/>
              <a:t> file (using pcap4j):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Snippet: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PcapDumper</a:t>
            </a:r>
            <a:r>
              <a:rPr lang="en-US" sz="1100" dirty="0" smtClean="0">
                <a:latin typeface="Courier"/>
                <a:cs typeface="Courier"/>
              </a:rPr>
              <a:t> dumper = </a:t>
            </a:r>
            <a:r>
              <a:rPr lang="en-US" sz="1100" dirty="0" err="1" smtClean="0">
                <a:latin typeface="Courier"/>
                <a:cs typeface="Courier"/>
              </a:rPr>
              <a:t>handleRead.dumpOpen</a:t>
            </a:r>
            <a:r>
              <a:rPr lang="en-US" sz="1100" dirty="0" smtClean="0">
                <a:latin typeface="Courier"/>
                <a:cs typeface="Courier"/>
              </a:rPr>
              <a:t>(“</a:t>
            </a:r>
            <a:r>
              <a:rPr lang="en-US" sz="1100" dirty="0" err="1" smtClean="0">
                <a:latin typeface="Courier"/>
                <a:cs typeface="Courier"/>
              </a:rPr>
              <a:t>test.pcap</a:t>
            </a:r>
            <a:r>
              <a:rPr lang="en-US" sz="1100" dirty="0" smtClean="0">
                <a:latin typeface="Courier"/>
                <a:cs typeface="Courier"/>
              </a:rPr>
              <a:t>”);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MessageHeader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mh</a:t>
            </a:r>
            <a:r>
              <a:rPr lang="en-US" sz="1100" dirty="0" smtClean="0">
                <a:latin typeface="Courier"/>
                <a:cs typeface="Courier"/>
              </a:rPr>
              <a:t> = new </a:t>
            </a:r>
            <a:r>
              <a:rPr lang="en-US" sz="1100" dirty="0" err="1" smtClean="0">
                <a:latin typeface="Courier"/>
                <a:cs typeface="Courier"/>
              </a:rPr>
              <a:t>MessageHeader</a:t>
            </a:r>
            <a:r>
              <a:rPr lang="en-US" sz="11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mh.setVersionNumber</a:t>
            </a:r>
            <a:r>
              <a:rPr lang="en-US" sz="1100" dirty="0" smtClean="0">
                <a:latin typeface="Courier"/>
                <a:cs typeface="Courier"/>
              </a:rPr>
              <a:t>(10);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mh.setObservationDomainID</a:t>
            </a:r>
            <a:r>
              <a:rPr lang="en-US" sz="1100" dirty="0" smtClean="0">
                <a:latin typeface="Courier"/>
                <a:cs typeface="Courier"/>
              </a:rPr>
              <a:t>(67108864);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mh.setSequenceNumber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seqNumber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  <a:r>
              <a:rPr lang="en-US" sz="1100" dirty="0" smtClean="0"/>
              <a:t>	</a:t>
            </a:r>
          </a:p>
          <a:p>
            <a:pPr marL="0" indent="0">
              <a:buNone/>
            </a:pPr>
            <a:r>
              <a:rPr lang="en-US" sz="1100" dirty="0" smtClean="0"/>
              <a:t>	</a:t>
            </a:r>
            <a:r>
              <a:rPr lang="en-US" sz="1100" dirty="0" smtClean="0">
                <a:latin typeface="Courier"/>
                <a:cs typeface="Courier"/>
              </a:rPr>
              <a:t>…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UnknownPacket.Builder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upB</a:t>
            </a:r>
            <a:r>
              <a:rPr lang="en-US" sz="1100" dirty="0" smtClean="0">
                <a:latin typeface="Courier"/>
                <a:cs typeface="Courier"/>
              </a:rPr>
              <a:t> = new </a:t>
            </a:r>
            <a:r>
              <a:rPr lang="en-US" sz="1100" dirty="0" err="1" smtClean="0">
                <a:latin typeface="Courier"/>
                <a:cs typeface="Courier"/>
              </a:rPr>
              <a:t>UnknownPacket.Builder</a:t>
            </a:r>
            <a:r>
              <a:rPr lang="en-US" sz="11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upB.rawData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mh.getBytes</a:t>
            </a:r>
            <a:r>
              <a:rPr lang="en-US" sz="1100" dirty="0" smtClean="0">
                <a:latin typeface="Courier"/>
                <a:cs typeface="Courier"/>
              </a:rPr>
              <a:t>());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udpB.payloadBuilder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upB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Packet.Builder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ipB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fullPacket.get</a:t>
            </a:r>
            <a:r>
              <a:rPr lang="en-US" sz="1100" dirty="0" smtClean="0">
                <a:latin typeface="Courier"/>
                <a:cs typeface="Courier"/>
              </a:rPr>
              <a:t>(IpV4Packet.class).</a:t>
            </a:r>
            <a:r>
              <a:rPr lang="en-US" sz="1100" dirty="0" err="1" smtClean="0">
                <a:latin typeface="Courier"/>
                <a:cs typeface="Courier"/>
              </a:rPr>
              <a:t>getBuilder</a:t>
            </a:r>
            <a:r>
              <a:rPr lang="en-US" sz="11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ipB.payloadBuilder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udpB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Packet.Builder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etherB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fullPacket.get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EthernetPacket.class</a:t>
            </a:r>
            <a:r>
              <a:rPr lang="en-US" sz="1100" dirty="0" smtClean="0">
                <a:latin typeface="Courier"/>
                <a:cs typeface="Courier"/>
              </a:rPr>
              <a:t>).</a:t>
            </a:r>
            <a:r>
              <a:rPr lang="en-US" sz="1100" dirty="0" err="1" smtClean="0">
                <a:latin typeface="Courier"/>
                <a:cs typeface="Courier"/>
              </a:rPr>
              <a:t>getBuilder</a:t>
            </a:r>
            <a:r>
              <a:rPr lang="en-US" sz="11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etherB.payloadBuilder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ipB</a:t>
            </a:r>
            <a:r>
              <a:rPr lang="en-US" sz="11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Packet </a:t>
            </a:r>
            <a:r>
              <a:rPr lang="en-US" sz="1100" dirty="0" err="1" smtClean="0">
                <a:latin typeface="Courier"/>
                <a:cs typeface="Courier"/>
              </a:rPr>
              <a:t>newPacket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etherB.build</a:t>
            </a:r>
            <a:r>
              <a:rPr lang="en-US" sz="1100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</a:t>
            </a:r>
            <a:r>
              <a:rPr lang="en-US" sz="1100" dirty="0" err="1" smtClean="0">
                <a:latin typeface="Courier"/>
                <a:cs typeface="Courier"/>
              </a:rPr>
              <a:t>dumper.dump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err="1" smtClean="0">
                <a:latin typeface="Courier"/>
                <a:cs typeface="Courier"/>
              </a:rPr>
              <a:t>newPacket</a:t>
            </a:r>
            <a:r>
              <a:rPr lang="en-US" sz="1100" dirty="0" smtClean="0">
                <a:latin typeface="Courier"/>
                <a:cs typeface="Courier"/>
              </a:rPr>
              <a:t>, 0l, 0);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1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IV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Anonymising</a:t>
            </a:r>
            <a:r>
              <a:rPr lang="en-US" sz="2400" dirty="0" smtClean="0"/>
              <a:t> IP addresses:</a:t>
            </a:r>
          </a:p>
          <a:p>
            <a:pPr marL="400050" lvl="1" indent="0">
              <a:buNone/>
            </a:pPr>
            <a:r>
              <a:rPr lang="en-US" sz="2000" dirty="0" smtClean="0"/>
              <a:t>Random (IP</a:t>
            </a:r>
            <a:r>
              <a:rPr lang="en-US" sz="2000" baseline="-25000" dirty="0" smtClean="0"/>
              <a:t>A</a:t>
            </a:r>
            <a:r>
              <a:rPr lang="en-US" sz="2000" dirty="0"/>
              <a:t> </a:t>
            </a:r>
            <a:r>
              <a:rPr lang="en-US" sz="2000" dirty="0" smtClean="0"/>
              <a:t>-&gt; </a:t>
            </a:r>
            <a:r>
              <a:rPr lang="en-US" sz="2000" dirty="0" err="1" smtClean="0"/>
              <a:t>IP</a:t>
            </a:r>
            <a:r>
              <a:rPr lang="en-US" sz="2000" baseline="-25000" dirty="0" err="1" smtClean="0"/>
              <a:t>Random</a:t>
            </a:r>
            <a:r>
              <a:rPr lang="en-US" sz="2000" dirty="0" smtClean="0"/>
              <a:t>):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	Snippet: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IPv4AddressRandomizer </a:t>
            </a:r>
            <a:r>
              <a:rPr lang="en-US" sz="1100" dirty="0">
                <a:latin typeface="Courier"/>
                <a:cs typeface="Courier"/>
              </a:rPr>
              <a:t>ipV4randomizer = new </a:t>
            </a:r>
            <a:r>
              <a:rPr lang="en-US" sz="1100" dirty="0" smtClean="0">
                <a:latin typeface="Courier"/>
                <a:cs typeface="Courier"/>
              </a:rPr>
              <a:t>IPv4AddressRandomizer</a:t>
            </a:r>
            <a:r>
              <a:rPr lang="en-US" sz="11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IPv6AddressRandomizer </a:t>
            </a:r>
            <a:r>
              <a:rPr lang="en-US" sz="1100" dirty="0">
                <a:latin typeface="Courier"/>
                <a:cs typeface="Courier"/>
              </a:rPr>
              <a:t>ipV6randomizer = new </a:t>
            </a:r>
            <a:r>
              <a:rPr lang="en-US" sz="1100" dirty="0" smtClean="0">
                <a:latin typeface="Courier"/>
                <a:cs typeface="Courier"/>
              </a:rPr>
              <a:t>IPv6AddressRandomizer</a:t>
            </a:r>
            <a:r>
              <a:rPr lang="en-US" sz="1100" dirty="0">
                <a:latin typeface="Courier"/>
                <a:cs typeface="Courier"/>
              </a:rPr>
              <a:t>();</a:t>
            </a:r>
            <a:endParaRPr lang="en-US" sz="1100" i="1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Inet4Address fakeDestIpv4 </a:t>
            </a:r>
            <a:r>
              <a:rPr lang="en-US" sz="1100" dirty="0">
                <a:latin typeface="Courier"/>
                <a:cs typeface="Courier"/>
              </a:rPr>
              <a:t>= (Inet4Address) ipV4randomizer.randomize(</a:t>
            </a:r>
            <a:r>
              <a:rPr lang="en-US" sz="1100" dirty="0" smtClean="0">
                <a:latin typeface="Courier"/>
                <a:cs typeface="Courier"/>
              </a:rPr>
              <a:t>realDestIpv4</a:t>
            </a:r>
            <a:r>
              <a:rPr lang="en-US" sz="11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100" dirty="0" smtClean="0">
                <a:latin typeface="Courier"/>
                <a:cs typeface="Courier"/>
              </a:rPr>
              <a:t>		Inet6Address fakeDestIpv6 = </a:t>
            </a:r>
            <a:r>
              <a:rPr lang="en-US" sz="1100" dirty="0">
                <a:latin typeface="Courier"/>
                <a:cs typeface="Courier"/>
              </a:rPr>
              <a:t>(</a:t>
            </a:r>
            <a:r>
              <a:rPr lang="en-US" sz="1100" dirty="0" smtClean="0">
                <a:latin typeface="Courier"/>
                <a:cs typeface="Courier"/>
              </a:rPr>
              <a:t>Inet6Address</a:t>
            </a:r>
            <a:r>
              <a:rPr lang="en-US" sz="1100" dirty="0">
                <a:latin typeface="Courier"/>
                <a:cs typeface="Courier"/>
              </a:rPr>
              <a:t>) </a:t>
            </a:r>
            <a:r>
              <a:rPr lang="en-US" sz="1100" dirty="0" smtClean="0">
                <a:latin typeface="Courier"/>
                <a:cs typeface="Courier"/>
              </a:rPr>
              <a:t>ipV6randomizer.randomize(realDestIpv6);</a:t>
            </a:r>
          </a:p>
          <a:p>
            <a:pPr marL="400050" lvl="1" indent="0">
              <a:buNone/>
            </a:pPr>
            <a:r>
              <a:rPr lang="en-US" sz="2000" dirty="0"/>
              <a:t>Pseudo-</a:t>
            </a:r>
            <a:r>
              <a:rPr lang="en-US" sz="2000" dirty="0" smtClean="0"/>
              <a:t>Random (IP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-&gt; IP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):</a:t>
            </a:r>
          </a:p>
          <a:p>
            <a:pPr marL="0" indent="0">
              <a:buNone/>
            </a:pPr>
            <a:r>
              <a:rPr lang="en-US" sz="1100" i="1" dirty="0" smtClean="0">
                <a:latin typeface="Courier"/>
                <a:cs typeface="Courier"/>
              </a:rPr>
              <a:t>	Snippet</a:t>
            </a:r>
            <a:r>
              <a:rPr lang="en-US" sz="1100" i="1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dirty="0" smtClean="0">
                <a:latin typeface="Courier"/>
                <a:cs typeface="Courier"/>
              </a:rPr>
              <a:t>	IPv4AddressRandomizer </a:t>
            </a:r>
            <a:r>
              <a:rPr lang="en-US" sz="1100" dirty="0">
                <a:latin typeface="Courier"/>
                <a:cs typeface="Courier"/>
              </a:rPr>
              <a:t>ipV4randomizer = new IPv4AddressRandomizer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true</a:t>
            </a:r>
            <a:r>
              <a:rPr lang="en-US" sz="1100" dirty="0" smtClean="0">
                <a:latin typeface="Courier"/>
                <a:cs typeface="Courier"/>
              </a:rPr>
              <a:t>)</a:t>
            </a:r>
            <a:r>
              <a:rPr lang="en-US" sz="11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dirty="0" smtClean="0">
                <a:latin typeface="Courier"/>
                <a:cs typeface="Courier"/>
              </a:rPr>
              <a:t>	IPv6AddressRandomizer </a:t>
            </a:r>
            <a:r>
              <a:rPr lang="en-US" sz="1100" dirty="0">
                <a:latin typeface="Courier"/>
                <a:cs typeface="Courier"/>
              </a:rPr>
              <a:t>ipV6randomizer = new IPv6AddressRandomizer</a:t>
            </a:r>
            <a:r>
              <a:rPr lang="en-US" sz="1100" dirty="0" smtClean="0">
                <a:latin typeface="Courier"/>
                <a:cs typeface="Courier"/>
              </a:rPr>
              <a:t>(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true</a:t>
            </a:r>
            <a:r>
              <a:rPr lang="en-US" sz="1100" dirty="0" smtClean="0">
                <a:latin typeface="Courier"/>
                <a:cs typeface="Courier"/>
              </a:rPr>
              <a:t>)</a:t>
            </a:r>
            <a:r>
              <a:rPr lang="en-US" sz="1100" dirty="0">
                <a:latin typeface="Courier"/>
                <a:cs typeface="Courier"/>
              </a:rPr>
              <a:t>;</a:t>
            </a:r>
            <a:endParaRPr lang="en-US" sz="1100" i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dirty="0" smtClean="0">
                <a:latin typeface="Courier"/>
                <a:cs typeface="Courier"/>
              </a:rPr>
              <a:t>	Inet4Address </a:t>
            </a:r>
            <a:r>
              <a:rPr lang="en-US" sz="1100" dirty="0">
                <a:latin typeface="Courier"/>
                <a:cs typeface="Courier"/>
              </a:rPr>
              <a:t>fakeDestIpv4 = (Inet4Address) ipV4randomizer.randomize(realDestIpv4);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	</a:t>
            </a:r>
            <a:r>
              <a:rPr lang="en-US" sz="1100" dirty="0" smtClean="0">
                <a:latin typeface="Courier"/>
                <a:cs typeface="Courier"/>
              </a:rPr>
              <a:t>	Inet6Address </a:t>
            </a:r>
            <a:r>
              <a:rPr lang="en-US" sz="1100" dirty="0">
                <a:latin typeface="Courier"/>
                <a:cs typeface="Courier"/>
              </a:rPr>
              <a:t>fakeDestIpv6 = (Inet6Address) ipV6randomizer.randomize(realDestIpv6)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-CIX Master_in progress">
  <a:themeElements>
    <a:clrScheme name="DE-CIX Colours">
      <a:dk1>
        <a:srgbClr val="575756"/>
      </a:dk1>
      <a:lt1>
        <a:sysClr val="window" lastClr="FFFFFF"/>
      </a:lt1>
      <a:dk2>
        <a:srgbClr val="B2B2B2"/>
      </a:dk2>
      <a:lt2>
        <a:srgbClr val="EEECE1"/>
      </a:lt2>
      <a:accent1>
        <a:srgbClr val="AE0F0A"/>
      </a:accent1>
      <a:accent2>
        <a:srgbClr val="EB5D0B"/>
      </a:accent2>
      <a:accent3>
        <a:srgbClr val="F39200"/>
      </a:accent3>
      <a:accent4>
        <a:srgbClr val="FFC900"/>
      </a:accent4>
      <a:accent5>
        <a:srgbClr val="CB7619"/>
      </a:accent5>
      <a:accent6>
        <a:srgbClr val="AF8745"/>
      </a:accent6>
      <a:hlink>
        <a:srgbClr val="AE0F0A"/>
      </a:hlink>
      <a:folHlink>
        <a:srgbClr val="AF874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defRPr sz="28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ank-you page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nk you page Handel gothic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573</Words>
  <Application>Microsoft Macintosh PowerPoint</Application>
  <PresentationFormat>On-screen Show (4:3)</PresentationFormat>
  <Paragraphs>172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DE-CIX Master_in progress</vt:lpstr>
      <vt:lpstr>Custom Design</vt:lpstr>
      <vt:lpstr>Thank-you page</vt:lpstr>
      <vt:lpstr>Thank you page Handel gothic</vt:lpstr>
      <vt:lpstr>jFlowLib</vt:lpstr>
      <vt:lpstr>jFLowLib</vt:lpstr>
      <vt:lpstr>Motivation</vt:lpstr>
      <vt:lpstr>Main Use Case</vt:lpstr>
      <vt:lpstr>Main Use Case</vt:lpstr>
      <vt:lpstr>Use Cases</vt:lpstr>
      <vt:lpstr>Use Cases II</vt:lpstr>
      <vt:lpstr>Use Cases III</vt:lpstr>
      <vt:lpstr>Use Cases IV</vt:lpstr>
      <vt:lpstr>Status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Haberland</dc:creator>
  <cp:lastModifiedBy>Thomas King</cp:lastModifiedBy>
  <cp:revision>255</cp:revision>
  <dcterms:created xsi:type="dcterms:W3CDTF">2014-11-27T09:16:40Z</dcterms:created>
  <dcterms:modified xsi:type="dcterms:W3CDTF">2015-05-08T14:37:42Z</dcterms:modified>
</cp:coreProperties>
</file>