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631" r:id="rId1"/>
  </p:sldMasterIdLst>
  <p:notesMasterIdLst>
    <p:notesMasterId r:id="rId50"/>
  </p:notesMasterIdLst>
  <p:handoutMasterIdLst>
    <p:handoutMasterId r:id="rId51"/>
  </p:handoutMasterIdLst>
  <p:sldIdLst>
    <p:sldId id="256" r:id="rId2"/>
    <p:sldId id="324" r:id="rId3"/>
    <p:sldId id="387" r:id="rId4"/>
    <p:sldId id="386" r:id="rId5"/>
    <p:sldId id="411" r:id="rId6"/>
    <p:sldId id="292" r:id="rId7"/>
    <p:sldId id="305" r:id="rId8"/>
    <p:sldId id="359" r:id="rId9"/>
    <p:sldId id="345" r:id="rId10"/>
    <p:sldId id="402" r:id="rId11"/>
    <p:sldId id="412" r:id="rId12"/>
    <p:sldId id="392" r:id="rId13"/>
    <p:sldId id="405" r:id="rId14"/>
    <p:sldId id="403" r:id="rId15"/>
    <p:sldId id="361" r:id="rId16"/>
    <p:sldId id="373" r:id="rId17"/>
    <p:sldId id="407" r:id="rId18"/>
    <p:sldId id="393" r:id="rId19"/>
    <p:sldId id="363" r:id="rId20"/>
    <p:sldId id="364" r:id="rId21"/>
    <p:sldId id="383" r:id="rId22"/>
    <p:sldId id="399" r:id="rId23"/>
    <p:sldId id="400" r:id="rId24"/>
    <p:sldId id="401" r:id="rId25"/>
    <p:sldId id="409" r:id="rId26"/>
    <p:sldId id="314" r:id="rId27"/>
    <p:sldId id="408" r:id="rId28"/>
    <p:sldId id="397" r:id="rId29"/>
    <p:sldId id="410" r:id="rId30"/>
    <p:sldId id="396" r:id="rId31"/>
    <p:sldId id="385" r:id="rId32"/>
    <p:sldId id="300" r:id="rId33"/>
    <p:sldId id="338" r:id="rId34"/>
    <p:sldId id="389" r:id="rId35"/>
    <p:sldId id="390" r:id="rId36"/>
    <p:sldId id="391" r:id="rId37"/>
    <p:sldId id="291" r:id="rId38"/>
    <p:sldId id="341" r:id="rId39"/>
    <p:sldId id="342" r:id="rId40"/>
    <p:sldId id="343" r:id="rId41"/>
    <p:sldId id="370" r:id="rId42"/>
    <p:sldId id="371" r:id="rId43"/>
    <p:sldId id="372" r:id="rId44"/>
    <p:sldId id="378" r:id="rId45"/>
    <p:sldId id="406" r:id="rId46"/>
    <p:sldId id="376" r:id="rId47"/>
    <p:sldId id="258" r:id="rId48"/>
    <p:sldId id="39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C2A2DB3-8B75-1E4C-AE8F-413AC41DE67E}">
          <p14:sldIdLst>
            <p14:sldId id="256"/>
            <p14:sldId id="324"/>
            <p14:sldId id="387"/>
            <p14:sldId id="386"/>
            <p14:sldId id="411"/>
          </p14:sldIdLst>
        </p14:section>
        <p14:section name="bgpstream" id="{51552564-406B-9647-97BA-3D42402B6361}">
          <p14:sldIdLst>
            <p14:sldId id="292"/>
            <p14:sldId id="305"/>
            <p14:sldId id="359"/>
            <p14:sldId id="345"/>
            <p14:sldId id="402"/>
          </p14:sldIdLst>
        </p14:section>
        <p14:section name="bgpreader" id="{A2B33762-1CAC-2547-9C30-D0F1983B8292}">
          <p14:sldIdLst>
            <p14:sldId id="412"/>
            <p14:sldId id="392"/>
            <p14:sldId id="405"/>
          </p14:sldIdLst>
        </p14:section>
        <p14:section name="pybgpstream" id="{51B7DA14-B09C-E54D-B998-6B55D4097341}">
          <p14:sldIdLst>
            <p14:sldId id="403"/>
            <p14:sldId id="361"/>
            <p14:sldId id="373"/>
            <p14:sldId id="407"/>
          </p14:sldIdLst>
        </p14:section>
        <p14:section name="bgpcorsaro" id="{E772F3C8-54AC-D54A-87ED-E2AEFCFE3C33}">
          <p14:sldIdLst>
            <p14:sldId id="393"/>
            <p14:sldId id="363"/>
            <p14:sldId id="364"/>
            <p14:sldId id="383"/>
            <p14:sldId id="399"/>
            <p14:sldId id="400"/>
            <p14:sldId id="401"/>
          </p14:sldIdLst>
        </p14:section>
        <p14:section name="Conclusions" id="{9BB19D1D-C9A6-0B45-8025-E53B351F667D}">
          <p14:sldIdLst>
            <p14:sldId id="409"/>
          </p14:sldIdLst>
        </p14:section>
        <p14:section name="Thanks" id="{82AE511E-88B0-EE46-9279-E621E9930EEB}">
          <p14:sldIdLst>
            <p14:sldId id="314"/>
          </p14:sldIdLst>
        </p14:section>
        <p14:section name="caida framework" id="{C7D19A55-CF2D-3745-A231-0F078A0F342E}">
          <p14:sldIdLst>
            <p14:sldId id="408"/>
            <p14:sldId id="397"/>
          </p14:sldIdLst>
        </p14:section>
        <p14:section name="Backup" id="{9C682482-9393-B941-B4E7-0B07DBE1C28F}">
          <p14:sldIdLst>
            <p14:sldId id="410"/>
            <p14:sldId id="396"/>
            <p14:sldId id="385"/>
            <p14:sldId id="300"/>
            <p14:sldId id="338"/>
            <p14:sldId id="389"/>
            <p14:sldId id="390"/>
            <p14:sldId id="391"/>
            <p14:sldId id="291"/>
            <p14:sldId id="341"/>
            <p14:sldId id="342"/>
            <p14:sldId id="343"/>
            <p14:sldId id="370"/>
            <p14:sldId id="371"/>
            <p14:sldId id="372"/>
            <p14:sldId id="378"/>
            <p14:sldId id="406"/>
            <p14:sldId id="376"/>
            <p14:sldId id="258"/>
            <p14:sldId id="3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FEE6A"/>
    <a:srgbClr val="C0E2FA"/>
    <a:srgbClr val="0B5300"/>
    <a:srgbClr val="008000"/>
    <a:srgbClr val="E7ECEE"/>
    <a:srgbClr val="135680"/>
    <a:srgbClr val="FFFF66"/>
    <a:srgbClr val="D3EBFC"/>
    <a:srgbClr val="0F8003"/>
    <a:srgbClr val="2F4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3" autoAdjust="0"/>
    <p:restoredTop sz="90365" autoAdjust="0"/>
  </p:normalViewPr>
  <p:slideViewPr>
    <p:cSldViewPr snapToGrid="0" snapToObjects="1">
      <p:cViewPr varScale="1">
        <p:scale>
          <a:sx n="110" d="100"/>
          <a:sy n="110" d="100"/>
        </p:scale>
        <p:origin x="-14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28"/>
    </p:cViewPr>
  </p:sorterViewPr>
  <p:notesViewPr>
    <p:cSldViewPr snapToGrid="0" snapToObjects="1">
      <p:cViewPr varScale="1">
        <p:scale>
          <a:sx n="93" d="100"/>
          <a:sy n="93" d="100"/>
        </p:scale>
        <p:origin x="-36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8168C-1F62-E54B-8990-5411F437134F}" type="datetimeFigureOut">
              <a:rPr lang="en-US" smtClean="0"/>
              <a:t>5/13/15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DE30D-02BF-FD44-9651-AB5F0D39B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26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76DB6-8F81-C142-B296-A1CF422709AD}" type="datetimeFigureOut">
              <a:rPr lang="en-US" smtClean="0"/>
              <a:t>5/13/15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0B829-83C4-D54F-A0A6-ACC231666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55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84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5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0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38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Tue Aug 12 01:51:00 UTC 2014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Tue Aug 12 01:54:00 UTC 2014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92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38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38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 err="1" smtClean="0"/>
              <a:t>Routeviews</a:t>
            </a:r>
            <a:r>
              <a:rPr lang="en-US" dirty="0" smtClean="0"/>
              <a:t> collectors:</a:t>
            </a:r>
          </a:p>
          <a:p>
            <a:r>
              <a:rPr lang="en-US" dirty="0" smtClean="0"/>
              <a:t>17 RIB files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Processed  88,751,592  rib entries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  159,785  AS adjacencies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26m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38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38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38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3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95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4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</a:t>
            </a:r>
            <a:r>
              <a:rPr lang="en-US" baseline="0" dirty="0" smtClean="0"/>
              <a:t>, we have to maintain </a:t>
            </a:r>
            <a:r>
              <a:rPr lang="en-US" dirty="0" smtClean="0"/>
              <a:t>574 ipv4 routing tables and 301 ipv6</a:t>
            </a:r>
            <a:r>
              <a:rPr lang="en-US" baseline="0" dirty="0" smtClean="0"/>
              <a:t> routing tables  ~ 900 routing tables using a single process ~ 15GB of RAM (3 times slower than real 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4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4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4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4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active</a:t>
            </a:r>
            <a:r>
              <a:rPr lang="en-US" baseline="0" dirty="0" smtClean="0"/>
              <a:t> collectors: </a:t>
            </a:r>
            <a:r>
              <a:rPr lang="en-US" dirty="0" smtClean="0"/>
              <a:t>875 peers (from 590</a:t>
            </a:r>
            <a:r>
              <a:rPr lang="en-US" baseline="0" dirty="0" smtClean="0"/>
              <a:t> unique </a:t>
            </a:r>
            <a:r>
              <a:rPr lang="en-US" baseline="0" dirty="0" err="1" smtClean="0"/>
              <a:t>ASes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46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active</a:t>
            </a:r>
            <a:r>
              <a:rPr lang="en-US" baseline="0" dirty="0" smtClean="0"/>
              <a:t> collectors: </a:t>
            </a:r>
            <a:r>
              <a:rPr lang="en-US" dirty="0" smtClean="0"/>
              <a:t>875 peers (from 590</a:t>
            </a:r>
            <a:r>
              <a:rPr lang="en-US" baseline="0" dirty="0" smtClean="0"/>
              <a:t> unique </a:t>
            </a:r>
            <a:r>
              <a:rPr lang="en-US" baseline="0" dirty="0" err="1" smtClean="0"/>
              <a:t>ASes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46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August</a:t>
            </a:r>
            <a:r>
              <a:rPr lang="en-US" baseline="0" dirty="0" smtClean="0"/>
              <a:t> 27</a:t>
            </a:r>
            <a:r>
              <a:rPr lang="en-US" baseline="30000" dirty="0" smtClean="0"/>
              <a:t>th</a:t>
            </a:r>
            <a:r>
              <a:rPr lang="en-US" baseline="0" dirty="0" smtClean="0"/>
              <a:t>, 2014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IPv6 is not affected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69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53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5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05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5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38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38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38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42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4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42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42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active</a:t>
            </a:r>
            <a:r>
              <a:rPr lang="en-US" baseline="0" dirty="0" smtClean="0"/>
              <a:t> collectors: </a:t>
            </a:r>
            <a:r>
              <a:rPr lang="en-US" dirty="0" smtClean="0"/>
              <a:t>875 peers (from 590</a:t>
            </a:r>
            <a:r>
              <a:rPr lang="en-US" baseline="0" dirty="0" smtClean="0"/>
              <a:t> unique </a:t>
            </a:r>
            <a:r>
              <a:rPr lang="en-US" baseline="0" dirty="0" err="1" smtClean="0"/>
              <a:t>ASes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463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958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active</a:t>
            </a:r>
            <a:r>
              <a:rPr lang="en-US" baseline="0" dirty="0" smtClean="0"/>
              <a:t> collectors: </a:t>
            </a:r>
            <a:r>
              <a:rPr lang="en-US" dirty="0" smtClean="0"/>
              <a:t>875 peers (from 590</a:t>
            </a:r>
            <a:r>
              <a:rPr lang="en-US" baseline="0" dirty="0" smtClean="0"/>
              <a:t> unique </a:t>
            </a:r>
            <a:r>
              <a:rPr lang="en-US" baseline="0" dirty="0" err="1" smtClean="0"/>
              <a:t>ASes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463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1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5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14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14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B829-83C4-D54F-A0A6-ACC2316665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1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2CA3-5B80-A748-BC98-658C664B0D1D}" type="datetime1">
              <a:rPr lang="en-US" smtClean="0"/>
              <a:t>5/13/15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2FD1-FD1B-B742-B34A-D8AF7BD9C611}" type="datetime1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367F-3659-3C45-B040-C368ECE68474}" type="datetime1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7967"/>
            <a:ext cx="8229601" cy="527563"/>
          </a:xfrm>
        </p:spPr>
        <p:txBody>
          <a:bodyPr/>
          <a:lstStyle>
            <a:lvl1pPr algn="ctr">
              <a:defRPr sz="40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C47E-82F1-B147-8252-43D31C02C85F}" type="datetime1">
              <a:rPr lang="en-US" smtClean="0"/>
              <a:t>5/13/15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7850" y="1457325"/>
            <a:ext cx="7994650" cy="401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38D7-C095-1D4A-B0F2-EB251FB4798F}" type="datetime1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1956-265D-2F4F-9F02-77D8FB92174C}" type="datetime1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C72-8FBF-9842-8841-65DC51C9DE15}" type="datetime1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73C-E572-B64E-B81F-8C3E99375BBB}" type="datetime1">
              <a:rPr lang="en-US" smtClean="0"/>
              <a:t>5/13/15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03F3-A11D-E741-BC46-4AAA47935670}" type="datetime1">
              <a:rPr lang="en-US" smtClean="0"/>
              <a:t>5/13/15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81A8-A61A-BF45-A46F-AF500048142A}" type="datetime1">
              <a:rPr lang="en-US" smtClean="0"/>
              <a:t>5/13/15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C9BA-D49C-C548-B057-B443E2F82F2C}" type="datetime1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2CB0-3991-2A46-BC40-D3929D032FAE}" type="datetime1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880252-D2F5-EC49-9137-4AF50FF67460}" type="datetime1">
              <a:rPr lang="en-US" smtClean="0"/>
              <a:t>5/13/15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2" r:id="rId1"/>
    <p:sldLayoutId id="2147485633" r:id="rId2"/>
    <p:sldLayoutId id="2147485634" r:id="rId3"/>
    <p:sldLayoutId id="2147485635" r:id="rId4"/>
    <p:sldLayoutId id="2147485636" r:id="rId5"/>
    <p:sldLayoutId id="2147485637" r:id="rId6"/>
    <p:sldLayoutId id="2147485638" r:id="rId7"/>
    <p:sldLayoutId id="2147485639" r:id="rId8"/>
    <p:sldLayoutId id="2147485640" r:id="rId9"/>
    <p:sldLayoutId id="2147485641" r:id="rId10"/>
    <p:sldLayoutId id="2147485642" r:id="rId11"/>
    <p:sldLayoutId id="214748564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53492" y="2918890"/>
            <a:ext cx="5637010" cy="882119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F14124"/>
                </a:solidFill>
                <a:latin typeface="Avenir Book"/>
                <a:cs typeface="Avenir Book"/>
              </a:rPr>
              <a:t>A </a:t>
            </a:r>
            <a:r>
              <a:rPr lang="en-US" dirty="0" smtClean="0">
                <a:solidFill>
                  <a:srgbClr val="F14124"/>
                </a:solidFill>
                <a:latin typeface="Avenir Book"/>
                <a:cs typeface="Avenir Book"/>
              </a:rPr>
              <a:t>framework </a:t>
            </a:r>
            <a:r>
              <a:rPr lang="en-US" dirty="0">
                <a:solidFill>
                  <a:srgbClr val="F14124"/>
                </a:solidFill>
                <a:latin typeface="Avenir Book"/>
                <a:cs typeface="Avenir Book"/>
              </a:rPr>
              <a:t>for BGP data analysis</a:t>
            </a:r>
            <a:endParaRPr lang="en-US" dirty="0" smtClean="0">
              <a:solidFill>
                <a:srgbClr val="F14124"/>
              </a:solidFill>
              <a:latin typeface="Avenir Book"/>
              <a:cs typeface="Aveni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74" y="1375819"/>
            <a:ext cx="8065845" cy="1754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908" y="3735938"/>
            <a:ext cx="957065" cy="1244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5812" y="5481018"/>
            <a:ext cx="6501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Book"/>
                <a:cs typeface="Avenir Book"/>
              </a:rPr>
              <a:t>Alberto </a:t>
            </a:r>
            <a:r>
              <a:rPr lang="en-US" dirty="0" err="1">
                <a:latin typeface="Avenir Book"/>
                <a:cs typeface="Avenir Book"/>
              </a:rPr>
              <a:t>Dainotti</a:t>
            </a:r>
            <a:r>
              <a:rPr lang="en-US" dirty="0">
                <a:latin typeface="Avenir Book"/>
                <a:cs typeface="Avenir Book"/>
              </a:rPr>
              <a:t>, Alistair King, </a:t>
            </a:r>
            <a:r>
              <a:rPr lang="en-US" dirty="0">
                <a:latin typeface="Avenir Black"/>
                <a:cs typeface="Avenir Black"/>
              </a:rPr>
              <a:t>Chiara Orsini</a:t>
            </a:r>
            <a:r>
              <a:rPr lang="en-US" dirty="0">
                <a:latin typeface="Avenir Book"/>
                <a:cs typeface="Avenir Book"/>
              </a:rPr>
              <a:t>, Vasco </a:t>
            </a:r>
            <a:r>
              <a:rPr lang="en-US" dirty="0" err="1">
                <a:latin typeface="Avenir Book"/>
                <a:cs typeface="Avenir Book"/>
              </a:rPr>
              <a:t>Asturiano</a:t>
            </a:r>
            <a:endParaRPr lang="en-US" dirty="0">
              <a:latin typeface="Avenir Book"/>
              <a:cs typeface="Avenir Book"/>
            </a:endParaRPr>
          </a:p>
          <a:p>
            <a:pPr algn="ctr"/>
            <a:endParaRPr lang="en-US" i="1" dirty="0" smtClean="0">
              <a:latin typeface="Avenir Book"/>
              <a:cs typeface="Avenir Book"/>
            </a:endParaRPr>
          </a:p>
          <a:p>
            <a:pPr algn="ctr"/>
            <a:r>
              <a:rPr lang="en-US" i="1" dirty="0" err="1" smtClean="0">
                <a:latin typeface="Avenir Book"/>
                <a:cs typeface="Avenir Book"/>
              </a:rPr>
              <a:t>chiara@caida.org</a:t>
            </a:r>
            <a:endParaRPr lang="en-US" i="1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7305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84"/>
          <p:cNvSpPr/>
          <p:nvPr/>
        </p:nvSpPr>
        <p:spPr>
          <a:xfrm>
            <a:off x="28689" y="2813233"/>
            <a:ext cx="4446130" cy="12330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28689" y="4051754"/>
            <a:ext cx="4446130" cy="7832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187" name="Rectangle 186"/>
          <p:cNvSpPr/>
          <p:nvPr/>
        </p:nvSpPr>
        <p:spPr>
          <a:xfrm>
            <a:off x="28689" y="4834956"/>
            <a:ext cx="4446130" cy="7832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28689" y="2236694"/>
            <a:ext cx="4446130" cy="5765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>
                <a:solidFill>
                  <a:srgbClr val="136A93"/>
                </a:solidFill>
                <a:latin typeface="Avenir Black"/>
              </a:rPr>
              <a:t>stream</a:t>
            </a:r>
            <a:r>
              <a:rPr lang="en-US" sz="3200" cap="small" dirty="0">
                <a:solidFill>
                  <a:srgbClr val="136A93"/>
                </a:solidFill>
                <a:latin typeface="Avenir Black"/>
              </a:rPr>
              <a:t> </a:t>
            </a:r>
            <a:r>
              <a:rPr lang="en-US" sz="3200" dirty="0">
                <a:latin typeface="Avenir Book"/>
                <a:cs typeface="Avenir Book"/>
              </a:rPr>
              <a:t>library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623864" y="1220898"/>
            <a:ext cx="4416109" cy="2937017"/>
            <a:chOff x="827882" y="2224454"/>
            <a:chExt cx="4416109" cy="2937017"/>
          </a:xfrm>
        </p:grpSpPr>
        <p:sp>
          <p:nvSpPr>
            <p:cNvPr id="6" name="Rectangle 5"/>
            <p:cNvSpPr/>
            <p:nvPr/>
          </p:nvSpPr>
          <p:spPr>
            <a:xfrm>
              <a:off x="1121293" y="2686897"/>
              <a:ext cx="1220144" cy="217557"/>
            </a:xfrm>
            <a:prstGeom prst="rect">
              <a:avLst/>
            </a:prstGeom>
            <a:solidFill>
              <a:srgbClr val="FFFF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06126" y="2686897"/>
              <a:ext cx="1220144" cy="217557"/>
            </a:xfrm>
            <a:prstGeom prst="rect">
              <a:avLst/>
            </a:prstGeom>
            <a:solidFill>
              <a:srgbClr val="FFFF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01940" y="2683692"/>
              <a:ext cx="1220144" cy="217557"/>
            </a:xfrm>
            <a:prstGeom prst="rect">
              <a:avLst/>
            </a:prstGeom>
            <a:solidFill>
              <a:srgbClr val="FFFF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1293" y="3022693"/>
              <a:ext cx="3800791" cy="21755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189019" y="2738157"/>
              <a:ext cx="1053111" cy="111588"/>
              <a:chOff x="820902" y="1612796"/>
              <a:chExt cx="1321560" cy="14003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820902" y="1612796"/>
                <a:ext cx="48288" cy="14003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25014" y="1612796"/>
                <a:ext cx="48288" cy="14003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031831" y="1612796"/>
                <a:ext cx="48288" cy="14003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35943" y="1612796"/>
                <a:ext cx="48288" cy="14003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29230" y="1612796"/>
                <a:ext cx="48288" cy="14003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333342" y="1612796"/>
                <a:ext cx="48288" cy="14003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451356" y="1612796"/>
                <a:ext cx="48288" cy="14003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55468" y="1612796"/>
                <a:ext cx="48288" cy="14003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74649" y="1612796"/>
                <a:ext cx="48288" cy="14003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67936" y="1612796"/>
                <a:ext cx="48288" cy="14003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872048" y="1612796"/>
                <a:ext cx="48288" cy="14003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90062" y="1612796"/>
                <a:ext cx="48288" cy="14003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94174" y="1612796"/>
                <a:ext cx="48288" cy="14003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457151" y="2738157"/>
              <a:ext cx="1053111" cy="111588"/>
              <a:chOff x="2412294" y="1623342"/>
              <a:chExt cx="1321560" cy="140033"/>
            </a:xfrm>
            <a:solidFill>
              <a:srgbClr val="4FADF3"/>
            </a:solidFill>
          </p:grpSpPr>
          <p:sp>
            <p:nvSpPr>
              <p:cNvPr id="29" name="Rectangle 28"/>
              <p:cNvSpPr/>
              <p:nvPr/>
            </p:nvSpPr>
            <p:spPr>
              <a:xfrm>
                <a:off x="2412294" y="1623342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516406" y="1623342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623223" y="1623342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727335" y="1623342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20622" y="1623342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924734" y="1623342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042748" y="1623342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146860" y="1623342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66041" y="1623342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359328" y="1623342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463440" y="1623342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581454" y="1623342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685566" y="1623342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792390" y="2738157"/>
              <a:ext cx="1053111" cy="111588"/>
              <a:chOff x="820902" y="1612796"/>
              <a:chExt cx="1321560" cy="140033"/>
            </a:xfrm>
            <a:solidFill>
              <a:srgbClr val="32A484"/>
            </a:solidFill>
          </p:grpSpPr>
          <p:sp>
            <p:nvSpPr>
              <p:cNvPr id="45" name="Rectangle 44"/>
              <p:cNvSpPr/>
              <p:nvPr/>
            </p:nvSpPr>
            <p:spPr>
              <a:xfrm>
                <a:off x="820902" y="1612796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25014" y="1612796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031831" y="1612796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35943" y="1612796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29230" y="1612796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333342" y="1612796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451356" y="1612796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555468" y="1612796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674649" y="1612796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767936" y="1612796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872048" y="1612796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990062" y="1612796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094174" y="1612796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1164853" y="3075080"/>
              <a:ext cx="3694200" cy="111588"/>
              <a:chOff x="790576" y="2046150"/>
              <a:chExt cx="4635890" cy="140033"/>
            </a:xfrm>
            <a:solidFill>
              <a:schemeClr val="accent6"/>
            </a:solidFill>
          </p:grpSpPr>
          <p:grpSp>
            <p:nvGrpSpPr>
              <p:cNvPr id="58" name="Group 57"/>
              <p:cNvGrpSpPr/>
              <p:nvPr/>
            </p:nvGrpSpPr>
            <p:grpSpPr>
              <a:xfrm>
                <a:off x="790576" y="2046150"/>
                <a:ext cx="1321560" cy="140033"/>
                <a:chOff x="820902" y="1612796"/>
                <a:chExt cx="1321560" cy="140033"/>
              </a:xfrm>
              <a:grpFill/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820902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925014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1031831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135943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229230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1333342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451356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555468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1674649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1767936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872048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990062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2094174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190168" y="2046150"/>
                <a:ext cx="1321560" cy="140033"/>
                <a:chOff x="820902" y="1612796"/>
                <a:chExt cx="1321560" cy="140033"/>
              </a:xfrm>
              <a:grp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820902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925014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031831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1135943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1229230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1333342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1451356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1555468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674649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1767936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1872048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990062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2094174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579520" y="2046150"/>
                <a:ext cx="1321560" cy="140033"/>
                <a:chOff x="820902" y="1612796"/>
                <a:chExt cx="1321560" cy="140033"/>
              </a:xfrm>
              <a:grpFill/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820902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925014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031831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135943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229230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333342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451356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555468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674649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1767936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872048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1990062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2094174" y="1612796"/>
                  <a:ext cx="48288" cy="1400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9" name="Rectangle 108"/>
              <p:cNvSpPr/>
              <p:nvPr/>
            </p:nvSpPr>
            <p:spPr>
              <a:xfrm>
                <a:off x="4958653" y="2046150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051940" y="2046150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156052" y="2046150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274066" y="2046150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5378178" y="2046150"/>
                <a:ext cx="48288" cy="1400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2668112" y="2224454"/>
              <a:ext cx="843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cap="small" dirty="0" smtClean="0"/>
                <a:t>Updates</a:t>
              </a:r>
              <a:endParaRPr lang="en-US" sz="1600" cap="small" dirty="0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827882" y="3665478"/>
              <a:ext cx="4416109" cy="54418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r>
                <a:rPr lang="en-US" sz="2000" cap="small" dirty="0" smtClean="0">
                  <a:solidFill>
                    <a:schemeClr val="tx1"/>
                  </a:solidFill>
                  <a:latin typeface="Avenir Black"/>
                </a:rPr>
                <a:t>bgp</a:t>
              </a:r>
              <a:r>
                <a:rPr lang="en-US" sz="2000" cap="small" dirty="0" smtClean="0">
                  <a:solidFill>
                    <a:srgbClr val="136A93"/>
                  </a:solidFill>
                  <a:latin typeface="Avenir Black"/>
                </a:rPr>
                <a:t>stream library</a:t>
              </a:r>
              <a:endParaRPr lang="en-US" sz="2000" i="1" dirty="0">
                <a:latin typeface="Avenir Book"/>
                <a:cs typeface="Avenir Book"/>
              </a:endParaRPr>
            </a:p>
          </p:txBody>
        </p:sp>
        <p:cxnSp>
          <p:nvCxnSpPr>
            <p:cNvPr id="122" name="Straight Arrow Connector 121"/>
            <p:cNvCxnSpPr>
              <a:stCxn id="6" idx="2"/>
            </p:cNvCxnSpPr>
            <p:nvPr/>
          </p:nvCxnSpPr>
          <p:spPr>
            <a:xfrm>
              <a:off x="1731365" y="2904455"/>
              <a:ext cx="0" cy="761023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8" idx="2"/>
              <a:endCxn id="120" idx="0"/>
            </p:cNvCxnSpPr>
            <p:nvPr/>
          </p:nvCxnSpPr>
          <p:spPr>
            <a:xfrm>
              <a:off x="3016199" y="2904455"/>
              <a:ext cx="0" cy="761023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H="1">
              <a:off x="2363109" y="3240250"/>
              <a:ext cx="0" cy="425228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4318946" y="2904455"/>
              <a:ext cx="0" cy="761023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Down Arrow 132"/>
            <p:cNvSpPr/>
            <p:nvPr/>
          </p:nvSpPr>
          <p:spPr>
            <a:xfrm>
              <a:off x="2903978" y="4297024"/>
              <a:ext cx="213794" cy="44760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186616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269579" y="5049883"/>
              <a:ext cx="38479" cy="111588"/>
            </a:xfrm>
            <a:prstGeom prst="rect">
              <a:avLst/>
            </a:prstGeom>
            <a:solidFill>
              <a:srgbClr val="32A48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1354698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437662" y="5049883"/>
              <a:ext cx="38479" cy="111588"/>
            </a:xfrm>
            <a:prstGeom prst="rect">
              <a:avLst/>
            </a:prstGeom>
            <a:solidFill>
              <a:srgbClr val="32A48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512000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594963" y="5049883"/>
              <a:ext cx="38479" cy="111588"/>
            </a:xfrm>
            <a:prstGeom prst="rect">
              <a:avLst/>
            </a:prstGeom>
            <a:solidFill>
              <a:srgbClr val="32A48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689005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771969" y="5049883"/>
              <a:ext cx="38479" cy="111588"/>
            </a:xfrm>
            <a:prstGeom prst="rect">
              <a:avLst/>
            </a:prstGeom>
            <a:solidFill>
              <a:srgbClr val="32A48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866941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950328" y="5049883"/>
              <a:ext cx="38479" cy="111588"/>
            </a:xfrm>
            <a:prstGeom prst="rect">
              <a:avLst/>
            </a:prstGeom>
            <a:solidFill>
              <a:srgbClr val="32A48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044370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127334" y="5049883"/>
              <a:ext cx="38479" cy="111588"/>
            </a:xfrm>
            <a:prstGeom prst="rect">
              <a:avLst/>
            </a:prstGeom>
            <a:solidFill>
              <a:srgbClr val="32A48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227994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310958" y="5049883"/>
              <a:ext cx="38479" cy="111588"/>
            </a:xfrm>
            <a:prstGeom prst="rect">
              <a:avLst/>
            </a:prstGeom>
            <a:solidFill>
              <a:srgbClr val="32A48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396077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479041" y="5049883"/>
              <a:ext cx="38479" cy="111588"/>
            </a:xfrm>
            <a:prstGeom prst="rect">
              <a:avLst/>
            </a:prstGeom>
            <a:solidFill>
              <a:srgbClr val="32A48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553378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636342" y="5049883"/>
              <a:ext cx="38479" cy="111588"/>
            </a:xfrm>
            <a:prstGeom prst="rect">
              <a:avLst/>
            </a:prstGeom>
            <a:solidFill>
              <a:srgbClr val="32A48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2730384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2813348" y="5049883"/>
              <a:ext cx="38479" cy="11158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908319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982657" y="5049883"/>
              <a:ext cx="38479" cy="11158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65620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159662" y="5049883"/>
              <a:ext cx="38479" cy="11158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242626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335127" y="5049883"/>
              <a:ext cx="38479" cy="11158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418090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503209" y="5049883"/>
              <a:ext cx="38479" cy="11158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586173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660511" y="5049883"/>
              <a:ext cx="38479" cy="11158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743474" y="5049883"/>
              <a:ext cx="38479" cy="11158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835195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930167" y="5049883"/>
              <a:ext cx="38479" cy="11158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004504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087468" y="5049883"/>
              <a:ext cx="38479" cy="11158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181510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264473" y="5049883"/>
              <a:ext cx="38479" cy="11158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348831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423168" y="5049883"/>
              <a:ext cx="38479" cy="11158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506132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600174" y="5049883"/>
              <a:ext cx="38479" cy="11158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683137" y="5049883"/>
              <a:ext cx="38479" cy="1115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Content Placeholder 3"/>
          <p:cNvSpPr txBox="1">
            <a:spLocks/>
          </p:cNvSpPr>
          <p:nvPr/>
        </p:nvSpPr>
        <p:spPr>
          <a:xfrm>
            <a:off x="4653547" y="4834955"/>
            <a:ext cx="4416109" cy="1337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>
                <a:latin typeface="Avenir Book"/>
                <a:cs typeface="Avenir Book"/>
              </a:rPr>
              <a:t>rely on metadata to decide how many dumps to open in parallel</a:t>
            </a:r>
            <a:endParaRPr lang="en-US" sz="1900" dirty="0">
              <a:latin typeface="Avenir Book"/>
              <a:cs typeface="Avenir Book"/>
            </a:endParaRPr>
          </a:p>
          <a:p>
            <a:r>
              <a:rPr lang="en-US" sz="1900" dirty="0" smtClean="0">
                <a:latin typeface="Avenir Book"/>
                <a:cs typeface="Avenir Book"/>
              </a:rPr>
              <a:t>sort based on </a:t>
            </a:r>
            <a:r>
              <a:rPr lang="en-US" sz="1900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900" cap="small" dirty="0" err="1" smtClean="0">
                <a:solidFill>
                  <a:srgbClr val="136A93"/>
                </a:solidFill>
                <a:latin typeface="Avenir Black"/>
              </a:rPr>
              <a:t>record</a:t>
            </a:r>
            <a:r>
              <a:rPr lang="en-US" sz="1900" dirty="0" smtClean="0">
                <a:latin typeface="Avenir Book"/>
                <a:cs typeface="Avenir Book"/>
              </a:rPr>
              <a:t> time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0" y="1559452"/>
            <a:ext cx="457119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  <a:latin typeface="Courier"/>
                <a:cs typeface="Courier"/>
              </a:rPr>
              <a:t>#</a:t>
            </a:r>
            <a:r>
              <a:rPr lang="en-US" sz="1000" dirty="0">
                <a:solidFill>
                  <a:srgbClr val="008000"/>
                </a:solidFill>
                <a:latin typeface="Courier"/>
                <a:cs typeface="Courier"/>
              </a:rPr>
              <a:t>include </a:t>
            </a:r>
            <a:r>
              <a:rPr lang="en-US" sz="1000" dirty="0">
                <a:latin typeface="Courier"/>
                <a:cs typeface="Courier"/>
              </a:rPr>
              <a:t>"</a:t>
            </a:r>
            <a:r>
              <a:rPr lang="en-US" sz="1000" dirty="0" err="1" smtClean="0">
                <a:latin typeface="Courier"/>
                <a:cs typeface="Courier"/>
              </a:rPr>
              <a:t>bgpstream_lib.h</a:t>
            </a:r>
            <a:r>
              <a:rPr lang="en-US" sz="1000" dirty="0" smtClean="0">
                <a:latin typeface="Courier"/>
                <a:cs typeface="Courier"/>
              </a:rPr>
              <a:t>”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int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000" dirty="0">
                <a:latin typeface="Courier"/>
                <a:cs typeface="Courier"/>
              </a:rPr>
              <a:t>main</a:t>
            </a:r>
            <a:r>
              <a:rPr lang="en-US" sz="1000" dirty="0" smtClean="0">
                <a:latin typeface="Courier"/>
                <a:cs typeface="Courier"/>
              </a:rPr>
              <a:t>(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int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000" dirty="0" err="1" smtClean="0">
                <a:latin typeface="Courier"/>
                <a:cs typeface="Courier"/>
              </a:rPr>
              <a:t>argc</a:t>
            </a:r>
            <a:r>
              <a:rPr lang="en-US" sz="1000" dirty="0">
                <a:latin typeface="Courier"/>
                <a:cs typeface="Courier"/>
              </a:rPr>
              <a:t>, </a:t>
            </a:r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char </a:t>
            </a:r>
            <a:r>
              <a:rPr lang="en-US" sz="1000" dirty="0" smtClean="0">
                <a:latin typeface="Courier"/>
                <a:cs typeface="Courier"/>
              </a:rPr>
              <a:t>*</a:t>
            </a:r>
            <a:r>
              <a:rPr lang="en-US" sz="1000" dirty="0" err="1">
                <a:latin typeface="Courier"/>
                <a:cs typeface="Courier"/>
              </a:rPr>
              <a:t>argv</a:t>
            </a:r>
            <a:r>
              <a:rPr lang="en-US" sz="1000" dirty="0">
                <a:latin typeface="Courier"/>
                <a:cs typeface="Courier"/>
              </a:rPr>
              <a:t>[]</a:t>
            </a:r>
            <a:r>
              <a:rPr lang="en-US" sz="1000" dirty="0" smtClean="0">
                <a:latin typeface="Courier"/>
                <a:cs typeface="Courier"/>
              </a:rPr>
              <a:t>)</a:t>
            </a:r>
          </a:p>
          <a:p>
            <a:r>
              <a:rPr lang="en-US" sz="1000" dirty="0" smtClean="0">
                <a:latin typeface="Courier"/>
                <a:cs typeface="Courier"/>
              </a:rPr>
              <a:t>{</a:t>
            </a:r>
          </a:p>
          <a:p>
            <a:r>
              <a:rPr lang="en-US" sz="1000" dirty="0" smtClean="0">
                <a:latin typeface="Courier"/>
                <a:cs typeface="Courier"/>
              </a:rPr>
              <a:t>  </a:t>
            </a:r>
            <a:r>
              <a:rPr lang="en-US" sz="1000" dirty="0" err="1">
                <a:solidFill>
                  <a:srgbClr val="135680"/>
                </a:solidFill>
                <a:latin typeface="Courier"/>
                <a:cs typeface="Courier"/>
              </a:rPr>
              <a:t>bgpstream_t</a:t>
            </a:r>
            <a:r>
              <a:rPr lang="en-US" sz="1000" dirty="0">
                <a:latin typeface="Courier"/>
                <a:cs typeface="Courier"/>
              </a:rPr>
              <a:t> * </a:t>
            </a:r>
            <a:r>
              <a:rPr lang="en-US" sz="1000" dirty="0" err="1" smtClean="0">
                <a:latin typeface="Courier"/>
                <a:cs typeface="Courier"/>
              </a:rPr>
              <a:t>bs</a:t>
            </a:r>
            <a:r>
              <a:rPr lang="en-US" sz="1000" dirty="0" smtClean="0">
                <a:latin typeface="Courier"/>
                <a:cs typeface="Courier"/>
              </a:rPr>
              <a:t> </a:t>
            </a:r>
            <a:r>
              <a:rPr lang="en-US" sz="1000" dirty="0">
                <a:latin typeface="Courier"/>
                <a:cs typeface="Courier"/>
              </a:rPr>
              <a:t>= </a:t>
            </a:r>
            <a:r>
              <a:rPr lang="en-US" sz="1000" b="1" dirty="0" err="1">
                <a:solidFill>
                  <a:srgbClr val="135680"/>
                </a:solidFill>
                <a:latin typeface="Courier"/>
                <a:cs typeface="Courier"/>
              </a:rPr>
              <a:t>bgpstream_create</a:t>
            </a:r>
            <a:r>
              <a:rPr lang="en-US" sz="1000" dirty="0">
                <a:latin typeface="Courier"/>
                <a:cs typeface="Courier"/>
              </a:rPr>
              <a:t>()</a:t>
            </a:r>
            <a:r>
              <a:rPr lang="en-US" sz="1000" dirty="0" smtClean="0">
                <a:latin typeface="Courier"/>
                <a:cs typeface="Courier"/>
              </a:rPr>
              <a:t>;</a:t>
            </a:r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  </a:t>
            </a:r>
            <a:r>
              <a:rPr lang="en-US" sz="1000" dirty="0" err="1">
                <a:solidFill>
                  <a:srgbClr val="135680"/>
                </a:solidFill>
                <a:latin typeface="Courier"/>
                <a:cs typeface="Courier"/>
              </a:rPr>
              <a:t>bgpstream_record_t</a:t>
            </a:r>
            <a:r>
              <a:rPr lang="en-US" sz="1000" dirty="0">
                <a:latin typeface="Courier"/>
                <a:cs typeface="Courier"/>
              </a:rPr>
              <a:t> </a:t>
            </a:r>
            <a:r>
              <a:rPr lang="en-US" sz="1000" dirty="0" smtClean="0">
                <a:latin typeface="Courier"/>
                <a:cs typeface="Courier"/>
              </a:rPr>
              <a:t>*rec = \</a:t>
            </a:r>
          </a:p>
          <a:p>
            <a:r>
              <a:rPr lang="en-US" sz="1000" b="1" dirty="0" smtClean="0">
                <a:solidFill>
                  <a:srgbClr val="135680"/>
                </a:solidFill>
                <a:latin typeface="Courier"/>
                <a:cs typeface="Courier"/>
              </a:rPr>
              <a:t>              </a:t>
            </a:r>
            <a:r>
              <a:rPr lang="en-US" sz="10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bgpstream_create_record</a:t>
            </a:r>
            <a:r>
              <a:rPr lang="en-US" sz="1000" dirty="0">
                <a:latin typeface="Courier"/>
                <a:cs typeface="Courier"/>
              </a:rPr>
              <a:t>()</a:t>
            </a:r>
            <a:r>
              <a:rPr lang="en-US" sz="1000" dirty="0" smtClean="0">
                <a:latin typeface="Courier"/>
                <a:cs typeface="Courier"/>
              </a:rPr>
              <a:t>;</a:t>
            </a:r>
          </a:p>
          <a:p>
            <a:r>
              <a:rPr lang="en-US" sz="1000" dirty="0">
                <a:latin typeface="Courier"/>
                <a:cs typeface="Courier"/>
              </a:rPr>
              <a:t> </a:t>
            </a:r>
            <a:r>
              <a:rPr lang="en-US" sz="1000" dirty="0" smtClean="0">
                <a:latin typeface="Courier"/>
                <a:cs typeface="Courier"/>
              </a:rPr>
              <a:t> </a:t>
            </a:r>
          </a:p>
          <a:p>
            <a:r>
              <a:rPr lang="en-US" sz="1000" b="1" dirty="0">
                <a:solidFill>
                  <a:srgbClr val="135680"/>
                </a:solidFill>
                <a:latin typeface="Courier"/>
                <a:cs typeface="Courier"/>
              </a:rPr>
              <a:t> </a:t>
            </a:r>
            <a:r>
              <a:rPr lang="en-US" sz="1000" b="1" dirty="0" smtClean="0">
                <a:solidFill>
                  <a:srgbClr val="135680"/>
                </a:solidFill>
                <a:latin typeface="Courier"/>
                <a:cs typeface="Courier"/>
              </a:rPr>
              <a:t> </a:t>
            </a:r>
            <a:r>
              <a:rPr lang="en-US" sz="10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bgpstream_add_filter</a:t>
            </a:r>
            <a:r>
              <a:rPr lang="en-US" sz="1000" dirty="0">
                <a:latin typeface="Courier"/>
                <a:cs typeface="Courier"/>
              </a:rPr>
              <a:t>(</a:t>
            </a:r>
            <a:r>
              <a:rPr lang="en-US" sz="1000" dirty="0" err="1">
                <a:latin typeface="Courier"/>
                <a:cs typeface="Courier"/>
              </a:rPr>
              <a:t>bs</a:t>
            </a:r>
            <a:r>
              <a:rPr lang="en-US" sz="1000" dirty="0">
                <a:latin typeface="Courier"/>
                <a:cs typeface="Courier"/>
              </a:rPr>
              <a:t>, BS_COLLECTOR</a:t>
            </a:r>
            <a:r>
              <a:rPr lang="en-US" sz="1000" dirty="0" smtClean="0">
                <a:latin typeface="Courier"/>
                <a:cs typeface="Courier"/>
              </a:rPr>
              <a:t>, ”</a:t>
            </a:r>
            <a:r>
              <a:rPr lang="en-US" sz="1000" dirty="0" smtClean="0">
                <a:solidFill>
                  <a:srgbClr val="FF0000"/>
                </a:solidFill>
                <a:latin typeface="Courier"/>
                <a:cs typeface="Courier"/>
              </a:rPr>
              <a:t>rrc00</a:t>
            </a:r>
            <a:r>
              <a:rPr lang="en-US" sz="1000" dirty="0" smtClean="0">
                <a:latin typeface="Courier"/>
                <a:cs typeface="Courier"/>
              </a:rPr>
              <a:t>"</a:t>
            </a:r>
            <a:r>
              <a:rPr lang="en-US" sz="1000" dirty="0">
                <a:latin typeface="Courier"/>
                <a:cs typeface="Courier"/>
              </a:rPr>
              <a:t>)</a:t>
            </a:r>
            <a:r>
              <a:rPr lang="en-US" sz="1000" dirty="0" smtClean="0">
                <a:latin typeface="Courier"/>
                <a:cs typeface="Courier"/>
              </a:rPr>
              <a:t>;</a:t>
            </a:r>
          </a:p>
          <a:p>
            <a:r>
              <a:rPr lang="en-US" sz="1000" dirty="0" smtClean="0">
                <a:latin typeface="Courier"/>
                <a:cs typeface="Courier"/>
              </a:rPr>
              <a:t>  </a:t>
            </a:r>
            <a:r>
              <a:rPr lang="en-US" sz="10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bgpstream_add_filter</a:t>
            </a:r>
            <a:r>
              <a:rPr lang="en-US" sz="1000" dirty="0">
                <a:latin typeface="Courier"/>
                <a:cs typeface="Courier"/>
              </a:rPr>
              <a:t>(</a:t>
            </a:r>
            <a:r>
              <a:rPr lang="en-US" sz="1000" dirty="0" err="1">
                <a:latin typeface="Courier"/>
                <a:cs typeface="Courier"/>
              </a:rPr>
              <a:t>bs</a:t>
            </a:r>
            <a:r>
              <a:rPr lang="en-US" sz="1000" dirty="0">
                <a:latin typeface="Courier"/>
                <a:cs typeface="Courier"/>
              </a:rPr>
              <a:t>, BS_COLLECTOR, </a:t>
            </a:r>
            <a:r>
              <a:rPr lang="en-US" sz="1000" dirty="0" smtClean="0">
                <a:latin typeface="Courier"/>
                <a:cs typeface="Courier"/>
              </a:rPr>
              <a:t>"</a:t>
            </a:r>
            <a:r>
              <a:rPr lang="en-US" sz="1000" dirty="0">
                <a:solidFill>
                  <a:srgbClr val="FF0000"/>
                </a:solidFill>
                <a:latin typeface="Courier"/>
                <a:cs typeface="Courier"/>
              </a:rPr>
              <a:t>route-views2</a:t>
            </a:r>
            <a:r>
              <a:rPr lang="en-US" sz="1000" dirty="0">
                <a:latin typeface="Courier"/>
                <a:cs typeface="Courier"/>
              </a:rPr>
              <a:t>")</a:t>
            </a:r>
            <a:r>
              <a:rPr lang="en-US" sz="1000" dirty="0" smtClean="0">
                <a:latin typeface="Courier"/>
                <a:cs typeface="Courier"/>
              </a:rPr>
              <a:t>;</a:t>
            </a:r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  </a:t>
            </a:r>
            <a:r>
              <a:rPr lang="en-US" sz="1000" b="1" dirty="0" err="1">
                <a:solidFill>
                  <a:srgbClr val="135680"/>
                </a:solidFill>
                <a:latin typeface="Courier"/>
                <a:cs typeface="Courier"/>
              </a:rPr>
              <a:t>bgpstream_add_filter</a:t>
            </a:r>
            <a:r>
              <a:rPr lang="en-US" sz="1000" dirty="0">
                <a:latin typeface="Courier"/>
                <a:cs typeface="Courier"/>
              </a:rPr>
              <a:t>(</a:t>
            </a:r>
            <a:r>
              <a:rPr lang="en-US" sz="1000" dirty="0" err="1">
                <a:latin typeface="Courier"/>
                <a:cs typeface="Courier"/>
              </a:rPr>
              <a:t>bs</a:t>
            </a:r>
            <a:r>
              <a:rPr lang="en-US" sz="1000" dirty="0">
                <a:latin typeface="Courier"/>
                <a:cs typeface="Courier"/>
              </a:rPr>
              <a:t>, BS_BGP_TYPE, ”</a:t>
            </a:r>
            <a:r>
              <a:rPr lang="en-US" sz="1000" dirty="0">
                <a:solidFill>
                  <a:srgbClr val="FF0000"/>
                </a:solidFill>
                <a:latin typeface="Courier"/>
                <a:cs typeface="Courier"/>
              </a:rPr>
              <a:t>updates</a:t>
            </a:r>
            <a:r>
              <a:rPr lang="en-US" sz="1000" dirty="0">
                <a:latin typeface="Courier"/>
                <a:cs typeface="Courier"/>
              </a:rPr>
              <a:t>");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  </a:t>
            </a:r>
            <a:r>
              <a:rPr lang="en-US" sz="1000" b="1" dirty="0" err="1">
                <a:solidFill>
                  <a:srgbClr val="135680"/>
                </a:solidFill>
                <a:latin typeface="Courier"/>
                <a:cs typeface="Courier"/>
              </a:rPr>
              <a:t>bgpstream_add_interval_filter</a:t>
            </a:r>
            <a:r>
              <a:rPr lang="en-US" sz="1000" dirty="0">
                <a:latin typeface="Courier"/>
                <a:cs typeface="Courier"/>
              </a:rPr>
              <a:t>(</a:t>
            </a:r>
            <a:r>
              <a:rPr lang="en-US" sz="1000" dirty="0" err="1">
                <a:latin typeface="Courier"/>
                <a:cs typeface="Courier"/>
              </a:rPr>
              <a:t>bs</a:t>
            </a:r>
            <a:r>
              <a:rPr lang="en-US" sz="1000" dirty="0">
                <a:latin typeface="Courier"/>
                <a:cs typeface="Courier"/>
              </a:rPr>
              <a:t>, BS_TIME_INTERVAL, </a:t>
            </a:r>
          </a:p>
          <a:p>
            <a:r>
              <a:rPr lang="en-US" sz="1000" dirty="0">
                <a:latin typeface="Courier"/>
                <a:cs typeface="Courier"/>
              </a:rPr>
              <a:t>			</a:t>
            </a:r>
            <a:r>
              <a:rPr lang="en-US" sz="1000" dirty="0" smtClean="0">
                <a:latin typeface="Courier"/>
                <a:cs typeface="Courier"/>
              </a:rPr>
              <a:t>"</a:t>
            </a:r>
            <a:r>
              <a:rPr lang="en-US" sz="1000" dirty="0" smtClean="0">
                <a:solidFill>
                  <a:srgbClr val="FF0000"/>
                </a:solidFill>
                <a:latin typeface="Courier"/>
                <a:cs typeface="Courier"/>
              </a:rPr>
              <a:t>1410285600</a:t>
            </a:r>
            <a:r>
              <a:rPr lang="en-US" sz="1000" dirty="0" smtClean="0">
                <a:latin typeface="Courier"/>
                <a:cs typeface="Courier"/>
              </a:rPr>
              <a:t>"</a:t>
            </a:r>
            <a:r>
              <a:rPr lang="en-US" sz="1000" dirty="0">
                <a:latin typeface="Courier"/>
                <a:cs typeface="Courier"/>
              </a:rPr>
              <a:t>,</a:t>
            </a:r>
          </a:p>
          <a:p>
            <a:r>
              <a:rPr lang="en-US" sz="1000" dirty="0">
                <a:latin typeface="Courier"/>
                <a:cs typeface="Courier"/>
              </a:rPr>
              <a:t>			</a:t>
            </a:r>
            <a:r>
              <a:rPr lang="en-US" sz="1000" dirty="0" smtClean="0">
                <a:latin typeface="Courier"/>
                <a:cs typeface="Courier"/>
              </a:rPr>
              <a:t>"</a:t>
            </a:r>
            <a:r>
              <a:rPr lang="en-US" sz="1000" dirty="0" smtClean="0">
                <a:solidFill>
                  <a:srgbClr val="FF0000"/>
                </a:solidFill>
                <a:latin typeface="Courier"/>
                <a:cs typeface="Courier"/>
              </a:rPr>
              <a:t>1412886500</a:t>
            </a:r>
            <a:r>
              <a:rPr lang="en-US" sz="1000" dirty="0">
                <a:latin typeface="Courier"/>
                <a:cs typeface="Courier"/>
              </a:rPr>
              <a:t>");</a:t>
            </a:r>
            <a:endParaRPr lang="en-US" sz="1000" dirty="0" smtClean="0">
              <a:latin typeface="Courier"/>
              <a:cs typeface="Courier"/>
            </a:endParaRPr>
          </a:p>
          <a:p>
            <a:endParaRPr lang="en-US" sz="1000" dirty="0" smtClean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 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int</a:t>
            </a:r>
            <a:r>
              <a:rPr lang="en-US" sz="1000" dirty="0">
                <a:latin typeface="Courier"/>
                <a:cs typeface="Courier"/>
              </a:rPr>
              <a:t> </a:t>
            </a:r>
            <a:r>
              <a:rPr lang="en-US" sz="1000" dirty="0" err="1">
                <a:latin typeface="Courier"/>
                <a:cs typeface="Courier"/>
              </a:rPr>
              <a:t>init_res</a:t>
            </a:r>
            <a:r>
              <a:rPr lang="en-US" sz="1000" dirty="0">
                <a:latin typeface="Courier"/>
                <a:cs typeface="Courier"/>
              </a:rPr>
              <a:t> = </a:t>
            </a:r>
            <a:r>
              <a:rPr lang="en-US" sz="1000" b="1" dirty="0" err="1">
                <a:solidFill>
                  <a:srgbClr val="135680"/>
                </a:solidFill>
                <a:latin typeface="Courier"/>
                <a:cs typeface="Courier"/>
              </a:rPr>
              <a:t>bgpstream_init</a:t>
            </a:r>
            <a:r>
              <a:rPr lang="en-US" sz="1000" dirty="0">
                <a:latin typeface="Courier"/>
                <a:cs typeface="Courier"/>
              </a:rPr>
              <a:t>(</a:t>
            </a:r>
            <a:r>
              <a:rPr lang="en-US" sz="1000" dirty="0" err="1">
                <a:latin typeface="Courier"/>
                <a:cs typeface="Courier"/>
              </a:rPr>
              <a:t>bs</a:t>
            </a:r>
            <a:r>
              <a:rPr lang="en-US" sz="1000" dirty="0">
                <a:latin typeface="Courier"/>
                <a:cs typeface="Courier"/>
              </a:rPr>
              <a:t>)</a:t>
            </a:r>
            <a:r>
              <a:rPr lang="en-US" sz="1000" dirty="0" smtClean="0">
                <a:latin typeface="Courier"/>
                <a:cs typeface="Courier"/>
              </a:rPr>
              <a:t>;</a:t>
            </a:r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 </a:t>
            </a:r>
            <a:r>
              <a:rPr lang="en-US" sz="1000" dirty="0">
                <a:latin typeface="Courier"/>
                <a:cs typeface="Courier"/>
              </a:rPr>
              <a:t> 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while</a:t>
            </a:r>
            <a:r>
              <a:rPr lang="en-US" sz="1000" dirty="0">
                <a:latin typeface="Courier"/>
                <a:cs typeface="Courier"/>
              </a:rPr>
              <a:t>(</a:t>
            </a:r>
            <a:r>
              <a:rPr lang="en-US" sz="1000" b="1" dirty="0" err="1">
                <a:solidFill>
                  <a:srgbClr val="135680"/>
                </a:solidFill>
                <a:latin typeface="Courier"/>
                <a:cs typeface="Courier"/>
              </a:rPr>
              <a:t>bgpstream_get_next_record</a:t>
            </a:r>
            <a:r>
              <a:rPr lang="en-US" sz="1000" dirty="0">
                <a:latin typeface="Courier"/>
                <a:cs typeface="Courier"/>
              </a:rPr>
              <a:t>(</a:t>
            </a:r>
            <a:r>
              <a:rPr lang="en-US" sz="1000" dirty="0" err="1">
                <a:latin typeface="Courier"/>
                <a:cs typeface="Courier"/>
              </a:rPr>
              <a:t>bs</a:t>
            </a:r>
            <a:r>
              <a:rPr lang="en-US" sz="1000" dirty="0">
                <a:latin typeface="Courier"/>
                <a:cs typeface="Courier"/>
              </a:rPr>
              <a:t>, </a:t>
            </a:r>
            <a:r>
              <a:rPr lang="en-US" sz="1000" dirty="0" smtClean="0">
                <a:latin typeface="Courier"/>
                <a:cs typeface="Courier"/>
              </a:rPr>
              <a:t>rec) &gt; 0)</a:t>
            </a:r>
          </a:p>
          <a:p>
            <a:r>
              <a:rPr lang="en-US" sz="1000" dirty="0" smtClean="0">
                <a:latin typeface="Courier"/>
                <a:cs typeface="Courier"/>
              </a:rPr>
              <a:t>  {</a:t>
            </a:r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000" dirty="0" smtClean="0">
                <a:solidFill>
                  <a:srgbClr val="008000"/>
                </a:solidFill>
                <a:latin typeface="Courier"/>
                <a:cs typeface="Courier"/>
              </a:rPr>
              <a:t>    // [[ USE BGPRECORD HERE ]]</a:t>
            </a:r>
            <a:endParaRPr lang="en-US" sz="1000" dirty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  }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b="1" dirty="0" smtClean="0">
                <a:solidFill>
                  <a:srgbClr val="135680"/>
                </a:solidFill>
                <a:latin typeface="Courier"/>
                <a:cs typeface="Courier"/>
              </a:rPr>
              <a:t>  </a:t>
            </a:r>
            <a:r>
              <a:rPr lang="en-US" sz="10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bgpstream_close</a:t>
            </a:r>
            <a:r>
              <a:rPr lang="en-US" sz="1000" dirty="0">
                <a:latin typeface="Courier"/>
                <a:cs typeface="Courier"/>
              </a:rPr>
              <a:t>(</a:t>
            </a:r>
            <a:r>
              <a:rPr lang="en-US" sz="1000" dirty="0" err="1">
                <a:latin typeface="Courier"/>
                <a:cs typeface="Courier"/>
              </a:rPr>
              <a:t>bs</a:t>
            </a:r>
            <a:r>
              <a:rPr lang="en-US" sz="1000" dirty="0">
                <a:latin typeface="Courier"/>
                <a:cs typeface="Courier"/>
              </a:rPr>
              <a:t>)</a:t>
            </a:r>
            <a:r>
              <a:rPr lang="en-US" sz="1000" dirty="0" smtClean="0">
                <a:latin typeface="Courier"/>
                <a:cs typeface="Courier"/>
              </a:rPr>
              <a:t>;</a:t>
            </a:r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  </a:t>
            </a:r>
            <a:r>
              <a:rPr lang="en-US" sz="1000" b="1" dirty="0" err="1">
                <a:solidFill>
                  <a:srgbClr val="135680"/>
                </a:solidFill>
                <a:latin typeface="Courier"/>
                <a:cs typeface="Courier"/>
              </a:rPr>
              <a:t>bgpstream_destroy_record</a:t>
            </a:r>
            <a:r>
              <a:rPr lang="en-US" sz="1000" dirty="0" smtClean="0">
                <a:latin typeface="Courier"/>
                <a:cs typeface="Courier"/>
              </a:rPr>
              <a:t>(rec);</a:t>
            </a:r>
          </a:p>
          <a:p>
            <a:r>
              <a:rPr lang="en-US" sz="1000" dirty="0" smtClean="0">
                <a:latin typeface="Courier"/>
                <a:cs typeface="Courier"/>
              </a:rPr>
              <a:t>  </a:t>
            </a:r>
            <a:r>
              <a:rPr lang="en-US" sz="1000" b="1" dirty="0" err="1">
                <a:solidFill>
                  <a:srgbClr val="135680"/>
                </a:solidFill>
                <a:latin typeface="Courier"/>
                <a:cs typeface="Courier"/>
              </a:rPr>
              <a:t>bgpstream_destroy</a:t>
            </a:r>
            <a:r>
              <a:rPr lang="en-US" sz="1000" dirty="0">
                <a:latin typeface="Courier"/>
                <a:cs typeface="Courier"/>
              </a:rPr>
              <a:t>(</a:t>
            </a:r>
            <a:r>
              <a:rPr lang="en-US" sz="1000" dirty="0" err="1">
                <a:latin typeface="Courier"/>
                <a:cs typeface="Courier"/>
              </a:rPr>
              <a:t>bs</a:t>
            </a:r>
            <a:r>
              <a:rPr lang="en-US" sz="1000" dirty="0">
                <a:latin typeface="Courier"/>
                <a:cs typeface="Courier"/>
              </a:rPr>
              <a:t>)</a:t>
            </a:r>
            <a:r>
              <a:rPr lang="en-US" sz="1000" dirty="0" smtClean="0">
                <a:latin typeface="Courier"/>
                <a:cs typeface="Courier"/>
              </a:rPr>
              <a:t>;</a:t>
            </a:r>
          </a:p>
          <a:p>
            <a:r>
              <a:rPr lang="en-US" sz="1000" dirty="0" smtClean="0">
                <a:latin typeface="Courier"/>
                <a:cs typeface="Courier"/>
              </a:rPr>
              <a:t>  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return</a:t>
            </a:r>
            <a:r>
              <a:rPr lang="en-US" sz="1000" dirty="0" smtClean="0">
                <a:latin typeface="Courier"/>
                <a:cs typeface="Courier"/>
              </a:rPr>
              <a:t> </a:t>
            </a:r>
            <a:r>
              <a:rPr lang="en-US" sz="1000" dirty="0">
                <a:latin typeface="Courier"/>
                <a:cs typeface="Courier"/>
              </a:rPr>
              <a:t>0;	</a:t>
            </a:r>
          </a:p>
          <a:p>
            <a:r>
              <a:rPr lang="en-US" sz="10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541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 animBg="1"/>
      <p:bldP spid="187" grpId="0" animBg="1"/>
      <p:bldP spid="1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stream</a:t>
            </a:r>
            <a:r>
              <a:rPr lang="en-US" dirty="0" smtClean="0"/>
              <a:t> </a:t>
            </a:r>
            <a:r>
              <a:rPr lang="en-US" sz="3200" dirty="0" smtClean="0">
                <a:latin typeface="Avenir Book"/>
                <a:cs typeface="Avenir Book"/>
              </a:rPr>
              <a:t>framework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728579" y="6420830"/>
            <a:ext cx="18288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17150" y="3075622"/>
            <a:ext cx="4693277" cy="1025504"/>
          </a:xfrm>
          <a:prstGeom prst="roundRect">
            <a:avLst/>
          </a:prstGeom>
          <a:ln w="952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 anchorCtr="1"/>
          <a:lstStyle/>
          <a:p>
            <a:pPr algn="ctr"/>
            <a:r>
              <a:rPr lang="en-US" sz="14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400" cap="small" dirty="0" smtClean="0">
                <a:solidFill>
                  <a:srgbClr val="136A93"/>
                </a:solidFill>
                <a:latin typeface="Avenir Black"/>
              </a:rPr>
              <a:t>stream library</a:t>
            </a:r>
            <a:endParaRPr lang="en-US" sz="1400" i="1" dirty="0">
              <a:latin typeface="Avenir Book"/>
              <a:cs typeface="Avenir Book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44022" y="1842682"/>
            <a:ext cx="2366405" cy="814861"/>
          </a:xfrm>
          <a:prstGeom prst="roundRect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 anchorCtr="1"/>
          <a:lstStyle/>
          <a:p>
            <a:r>
              <a:rPr lang="en-US" sz="14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400" cap="small" dirty="0" smtClean="0">
                <a:solidFill>
                  <a:srgbClr val="136A93"/>
                </a:solidFill>
                <a:latin typeface="Avenir Black"/>
              </a:rPr>
              <a:t>corsaro</a:t>
            </a:r>
            <a:endParaRPr lang="en-US" sz="140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17810" y="2044259"/>
            <a:ext cx="1032623" cy="613284"/>
          </a:xfrm>
          <a:prstGeom prst="roundRect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2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200" cap="small" dirty="0" smtClean="0">
                <a:solidFill>
                  <a:srgbClr val="136A93"/>
                </a:solidFill>
                <a:latin typeface="Avenir Black"/>
              </a:rPr>
              <a:t>reader</a:t>
            </a:r>
            <a:endParaRPr lang="en-US" sz="1200" b="1" i="1" dirty="0">
              <a:latin typeface="Avenir Book"/>
              <a:cs typeface="Avenir Book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727225" y="2657543"/>
            <a:ext cx="0" cy="41808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693145" y="3649703"/>
            <a:ext cx="3858629" cy="30940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100" cap="small" dirty="0" smtClean="0">
                <a:solidFill>
                  <a:schemeClr val="tx1"/>
                </a:solidFill>
                <a:latin typeface="Avenir Black"/>
              </a:rPr>
              <a:t>bgpdump* library</a:t>
            </a:r>
            <a:endParaRPr lang="en-US" sz="1100" cap="small" dirty="0">
              <a:solidFill>
                <a:schemeClr val="tx1"/>
              </a:solidFill>
              <a:latin typeface="Avenir Black"/>
            </a:endParaRPr>
          </a:p>
        </p:txBody>
      </p:sp>
      <p:cxnSp>
        <p:nvCxnSpPr>
          <p:cNvPr id="42" name="Straight Arrow Connector 41"/>
          <p:cNvCxnSpPr>
            <a:endCxn id="11" idx="2"/>
          </p:cNvCxnSpPr>
          <p:nvPr/>
        </p:nvCxnSpPr>
        <p:spPr>
          <a:xfrm flipV="1">
            <a:off x="2734122" y="2657543"/>
            <a:ext cx="0" cy="41808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5755626" y="1891140"/>
            <a:ext cx="1118330" cy="286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050" cap="small" dirty="0" smtClean="0">
                <a:solidFill>
                  <a:schemeClr val="tx1"/>
                </a:solidFill>
                <a:latin typeface="Avenir Black"/>
              </a:rPr>
              <a:t>plugin n</a:t>
            </a:r>
            <a:endParaRPr lang="en-US" sz="105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575574" y="1894529"/>
            <a:ext cx="1044711" cy="286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050" cap="small" dirty="0" smtClean="0">
                <a:solidFill>
                  <a:schemeClr val="tx1"/>
                </a:solidFill>
                <a:latin typeface="Avenir Black"/>
              </a:rPr>
              <a:t>plugin1</a:t>
            </a:r>
            <a:endParaRPr lang="en-US" sz="105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309306" y="2044258"/>
            <a:ext cx="1174660" cy="613285"/>
          </a:xfrm>
          <a:prstGeom prst="roundRect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200" cap="small" dirty="0" smtClean="0">
                <a:solidFill>
                  <a:schemeClr val="tx1"/>
                </a:solidFill>
                <a:latin typeface="Avenir Black"/>
              </a:rPr>
              <a:t>pybgp</a:t>
            </a:r>
            <a:r>
              <a:rPr lang="en-US" sz="1200" cap="small" dirty="0" smtClean="0">
                <a:solidFill>
                  <a:srgbClr val="136A93"/>
                </a:solidFill>
                <a:latin typeface="Avenir Black"/>
              </a:rPr>
              <a:t>stream</a:t>
            </a:r>
            <a:endParaRPr lang="en-US" sz="1200" b="1" i="1" dirty="0">
              <a:latin typeface="Avenir Book"/>
              <a:cs typeface="Avenir Book"/>
            </a:endParaRPr>
          </a:p>
        </p:txBody>
      </p:sp>
      <p:cxnSp>
        <p:nvCxnSpPr>
          <p:cNvPr id="36" name="Straight Arrow Connector 35"/>
          <p:cNvCxnSpPr>
            <a:endCxn id="35" idx="2"/>
          </p:cNvCxnSpPr>
          <p:nvPr/>
        </p:nvCxnSpPr>
        <p:spPr>
          <a:xfrm flipV="1">
            <a:off x="3896636" y="2657543"/>
            <a:ext cx="0" cy="41808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217809" y="5213943"/>
            <a:ext cx="4692617" cy="39907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100" cap="small" dirty="0" smtClean="0">
                <a:solidFill>
                  <a:prstClr val="black"/>
                </a:solidFill>
                <a:latin typeface="Avenir Blac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lack"/>
              </a:rPr>
              <a:t>downloader</a:t>
            </a:r>
            <a:endParaRPr lang="en-US" sz="700" cap="small" dirty="0">
              <a:solidFill>
                <a:schemeClr val="tx1"/>
              </a:solidFill>
              <a:latin typeface="Avenir Black"/>
            </a:endParaRPr>
          </a:p>
        </p:txBody>
      </p:sp>
      <p:cxnSp>
        <p:nvCxnSpPr>
          <p:cNvPr id="40" name="Straight Arrow Connector 39"/>
          <p:cNvCxnSpPr>
            <a:stCxn id="41" idx="3"/>
            <a:endCxn id="32" idx="0"/>
          </p:cNvCxnSpPr>
          <p:nvPr/>
        </p:nvCxnSpPr>
        <p:spPr>
          <a:xfrm>
            <a:off x="4558641" y="4936446"/>
            <a:ext cx="5477" cy="27749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n 40"/>
          <p:cNvSpPr/>
          <p:nvPr/>
        </p:nvSpPr>
        <p:spPr>
          <a:xfrm>
            <a:off x="4114279" y="4537373"/>
            <a:ext cx="888723" cy="399073"/>
          </a:xfrm>
          <a:prstGeom prst="ca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9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900" cap="small" dirty="0" smtClean="0">
                <a:solidFill>
                  <a:srgbClr val="136A93"/>
                </a:solidFill>
                <a:latin typeface="Avenir Black"/>
              </a:rPr>
              <a:t>archive</a:t>
            </a:r>
            <a:endParaRPr lang="en-US" sz="600" b="1" i="1" dirty="0">
              <a:latin typeface="Avenir Book"/>
              <a:cs typeface="Avenir Book"/>
            </a:endParaRPr>
          </a:p>
        </p:txBody>
      </p:sp>
      <p:cxnSp>
        <p:nvCxnSpPr>
          <p:cNvPr id="43" name="Straight Arrow Connector 42"/>
          <p:cNvCxnSpPr>
            <a:stCxn id="8" idx="2"/>
            <a:endCxn id="41" idx="1"/>
          </p:cNvCxnSpPr>
          <p:nvPr/>
        </p:nvCxnSpPr>
        <p:spPr>
          <a:xfrm flipH="1">
            <a:off x="4558641" y="4101126"/>
            <a:ext cx="5148" cy="43624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053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862"/>
    </mc:Choice>
    <mc:Fallback xmlns="">
      <p:transition xmlns:p14="http://schemas.microsoft.com/office/powerpoint/2010/main" advTm="88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7967"/>
            <a:ext cx="8229601" cy="718889"/>
          </a:xfrm>
        </p:spPr>
        <p:txBody>
          <a:bodyPr/>
          <a:lstStyle/>
          <a:p>
            <a:pPr marL="0" indent="0">
              <a:buNone/>
            </a:pPr>
            <a:r>
              <a:rPr lang="en-US" sz="3600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err="1" smtClean="0">
                <a:solidFill>
                  <a:srgbClr val="136A93"/>
                </a:solidFill>
                <a:latin typeface="Avenir Black"/>
              </a:rPr>
              <a:t>stream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 </a:t>
            </a:r>
            <a:r>
              <a:rPr lang="en-US" sz="3200" dirty="0" smtClean="0">
                <a:latin typeface="Avenir Book"/>
                <a:cs typeface="Avenir Book"/>
              </a:rPr>
              <a:t>just a C library?</a:t>
            </a:r>
            <a:endParaRPr lang="en-US" sz="3200" b="0" cap="small" dirty="0">
              <a:solidFill>
                <a:srgbClr val="136A93"/>
              </a:solidFill>
              <a:latin typeface="Avenir Book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15069" y="2397012"/>
            <a:ext cx="6428939" cy="2398427"/>
            <a:chOff x="1215069" y="2397012"/>
            <a:chExt cx="6428939" cy="2398427"/>
          </a:xfrm>
          <a:solidFill>
            <a:schemeClr val="bg1">
              <a:alpha val="36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5893026" y="4149108"/>
              <a:ext cx="1750982" cy="646331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cap="small" dirty="0" err="1" smtClean="0">
                  <a:latin typeface="Avenir Black"/>
                </a:rPr>
                <a:t>libbgp</a:t>
              </a:r>
              <a:r>
                <a:rPr lang="en-US" cap="small" dirty="0" err="1" smtClean="0">
                  <a:solidFill>
                    <a:srgbClr val="136A93"/>
                  </a:solidFill>
                  <a:latin typeface="Avenir Black"/>
                </a:rPr>
                <a:t>stream</a:t>
              </a:r>
              <a:r>
                <a:rPr lang="en-US" cap="small" dirty="0" smtClean="0">
                  <a:solidFill>
                    <a:srgbClr val="136A93"/>
                  </a:solidFill>
                  <a:latin typeface="Avenir Black"/>
                </a:rPr>
                <a:t> </a:t>
              </a:r>
              <a:endParaRPr lang="en-US" dirty="0" smtClean="0">
                <a:latin typeface="Avenir Book"/>
                <a:cs typeface="Avenir Book"/>
              </a:endParaRPr>
            </a:p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C API</a:t>
              </a:r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8012" y="3275911"/>
              <a:ext cx="2160788" cy="646331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cap="small" dirty="0" smtClean="0">
                  <a:latin typeface="Avenir Black"/>
                </a:rPr>
                <a:t>pybgp</a:t>
              </a:r>
              <a:r>
                <a:rPr lang="en-US" cap="small" dirty="0" smtClean="0">
                  <a:solidFill>
                    <a:srgbClr val="136A93"/>
                  </a:solidFill>
                  <a:latin typeface="Avenir Black"/>
                </a:rPr>
                <a:t>stream </a:t>
              </a:r>
              <a:endParaRPr lang="en-US" dirty="0" smtClean="0">
                <a:latin typeface="Avenir Book"/>
                <a:cs typeface="Avenir Book"/>
              </a:endParaRPr>
            </a:p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C Python bindings</a:t>
              </a:r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5069" y="2397012"/>
              <a:ext cx="2578894" cy="646331"/>
            </a:xfrm>
            <a:prstGeom prst="rect">
              <a:avLst/>
            </a:prstGeom>
            <a:grpFill/>
            <a:ln w="3810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cap="small" dirty="0" err="1" smtClean="0">
                  <a:latin typeface="Avenir Black"/>
                </a:rPr>
                <a:t>bgp</a:t>
              </a:r>
              <a:r>
                <a:rPr lang="en-US" cap="small" dirty="0" err="1" smtClean="0">
                  <a:solidFill>
                    <a:srgbClr val="136A93"/>
                  </a:solidFill>
                  <a:latin typeface="Avenir Black"/>
                </a:rPr>
                <a:t>reader</a:t>
              </a:r>
              <a:r>
                <a:rPr lang="en-US" cap="small" dirty="0" smtClean="0">
                  <a:solidFill>
                    <a:srgbClr val="136A93"/>
                  </a:solidFill>
                  <a:latin typeface="Avenir Black"/>
                </a:rPr>
                <a:t> </a:t>
              </a:r>
              <a:endParaRPr lang="en-US" dirty="0" smtClean="0">
                <a:latin typeface="Avenir Book"/>
                <a:cs typeface="Avenir Book"/>
              </a:endParaRPr>
            </a:p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command line tool</a:t>
              </a:r>
              <a:endParaRPr lang="en-US" dirty="0">
                <a:latin typeface="Avenir Book"/>
                <a:cs typeface="Avenir Book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778442" y="529588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Efficiency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2146" y="2989183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Simplicity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3026" y="2674011"/>
            <a:ext cx="175098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cap="small" dirty="0" err="1" smtClean="0">
                <a:latin typeface="Avenir Black"/>
              </a:rPr>
              <a:t>bgp</a:t>
            </a:r>
            <a:r>
              <a:rPr lang="en-US" cap="small" dirty="0" err="1" smtClean="0">
                <a:solidFill>
                  <a:srgbClr val="136A93"/>
                </a:solidFill>
                <a:latin typeface="Avenir Black"/>
              </a:rPr>
              <a:t>corsaro</a:t>
            </a:r>
            <a:r>
              <a:rPr lang="en-US" cap="small" dirty="0" smtClean="0">
                <a:solidFill>
                  <a:srgbClr val="136A93"/>
                </a:solidFill>
                <a:latin typeface="Avenir Black"/>
              </a:rPr>
              <a:t> </a:t>
            </a:r>
            <a:endParaRPr lang="en-US" dirty="0" smtClean="0">
              <a:latin typeface="Avenir Book"/>
              <a:cs typeface="Avenir Book"/>
            </a:endParaRPr>
          </a:p>
          <a:p>
            <a:pPr algn="ctr"/>
            <a:r>
              <a:rPr lang="en-US" sz="1200" dirty="0">
                <a:latin typeface="Avenir Book"/>
                <a:cs typeface="Avenir Book"/>
              </a:rPr>
              <a:t>command line </a:t>
            </a:r>
            <a:r>
              <a:rPr lang="en-US" sz="1200" dirty="0" smtClean="0">
                <a:latin typeface="Avenir Book"/>
                <a:cs typeface="Avenir Book"/>
              </a:rPr>
              <a:t>tool + plugins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65410" y="1837116"/>
            <a:ext cx="0" cy="3458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2135" y="5096737"/>
            <a:ext cx="7389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84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cap="small" dirty="0" err="1" smtClean="0">
                <a:solidFill>
                  <a:srgbClr val="136A93"/>
                </a:solidFill>
                <a:latin typeface="Avenir Black"/>
              </a:rPr>
              <a:t>reader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256" y="1949589"/>
            <a:ext cx="8622873" cy="2954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$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 smtClean="0">
                <a:latin typeface="Courier"/>
                <a:cs typeface="Courier"/>
              </a:rPr>
              <a:t>bgpreader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-</a:t>
            </a:r>
            <a:r>
              <a:rPr lang="en-US" sz="1600" b="1" dirty="0" smtClean="0">
                <a:latin typeface="Courier"/>
                <a:cs typeface="Courier"/>
              </a:rPr>
              <a:t>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chemeClr val="accent6"/>
                </a:solidFill>
                <a:latin typeface="Courier"/>
                <a:cs typeface="Courier"/>
              </a:rPr>
              <a:t>rrc00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b="1" dirty="0" smtClean="0">
                <a:latin typeface="Courier"/>
                <a:cs typeface="Courier"/>
              </a:rPr>
              <a:t>-C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rrc03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-</a:t>
            </a:r>
            <a:r>
              <a:rPr lang="en-US" sz="1600" b="1" dirty="0" smtClean="0">
                <a:latin typeface="Courier"/>
                <a:cs typeface="Courier"/>
              </a:rPr>
              <a:t>W</a:t>
            </a:r>
            <a:r>
              <a:rPr lang="en-US" sz="1600" dirty="0" smtClean="0">
                <a:latin typeface="Courier"/>
                <a:cs typeface="Courier"/>
              </a:rPr>
              <a:t>1407808260,1407808440 </a:t>
            </a:r>
            <a:r>
              <a:rPr lang="en-US" sz="1600" b="1" dirty="0">
                <a:latin typeface="Courier"/>
                <a:cs typeface="Courier"/>
              </a:rPr>
              <a:t>-T</a:t>
            </a:r>
            <a:r>
              <a:rPr lang="en-US" sz="1600" dirty="0">
                <a:latin typeface="Courier"/>
                <a:cs typeface="Courier"/>
              </a:rPr>
              <a:t> updates </a:t>
            </a:r>
            <a:r>
              <a:rPr lang="en-US" sz="1600" b="1" dirty="0">
                <a:latin typeface="Courier"/>
                <a:cs typeface="Courier"/>
              </a:rPr>
              <a:t>-</a:t>
            </a:r>
            <a:r>
              <a:rPr lang="en-US" sz="1600" b="1" dirty="0" smtClean="0">
                <a:latin typeface="Courier"/>
                <a:cs typeface="Courier"/>
              </a:rPr>
              <a:t>m</a:t>
            </a:r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/>
              <a:t>...</a:t>
            </a:r>
            <a:endParaRPr lang="en-US" sz="1200" dirty="0"/>
          </a:p>
          <a:p>
            <a:r>
              <a:rPr lang="en-US" sz="1200" dirty="0">
                <a:solidFill>
                  <a:srgbClr val="008000"/>
                </a:solidFill>
              </a:rPr>
              <a:t>1407808270|195.69.145.167|6453|A|202.70.88.0/21|195.69.145.167|6453 3549 9304 23752|23752||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1407808270</a:t>
            </a:r>
            <a:r>
              <a:rPr lang="en-US" sz="1200" dirty="0">
                <a:solidFill>
                  <a:srgbClr val="FF0000"/>
                </a:solidFill>
              </a:rPr>
              <a:t>|218.189.6.2|9304|A|202.70.88.0/21|218.189.6.2|9304 6453 23752|23752||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1407808270</a:t>
            </a:r>
            <a:r>
              <a:rPr lang="en-US" sz="1200" dirty="0">
                <a:solidFill>
                  <a:srgbClr val="FF0000"/>
                </a:solidFill>
              </a:rPr>
              <a:t>|12.0.1.63|7018|A|202.70.88.0/21|12.0.1.63|7018 6453 23752|23752||</a:t>
            </a:r>
          </a:p>
          <a:p>
            <a:r>
              <a:rPr lang="en-US" sz="1200" dirty="0" smtClean="0">
                <a:solidFill>
                  <a:srgbClr val="008000"/>
                </a:solidFill>
              </a:rPr>
              <a:t>1407808270</a:t>
            </a:r>
            <a:r>
              <a:rPr lang="en-US" sz="1200" dirty="0">
                <a:solidFill>
                  <a:srgbClr val="008000"/>
                </a:solidFill>
              </a:rPr>
              <a:t>|195.69.145.167|6453|A|202.70.64.0/21|195.69.145.167|6453 23752|23752||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1407808270</a:t>
            </a:r>
            <a:r>
              <a:rPr lang="en-US" sz="1200" dirty="0">
                <a:solidFill>
                  <a:srgbClr val="FF0000"/>
                </a:solidFill>
              </a:rPr>
              <a:t>|193.0.0.56|3333|A|202.70.88.0/21|193.0.0.56|3333 1257 6453 23752|23752||</a:t>
            </a:r>
          </a:p>
          <a:p>
            <a:r>
              <a:rPr lang="en-US" sz="1200" dirty="0" smtClean="0">
                <a:solidFill>
                  <a:srgbClr val="0F8003"/>
                </a:solidFill>
              </a:rPr>
              <a:t>1407808270</a:t>
            </a:r>
            <a:r>
              <a:rPr lang="en-US" sz="1200" dirty="0">
                <a:solidFill>
                  <a:srgbClr val="0F8003"/>
                </a:solidFill>
              </a:rPr>
              <a:t>|195.69.144.200|12859|A|202.70.88.0/21</a:t>
            </a:r>
            <a:r>
              <a:rPr lang="en-US" sz="1200" dirty="0" smtClean="0">
                <a:solidFill>
                  <a:srgbClr val="0F8003"/>
                </a:solidFill>
              </a:rPr>
              <a:t>|...</a:t>
            </a:r>
            <a:endParaRPr lang="en-US" sz="1200" dirty="0">
              <a:solidFill>
                <a:srgbClr val="0F8003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1407808270</a:t>
            </a:r>
            <a:r>
              <a:rPr lang="en-US" sz="1200" dirty="0">
                <a:solidFill>
                  <a:srgbClr val="FF0000"/>
                </a:solidFill>
              </a:rPr>
              <a:t>|213.200.87.254|3257|A|190.55.32.0/20</a:t>
            </a:r>
            <a:r>
              <a:rPr lang="en-US" sz="1200" dirty="0" smtClean="0">
                <a:solidFill>
                  <a:srgbClr val="FF0000"/>
                </a:solidFill>
              </a:rPr>
              <a:t>|...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1407808270|213.200.87.254|3257|A|186.23.96.0/20</a:t>
            </a:r>
            <a:r>
              <a:rPr lang="en-US" sz="1200" dirty="0" smtClean="0">
                <a:solidFill>
                  <a:srgbClr val="FF0000"/>
                </a:solidFill>
              </a:rPr>
              <a:t>|...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1407808270|213.200.87.254|3257|A|190.55.48.0/20</a:t>
            </a:r>
            <a:r>
              <a:rPr lang="en-US" sz="1200" dirty="0" smtClean="0">
                <a:solidFill>
                  <a:srgbClr val="FF0000"/>
                </a:solidFill>
              </a:rPr>
              <a:t>|...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1407808270|213.200.87.254|3257|A|186.23.240.0/20</a:t>
            </a:r>
            <a:r>
              <a:rPr lang="en-US" sz="1200" dirty="0" smtClean="0">
                <a:solidFill>
                  <a:srgbClr val="FF0000"/>
                </a:solidFill>
              </a:rPr>
              <a:t>|...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1407808270|213.200.87.254|3257|A|186.23.160.0/20</a:t>
            </a:r>
            <a:r>
              <a:rPr lang="en-US" sz="1200" dirty="0" smtClean="0">
                <a:solidFill>
                  <a:srgbClr val="FF0000"/>
                </a:solidFill>
              </a:rPr>
              <a:t>|...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1407808270|213.200.87.254|3257|A|186.23.208.0/20</a:t>
            </a:r>
            <a:r>
              <a:rPr lang="en-US" sz="1200" dirty="0" smtClean="0">
                <a:solidFill>
                  <a:srgbClr val="FF0000"/>
                </a:solidFill>
              </a:rPr>
              <a:t>|..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 smtClean="0"/>
              <a:t>...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676924" y="1007881"/>
            <a:ext cx="1795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Metadata filters </a:t>
            </a:r>
            <a:endParaRPr lang="en-US" dirty="0">
              <a:latin typeface="Avenir Book"/>
              <a:cs typeface="Avenir Book"/>
            </a:endParaRP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flipH="1">
            <a:off x="3402799" y="1377213"/>
            <a:ext cx="1171819" cy="572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4574618" y="1377213"/>
            <a:ext cx="1416910" cy="572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199" y="531920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Lucida Grande"/>
              <a:buChar char="*"/>
            </a:pPr>
            <a:r>
              <a:rPr lang="en-US" cap="small" dirty="0" smtClean="0">
                <a:latin typeface="Avenir Black"/>
              </a:rPr>
              <a:t>bgpdump </a:t>
            </a:r>
            <a:r>
              <a:rPr lang="en-US" dirty="0" smtClean="0">
                <a:latin typeface="Avenir Book"/>
                <a:cs typeface="Avenir Book"/>
              </a:rPr>
              <a:t>compatible output</a:t>
            </a:r>
          </a:p>
          <a:p>
            <a:pPr marL="285750" indent="-285750">
              <a:buClr>
                <a:schemeClr val="accent6"/>
              </a:buClr>
              <a:buFont typeface="Lucida Grande"/>
              <a:buChar char="*"/>
            </a:pPr>
            <a:r>
              <a:rPr lang="en-US" cap="small" dirty="0" err="1" smtClean="0">
                <a:latin typeface="Avenir Black"/>
              </a:rPr>
              <a:t>bgp</a:t>
            </a:r>
            <a:r>
              <a:rPr lang="en-US" cap="small" dirty="0" err="1" smtClean="0">
                <a:solidFill>
                  <a:srgbClr val="136A93"/>
                </a:solidFill>
                <a:latin typeface="Avenir Black"/>
              </a:rPr>
              <a:t>reader</a:t>
            </a:r>
            <a:r>
              <a:rPr lang="en-US" dirty="0" smtClean="0">
                <a:latin typeface="Avenir Book"/>
                <a:cs typeface="Avenir Book"/>
              </a:rPr>
              <a:t> output</a:t>
            </a:r>
            <a:endParaRPr lang="en-US" dirty="0">
              <a:latin typeface="Avenir Book"/>
              <a:cs typeface="Avenir Book"/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2158947" y="4758398"/>
            <a:ext cx="0" cy="560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810566" y="3501706"/>
            <a:ext cx="3584150" cy="2516479"/>
            <a:chOff x="5240800" y="3501706"/>
            <a:chExt cx="3584150" cy="2516479"/>
          </a:xfrm>
        </p:grpSpPr>
        <p:sp>
          <p:nvSpPr>
            <p:cNvPr id="57" name="Rectangle 56"/>
            <p:cNvSpPr/>
            <p:nvPr/>
          </p:nvSpPr>
          <p:spPr>
            <a:xfrm>
              <a:off x="5240800" y="3501706"/>
              <a:ext cx="3584150" cy="251647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407288" y="3801993"/>
              <a:ext cx="3279512" cy="1919385"/>
              <a:chOff x="5080165" y="3051975"/>
              <a:chExt cx="3279512" cy="1919385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5080165" y="3727443"/>
                <a:ext cx="3279512" cy="630144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t" anchorCtr="1"/>
              <a:lstStyle/>
              <a:p>
                <a:r>
                  <a:rPr lang="en-US" sz="1100" cap="small" dirty="0" smtClean="0">
                    <a:solidFill>
                      <a:schemeClr val="tx1"/>
                    </a:solidFill>
                    <a:latin typeface="Avenir Black"/>
                  </a:rPr>
                  <a:t>bgp</a:t>
                </a:r>
                <a:r>
                  <a:rPr lang="en-US" sz="1100" cap="small" dirty="0">
                    <a:solidFill>
                      <a:srgbClr val="136A93"/>
                    </a:solidFill>
                    <a:latin typeface="Avenir Black"/>
                  </a:rPr>
                  <a:t>stream library</a:t>
                </a:r>
                <a:endParaRPr lang="en-US" sz="1100" i="1" dirty="0">
                  <a:latin typeface="Avenir Book"/>
                  <a:cs typeface="Avenir Book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080165" y="3051975"/>
                <a:ext cx="1026260" cy="384905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r>
                  <a:rPr lang="en-US" sz="1100" cap="small" dirty="0" err="1">
                    <a:solidFill>
                      <a:schemeClr val="tx1"/>
                    </a:solidFill>
                    <a:latin typeface="Avenir Black"/>
                  </a:rPr>
                  <a:t>bgp</a:t>
                </a:r>
                <a:r>
                  <a:rPr lang="en-US" sz="1100" cap="small" dirty="0" err="1">
                    <a:solidFill>
                      <a:srgbClr val="136A93"/>
                    </a:solidFill>
                    <a:latin typeface="Avenir Black"/>
                  </a:rPr>
                  <a:t>reader</a:t>
                </a:r>
                <a:endParaRPr lang="en-US" sz="1100" cap="small" dirty="0">
                  <a:solidFill>
                    <a:schemeClr val="tx1"/>
                  </a:solidFill>
                  <a:latin typeface="Avenir Black"/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5725462" y="4055616"/>
                <a:ext cx="1988835" cy="18821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r>
                  <a:rPr lang="en-US" sz="1100" i="1" cap="small" dirty="0" err="1" smtClean="0">
                    <a:solidFill>
                      <a:schemeClr val="tx1"/>
                    </a:solidFill>
                    <a:latin typeface="Avenir Black"/>
                  </a:rPr>
                  <a:t>bgpdump</a:t>
                </a:r>
                <a:r>
                  <a:rPr lang="en-US" sz="1100" i="1" cap="small" dirty="0" smtClean="0">
                    <a:solidFill>
                      <a:schemeClr val="tx1"/>
                    </a:solidFill>
                    <a:latin typeface="Avenir Black"/>
                  </a:rPr>
                  <a:t>*</a:t>
                </a:r>
                <a:endParaRPr lang="en-US" sz="1100" i="1" cap="small" dirty="0">
                  <a:solidFill>
                    <a:schemeClr val="tx1"/>
                  </a:solidFill>
                  <a:latin typeface="Avenir Black"/>
                </a:endParaRPr>
              </a:p>
            </p:txBody>
          </p:sp>
          <p:cxnSp>
            <p:nvCxnSpPr>
              <p:cNvPr id="40" name="Straight Arrow Connector 39"/>
              <p:cNvCxnSpPr>
                <a:endCxn id="37" idx="2"/>
              </p:cNvCxnSpPr>
              <p:nvPr/>
            </p:nvCxnSpPr>
            <p:spPr>
              <a:xfrm flipV="1">
                <a:off x="5593296" y="3436880"/>
                <a:ext cx="0" cy="290563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an 40"/>
              <p:cNvSpPr/>
              <p:nvPr/>
            </p:nvSpPr>
            <p:spPr>
              <a:xfrm>
                <a:off x="6275518" y="4572287"/>
                <a:ext cx="888723" cy="399073"/>
              </a:xfrm>
              <a:prstGeom prst="can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r>
                  <a:rPr lang="en-US" sz="900" cap="small" dirty="0" smtClean="0">
                    <a:solidFill>
                      <a:schemeClr val="tx1"/>
                    </a:solidFill>
                    <a:latin typeface="Avenir Black"/>
                  </a:rPr>
                  <a:t>bgp</a:t>
                </a:r>
                <a:r>
                  <a:rPr lang="en-US" sz="900" cap="small" dirty="0" smtClean="0">
                    <a:solidFill>
                      <a:srgbClr val="136A93"/>
                    </a:solidFill>
                    <a:latin typeface="Avenir Black"/>
                  </a:rPr>
                  <a:t>archive</a:t>
                </a:r>
                <a:endParaRPr lang="en-US" sz="600" b="1" i="1" dirty="0">
                  <a:latin typeface="Avenir Book"/>
                  <a:cs typeface="Avenir Book"/>
                </a:endParaRPr>
              </a:p>
            </p:txBody>
          </p:sp>
          <p:cxnSp>
            <p:nvCxnSpPr>
              <p:cNvPr id="42" name="Straight Arrow Connector 41"/>
              <p:cNvCxnSpPr>
                <a:stCxn id="36" idx="2"/>
                <a:endCxn id="41" idx="0"/>
              </p:cNvCxnSpPr>
              <p:nvPr/>
            </p:nvCxnSpPr>
            <p:spPr>
              <a:xfrm flipH="1">
                <a:off x="6719880" y="4357587"/>
                <a:ext cx="41" cy="314468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6087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7967"/>
            <a:ext cx="8229601" cy="718889"/>
          </a:xfrm>
        </p:spPr>
        <p:txBody>
          <a:bodyPr/>
          <a:lstStyle/>
          <a:p>
            <a:pPr marL="0" indent="0">
              <a:buNone/>
            </a:pPr>
            <a:r>
              <a:rPr lang="en-US" sz="3600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err="1" smtClean="0">
                <a:solidFill>
                  <a:srgbClr val="136A93"/>
                </a:solidFill>
                <a:latin typeface="Avenir Black"/>
              </a:rPr>
              <a:t>stream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 </a:t>
            </a:r>
            <a:r>
              <a:rPr lang="en-US" sz="3200" dirty="0" smtClean="0">
                <a:latin typeface="Avenir Book"/>
                <a:cs typeface="Avenir Book"/>
              </a:rPr>
              <a:t>just a C library?</a:t>
            </a:r>
            <a:endParaRPr lang="en-US" sz="3200" b="0" cap="small" dirty="0">
              <a:solidFill>
                <a:srgbClr val="136A93"/>
              </a:solidFill>
              <a:latin typeface="Avenir Book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15069" y="2397012"/>
            <a:ext cx="6428939" cy="2398427"/>
            <a:chOff x="1215069" y="2397012"/>
            <a:chExt cx="6428939" cy="2398427"/>
          </a:xfrm>
          <a:solidFill>
            <a:schemeClr val="bg1">
              <a:alpha val="36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5893026" y="4149108"/>
              <a:ext cx="1750982" cy="646331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cap="small" dirty="0" err="1" smtClean="0">
                  <a:latin typeface="Avenir Black"/>
                </a:rPr>
                <a:t>libbgp</a:t>
              </a:r>
              <a:r>
                <a:rPr lang="en-US" cap="small" dirty="0" err="1" smtClean="0">
                  <a:solidFill>
                    <a:srgbClr val="136A93"/>
                  </a:solidFill>
                  <a:latin typeface="Avenir Black"/>
                </a:rPr>
                <a:t>stream</a:t>
              </a:r>
              <a:r>
                <a:rPr lang="en-US" cap="small" dirty="0" smtClean="0">
                  <a:solidFill>
                    <a:srgbClr val="136A93"/>
                  </a:solidFill>
                  <a:latin typeface="Avenir Black"/>
                </a:rPr>
                <a:t> </a:t>
              </a:r>
              <a:endParaRPr lang="en-US" dirty="0" smtClean="0">
                <a:latin typeface="Avenir Book"/>
                <a:cs typeface="Avenir Book"/>
              </a:endParaRPr>
            </a:p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C API</a:t>
              </a:r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8012" y="3275911"/>
              <a:ext cx="2160788" cy="646331"/>
            </a:xfrm>
            <a:prstGeom prst="rect">
              <a:avLst/>
            </a:prstGeom>
            <a:grpFill/>
            <a:ln w="38100" cmpd="sng">
              <a:solidFill>
                <a:srgbClr val="F1412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cap="small" dirty="0" smtClean="0">
                  <a:latin typeface="Avenir Black"/>
                </a:rPr>
                <a:t>pybgp</a:t>
              </a:r>
              <a:r>
                <a:rPr lang="en-US" cap="small" dirty="0" smtClean="0">
                  <a:solidFill>
                    <a:srgbClr val="136A93"/>
                  </a:solidFill>
                  <a:latin typeface="Avenir Black"/>
                </a:rPr>
                <a:t>stream </a:t>
              </a:r>
              <a:endParaRPr lang="en-US" dirty="0" smtClean="0">
                <a:latin typeface="Avenir Book"/>
                <a:cs typeface="Avenir Book"/>
              </a:endParaRPr>
            </a:p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C Python bindings</a:t>
              </a:r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5069" y="2397012"/>
              <a:ext cx="2578894" cy="646331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cap="small" dirty="0" err="1" smtClean="0">
                  <a:latin typeface="Avenir Black"/>
                </a:rPr>
                <a:t>bgp</a:t>
              </a:r>
              <a:r>
                <a:rPr lang="en-US" cap="small" dirty="0" err="1" smtClean="0">
                  <a:solidFill>
                    <a:srgbClr val="136A93"/>
                  </a:solidFill>
                  <a:latin typeface="Avenir Black"/>
                </a:rPr>
                <a:t>reader</a:t>
              </a:r>
              <a:r>
                <a:rPr lang="en-US" cap="small" dirty="0" smtClean="0">
                  <a:solidFill>
                    <a:srgbClr val="136A93"/>
                  </a:solidFill>
                  <a:latin typeface="Avenir Black"/>
                </a:rPr>
                <a:t> </a:t>
              </a:r>
              <a:endParaRPr lang="en-US" dirty="0" smtClean="0">
                <a:latin typeface="Avenir Book"/>
                <a:cs typeface="Avenir Book"/>
              </a:endParaRPr>
            </a:p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command line tool</a:t>
              </a:r>
              <a:endParaRPr lang="en-US" dirty="0">
                <a:latin typeface="Avenir Book"/>
                <a:cs typeface="Avenir Book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778442" y="529588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Efficiency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2146" y="2989183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Simplicity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3026" y="2674011"/>
            <a:ext cx="175098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cap="small" dirty="0" err="1" smtClean="0">
                <a:latin typeface="Avenir Black"/>
              </a:rPr>
              <a:t>bgp</a:t>
            </a:r>
            <a:r>
              <a:rPr lang="en-US" cap="small" dirty="0" err="1" smtClean="0">
                <a:solidFill>
                  <a:srgbClr val="136A93"/>
                </a:solidFill>
                <a:latin typeface="Avenir Black"/>
              </a:rPr>
              <a:t>corsaro</a:t>
            </a:r>
            <a:r>
              <a:rPr lang="en-US" cap="small" dirty="0" smtClean="0">
                <a:solidFill>
                  <a:srgbClr val="136A93"/>
                </a:solidFill>
                <a:latin typeface="Avenir Black"/>
              </a:rPr>
              <a:t> </a:t>
            </a:r>
            <a:endParaRPr lang="en-US" dirty="0" smtClean="0">
              <a:latin typeface="Avenir Book"/>
              <a:cs typeface="Avenir Book"/>
            </a:endParaRPr>
          </a:p>
          <a:p>
            <a:pPr algn="ctr"/>
            <a:r>
              <a:rPr lang="en-US" sz="1200" dirty="0">
                <a:latin typeface="Avenir Book"/>
                <a:cs typeface="Avenir Book"/>
              </a:rPr>
              <a:t>command line </a:t>
            </a:r>
            <a:r>
              <a:rPr lang="en-US" sz="1200" dirty="0" smtClean="0">
                <a:latin typeface="Avenir Book"/>
                <a:cs typeface="Avenir Book"/>
              </a:rPr>
              <a:t>tool + plugins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65410" y="1837116"/>
            <a:ext cx="0" cy="3458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2135" y="5096737"/>
            <a:ext cx="7389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39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7967"/>
            <a:ext cx="8229601" cy="718889"/>
          </a:xfrm>
        </p:spPr>
        <p:txBody>
          <a:bodyPr/>
          <a:lstStyle/>
          <a:p>
            <a:pPr marL="0" indent="0">
              <a:buNone/>
            </a:pPr>
            <a:r>
              <a:rPr lang="en-US" sz="3600" cap="small" dirty="0" smtClean="0">
                <a:solidFill>
                  <a:schemeClr val="tx1"/>
                </a:solidFill>
                <a:latin typeface="Avenir Black"/>
              </a:rPr>
              <a:t>pybgp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stream</a:t>
            </a:r>
            <a:endParaRPr lang="en-US" sz="3200" b="0" cap="small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535" y="1542271"/>
            <a:ext cx="5119871" cy="3821655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57199" y="2662711"/>
            <a:ext cx="4416109" cy="1337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Lucida Grande"/>
              <a:buChar char="*"/>
            </a:pPr>
            <a:r>
              <a:rPr lang="en-US" sz="1900" dirty="0">
                <a:latin typeface="Avenir Book"/>
                <a:cs typeface="Avenir Book"/>
              </a:rPr>
              <a:t>Python </a:t>
            </a:r>
            <a:r>
              <a:rPr lang="en-US" sz="1900" dirty="0" smtClean="0">
                <a:latin typeface="Avenir Book"/>
                <a:cs typeface="Avenir Book"/>
              </a:rPr>
              <a:t>bindings</a:t>
            </a:r>
          </a:p>
          <a:p>
            <a:pPr marL="342900" indent="-342900">
              <a:buFont typeface="Lucida Grande"/>
              <a:buChar char="*"/>
            </a:pPr>
            <a:r>
              <a:rPr lang="en-US" sz="1900" dirty="0" smtClean="0">
                <a:latin typeface="Avenir Book"/>
                <a:cs typeface="Avenir Book"/>
              </a:rPr>
              <a:t>same </a:t>
            </a:r>
            <a:r>
              <a:rPr lang="en-US" sz="1900" dirty="0">
                <a:latin typeface="Avenir Book"/>
                <a:cs typeface="Avenir Book"/>
              </a:rPr>
              <a:t>API exported in </a:t>
            </a:r>
            <a:r>
              <a:rPr lang="en-US" sz="1900" dirty="0" smtClean="0">
                <a:latin typeface="Avenir Book"/>
                <a:cs typeface="Avenir Book"/>
              </a:rPr>
              <a:t>C</a:t>
            </a:r>
          </a:p>
          <a:p>
            <a:pPr marL="342900" indent="-342900">
              <a:buFont typeface="Lucida Grande"/>
              <a:buChar char="*"/>
            </a:pPr>
            <a:r>
              <a:rPr lang="en-US" sz="1900" dirty="0" smtClean="0">
                <a:latin typeface="Avenir Book"/>
                <a:cs typeface="Avenir Book"/>
              </a:rPr>
              <a:t>no functionalities are lost</a:t>
            </a:r>
            <a:endParaRPr lang="en-US" sz="19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9380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7967"/>
            <a:ext cx="8229601" cy="718889"/>
          </a:xfrm>
        </p:spPr>
        <p:txBody>
          <a:bodyPr/>
          <a:lstStyle/>
          <a:p>
            <a:pPr marL="0" indent="0">
              <a:buNone/>
            </a:pPr>
            <a:r>
              <a:rPr lang="en-US" sz="3600" cap="small" dirty="0" err="1" smtClean="0">
                <a:solidFill>
                  <a:schemeClr val="tx1"/>
                </a:solidFill>
                <a:latin typeface="Avenir Black"/>
              </a:rPr>
              <a:t>pybgp</a:t>
            </a:r>
            <a:r>
              <a:rPr lang="en-US" sz="3600" cap="small" dirty="0" err="1" smtClean="0">
                <a:solidFill>
                  <a:srgbClr val="136A93"/>
                </a:solidFill>
                <a:latin typeface="Avenir Black"/>
              </a:rPr>
              <a:t>stream</a:t>
            </a:r>
            <a:endParaRPr lang="en-US" sz="3200" b="0" cap="small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564" y="1706503"/>
            <a:ext cx="623504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venir Book"/>
                <a:cs typeface="Avenir Book"/>
              </a:rPr>
              <a:t>What’s the AS topology seen by collector Y?</a:t>
            </a:r>
          </a:p>
          <a:p>
            <a:pPr lvl="1"/>
            <a:endParaRPr lang="en-US" dirty="0" smtClean="0">
              <a:latin typeface="Avenir Book"/>
              <a:cs typeface="Avenir Book"/>
            </a:endParaRPr>
          </a:p>
          <a:p>
            <a:pPr lvl="1"/>
            <a:endParaRPr lang="en-US" dirty="0" smtClean="0">
              <a:latin typeface="Avenir Book"/>
              <a:cs typeface="Avenir Book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collector rrc00 on </a:t>
            </a:r>
            <a:r>
              <a:rPr lang="ro-RO" dirty="0">
                <a:latin typeface="Avenir Book"/>
                <a:cs typeface="Avenir Book"/>
              </a:rPr>
              <a:t>Thu, 30 Apr </a:t>
            </a:r>
            <a:r>
              <a:rPr lang="en-US" dirty="0" smtClean="0">
                <a:latin typeface="Avenir Book"/>
                <a:cs typeface="Avenir Book"/>
              </a:rPr>
              <a:t> </a:t>
            </a:r>
          </a:p>
          <a:p>
            <a:pPr marL="1657350" lvl="3" indent="-285750">
              <a:buFont typeface="Arial"/>
              <a:buChar char="•"/>
            </a:pPr>
            <a:r>
              <a:rPr lang="ro-RO" dirty="0" smtClean="0">
                <a:latin typeface="Avenir Book"/>
                <a:cs typeface="Avenir Book"/>
              </a:rPr>
              <a:t>1 RIB file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8,205,994 </a:t>
            </a:r>
            <a:r>
              <a:rPr lang="en-US" dirty="0">
                <a:latin typeface="Avenir Book"/>
                <a:cs typeface="Avenir Book"/>
              </a:rPr>
              <a:t>RIB </a:t>
            </a:r>
            <a:r>
              <a:rPr lang="en-US" dirty="0" smtClean="0">
                <a:latin typeface="Avenir Book"/>
                <a:cs typeface="Avenir Book"/>
              </a:rPr>
              <a:t>entries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/>
              <a:t>108,197 unique AS </a:t>
            </a:r>
            <a:r>
              <a:rPr lang="en-US" dirty="0" smtClean="0"/>
              <a:t>adjacencies</a:t>
            </a:r>
            <a:endParaRPr lang="en-US" dirty="0" smtClean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Avenir Book"/>
              <a:cs typeface="Avenir Book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all RIS collectors on </a:t>
            </a:r>
            <a:r>
              <a:rPr lang="ro-RO" dirty="0">
                <a:latin typeface="Avenir Book"/>
                <a:cs typeface="Avenir Book"/>
              </a:rPr>
              <a:t>Thu, 30 </a:t>
            </a:r>
            <a:r>
              <a:rPr lang="ro-RO" dirty="0" smtClean="0">
                <a:latin typeface="Avenir Book"/>
                <a:cs typeface="Avenir Book"/>
              </a:rPr>
              <a:t>Apr</a:t>
            </a:r>
            <a:endParaRPr lang="ro-RO" dirty="0">
              <a:latin typeface="Avenir Book"/>
              <a:cs typeface="Avenir Book"/>
            </a:endParaRPr>
          </a:p>
          <a:p>
            <a:pPr marL="1657350" lvl="3" indent="-285750">
              <a:buFont typeface="Arial"/>
              <a:buChar char="•"/>
            </a:pPr>
            <a:r>
              <a:rPr lang="ro-RO" dirty="0" smtClean="0">
                <a:latin typeface="Avenir Book"/>
                <a:cs typeface="Avenir Book"/>
              </a:rPr>
              <a:t>13 </a:t>
            </a:r>
            <a:r>
              <a:rPr lang="ro-RO" dirty="0">
                <a:latin typeface="Avenir Book"/>
                <a:cs typeface="Avenir Book"/>
              </a:rPr>
              <a:t>RIB </a:t>
            </a:r>
            <a:r>
              <a:rPr lang="ro-RO" dirty="0" smtClean="0">
                <a:latin typeface="Avenir Book"/>
                <a:cs typeface="Avenir Book"/>
              </a:rPr>
              <a:t>files</a:t>
            </a:r>
          </a:p>
          <a:p>
            <a:pPr marL="1657350" lvl="3" indent="-285750">
              <a:buFont typeface="Arial"/>
              <a:buChar char="•"/>
            </a:pPr>
            <a:r>
              <a:rPr lang="ro-RO" dirty="0">
                <a:latin typeface="Avenir Book"/>
                <a:cs typeface="Avenir Book"/>
              </a:rPr>
              <a:t>57,690,921</a:t>
            </a:r>
            <a:r>
              <a:rPr lang="en-US" dirty="0" smtClean="0">
                <a:latin typeface="Avenir Book"/>
                <a:cs typeface="Avenir Book"/>
              </a:rPr>
              <a:t>RIB entries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164,739 unique AS adjacencies</a:t>
            </a:r>
            <a:endParaRPr lang="ro-RO" dirty="0">
              <a:latin typeface="Avenir Book"/>
              <a:cs typeface="Avenir Book"/>
            </a:endParaRPr>
          </a:p>
          <a:p>
            <a:pPr marL="1200150" lvl="2" indent="-285750">
              <a:buFont typeface="Arial"/>
              <a:buChar char="•"/>
            </a:pPr>
            <a:endParaRPr lang="en-US" dirty="0">
              <a:latin typeface="Avenir Book"/>
              <a:cs typeface="Avenir Book"/>
            </a:endParaRPr>
          </a:p>
          <a:p>
            <a:endParaRPr lang="en-US" dirty="0" smtClean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214" y="3103067"/>
            <a:ext cx="1041197" cy="383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Book"/>
                <a:cs typeface="Avenir Book"/>
              </a:rPr>
              <a:t>2m:09s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59461" y="4785817"/>
            <a:ext cx="1041196" cy="383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venir Book"/>
                <a:cs typeface="Avenir Book"/>
              </a:rPr>
              <a:t>15m:18s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4938"/>
          <a:stretch/>
        </p:blipFill>
        <p:spPr>
          <a:xfrm>
            <a:off x="5261657" y="1238976"/>
            <a:ext cx="3812717" cy="47483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00657" y="5468229"/>
            <a:ext cx="378623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#</a:t>
            </a:r>
            <a:r>
              <a:rPr lang="en-US" sz="1200" dirty="0" err="1" smtClean="0">
                <a:latin typeface="Courier"/>
                <a:cs typeface="Courier"/>
              </a:rPr>
              <a:t>stream.add_filter</a:t>
            </a:r>
            <a:r>
              <a:rPr lang="en-US" sz="1200" dirty="0" smtClean="0">
                <a:latin typeface="Courier"/>
                <a:cs typeface="Courier"/>
              </a:rPr>
              <a:t>(‘collector’,’rrc00’)</a:t>
            </a:r>
            <a:endParaRPr lang="en-US" sz="12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0569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7967"/>
            <a:ext cx="8229601" cy="718889"/>
          </a:xfrm>
        </p:spPr>
        <p:txBody>
          <a:bodyPr/>
          <a:lstStyle/>
          <a:p>
            <a:pPr marL="0" indent="0">
              <a:buNone/>
            </a:pPr>
            <a:r>
              <a:rPr lang="en-US" sz="3600" cap="small" dirty="0" err="1" smtClean="0">
                <a:solidFill>
                  <a:schemeClr val="tx1"/>
                </a:solidFill>
                <a:latin typeface="Avenir Black"/>
              </a:rPr>
              <a:t>pybgp</a:t>
            </a:r>
            <a:r>
              <a:rPr lang="en-US" sz="3600" cap="small" dirty="0" err="1" smtClean="0">
                <a:solidFill>
                  <a:srgbClr val="136A93"/>
                </a:solidFill>
                <a:latin typeface="Avenir Black"/>
              </a:rPr>
              <a:t>stream</a:t>
            </a:r>
            <a:endParaRPr lang="en-US" sz="3200" b="0" cap="small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8380" y="1359412"/>
            <a:ext cx="5051869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venir Book"/>
                <a:cs typeface="Avenir Book"/>
              </a:rPr>
              <a:t>What is the number of MOAS (multi origin AS) prefix events observed in a 3 hours period?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>
              <a:latin typeface="Avenir Book"/>
              <a:cs typeface="Avenir Book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1</a:t>
            </a:r>
            <a:r>
              <a:rPr lang="en-US" dirty="0" smtClean="0">
                <a:latin typeface="Avenir Book"/>
                <a:cs typeface="Avenir Book"/>
              </a:rPr>
              <a:t> collector: </a:t>
            </a:r>
            <a:r>
              <a:rPr lang="en-US" dirty="0">
                <a:latin typeface="Avenir Book"/>
                <a:cs typeface="Avenir Book"/>
              </a:rPr>
              <a:t>rrc00 </a:t>
            </a:r>
            <a:endParaRPr lang="en-US" dirty="0" smtClean="0">
              <a:latin typeface="Avenir Book"/>
              <a:cs typeface="Avenir Book"/>
            </a:endParaRPr>
          </a:p>
          <a:p>
            <a:pPr marL="1200150" lvl="2" indent="-285750">
              <a:buFont typeface="Arial"/>
              <a:buChar char="•"/>
            </a:pPr>
            <a:r>
              <a:rPr lang="ro-RO" dirty="0" smtClean="0">
                <a:latin typeface="Avenir Book"/>
                <a:cs typeface="Avenir Book"/>
              </a:rPr>
              <a:t>1 </a:t>
            </a:r>
            <a:r>
              <a:rPr lang="ro-RO" dirty="0">
                <a:latin typeface="Avenir Book"/>
                <a:cs typeface="Avenir Book"/>
              </a:rPr>
              <a:t>RIB </a:t>
            </a:r>
            <a:r>
              <a:rPr lang="ro-RO" dirty="0" smtClean="0">
                <a:latin typeface="Avenir Book"/>
                <a:cs typeface="Avenir Book"/>
              </a:rPr>
              <a:t>file + 36  update files</a:t>
            </a:r>
            <a:endParaRPr lang="ro-RO" dirty="0">
              <a:latin typeface="Avenir Book"/>
              <a:cs typeface="Avenir Book"/>
            </a:endParaRP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3,824 MOAS events</a:t>
            </a:r>
            <a:endParaRPr lang="en-US" dirty="0" smtClean="0">
              <a:latin typeface="Avenir Book"/>
              <a:cs typeface="Avenir Book"/>
            </a:endParaRPr>
          </a:p>
          <a:p>
            <a:pPr marL="1200150" lvl="2" indent="-285750">
              <a:buFont typeface="Arial"/>
              <a:buChar char="•"/>
            </a:pPr>
            <a:endParaRPr lang="en-US" dirty="0">
              <a:latin typeface="Avenir Book"/>
              <a:cs typeface="Avenir Book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all RIS </a:t>
            </a:r>
            <a:r>
              <a:rPr lang="en-US" dirty="0" smtClean="0">
                <a:latin typeface="Avenir Book"/>
                <a:cs typeface="Avenir Book"/>
              </a:rPr>
              <a:t>collectors (13)</a:t>
            </a:r>
            <a:endParaRPr lang="en-US" dirty="0">
              <a:latin typeface="Avenir Book"/>
              <a:cs typeface="Avenir Book"/>
            </a:endParaRPr>
          </a:p>
          <a:p>
            <a:pPr marL="1200150" lvl="2" indent="-285750">
              <a:buFont typeface="Arial"/>
              <a:buChar char="•"/>
            </a:pPr>
            <a:r>
              <a:rPr lang="ro-RO" dirty="0" smtClean="0">
                <a:latin typeface="Avenir Book"/>
                <a:cs typeface="Avenir Book"/>
              </a:rPr>
              <a:t>13 </a:t>
            </a:r>
            <a:r>
              <a:rPr lang="ro-RO" dirty="0">
                <a:latin typeface="Avenir Book"/>
                <a:cs typeface="Avenir Book"/>
              </a:rPr>
              <a:t>RIB </a:t>
            </a:r>
            <a:r>
              <a:rPr lang="ro-RO" dirty="0" smtClean="0">
                <a:latin typeface="Avenir Book"/>
                <a:cs typeface="Avenir Book"/>
              </a:rPr>
              <a:t>files </a:t>
            </a:r>
            <a:r>
              <a:rPr lang="ro-RO" dirty="0">
                <a:latin typeface="Avenir Book"/>
                <a:cs typeface="Avenir Book"/>
              </a:rPr>
              <a:t>+ </a:t>
            </a:r>
            <a:r>
              <a:rPr lang="ro-RO" dirty="0" smtClean="0">
                <a:latin typeface="Avenir Book"/>
                <a:cs typeface="Avenir Book"/>
              </a:rPr>
              <a:t>468 update </a:t>
            </a:r>
            <a:r>
              <a:rPr lang="ro-RO" dirty="0">
                <a:latin typeface="Avenir Book"/>
                <a:cs typeface="Avenir Book"/>
              </a:rPr>
              <a:t>files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6671 </a:t>
            </a:r>
            <a:r>
              <a:rPr lang="en-US" dirty="0"/>
              <a:t>MOAS </a:t>
            </a:r>
            <a:r>
              <a:rPr lang="en-US" dirty="0" smtClean="0"/>
              <a:t>events</a:t>
            </a:r>
            <a:endParaRPr lang="ro-RO" dirty="0">
              <a:latin typeface="Avenir Book"/>
              <a:cs typeface="Avenir Book"/>
            </a:endParaRPr>
          </a:p>
          <a:p>
            <a:endParaRPr lang="en-US" dirty="0" smtClean="0">
              <a:latin typeface="Avenir Book"/>
              <a:cs typeface="Avenir Book"/>
            </a:endParaRP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i="1" dirty="0" smtClean="0">
                <a:solidFill>
                  <a:srgbClr val="FF0000"/>
                </a:solidFill>
                <a:latin typeface="Avenir Book"/>
                <a:cs typeface="Avenir Book"/>
              </a:rPr>
              <a:t>What if I want to do it in real time?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end time in future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just add one more line of configuration!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215" y="2564166"/>
            <a:ext cx="1041197" cy="383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venir Book"/>
                <a:cs typeface="Avenir Book"/>
              </a:rPr>
              <a:t>4</a:t>
            </a:r>
            <a:r>
              <a:rPr lang="en-US" sz="1400" dirty="0" smtClean="0">
                <a:latin typeface="Avenir Book"/>
                <a:cs typeface="Avenir Book"/>
              </a:rPr>
              <a:t>m:57s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55216" y="3734172"/>
            <a:ext cx="1041196" cy="383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venir Book"/>
                <a:cs typeface="Avenir Book"/>
              </a:rPr>
              <a:t>53m:16s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259961" y="5606729"/>
            <a:ext cx="212397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ourier"/>
                <a:cs typeface="Courier"/>
              </a:rPr>
              <a:t>stream.set_blocking</a:t>
            </a:r>
            <a:r>
              <a:rPr lang="en-US" sz="1200" dirty="0" smtClean="0">
                <a:latin typeface="Courier"/>
                <a:cs typeface="Courier"/>
              </a:rPr>
              <a:t>()</a:t>
            </a:r>
            <a:endParaRPr lang="en-US" sz="1200" dirty="0">
              <a:latin typeface="Courier"/>
              <a:cs typeface="Courier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38820" y="692727"/>
            <a:ext cx="2814574" cy="6028474"/>
            <a:chOff x="6135062" y="692727"/>
            <a:chExt cx="2814574" cy="60284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r="6149"/>
            <a:stretch/>
          </p:blipFill>
          <p:spPr>
            <a:xfrm>
              <a:off x="6138820" y="692727"/>
              <a:ext cx="2810816" cy="30414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r="6460"/>
            <a:stretch/>
          </p:blipFill>
          <p:spPr>
            <a:xfrm>
              <a:off x="6135062" y="3729072"/>
              <a:ext cx="2814574" cy="2992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39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7967"/>
            <a:ext cx="8229601" cy="718889"/>
          </a:xfrm>
        </p:spPr>
        <p:txBody>
          <a:bodyPr/>
          <a:lstStyle/>
          <a:p>
            <a:pPr marL="0" indent="0">
              <a:buNone/>
            </a:pPr>
            <a:r>
              <a:rPr lang="en-US" sz="3600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err="1" smtClean="0">
                <a:solidFill>
                  <a:srgbClr val="136A93"/>
                </a:solidFill>
                <a:latin typeface="Avenir Black"/>
              </a:rPr>
              <a:t>stream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 </a:t>
            </a:r>
            <a:r>
              <a:rPr lang="en-US" sz="3200" dirty="0" smtClean="0">
                <a:latin typeface="Avenir Book"/>
                <a:cs typeface="Avenir Book"/>
              </a:rPr>
              <a:t>just a C library?</a:t>
            </a:r>
            <a:endParaRPr lang="en-US" sz="3200" b="0" cap="small" dirty="0">
              <a:solidFill>
                <a:srgbClr val="136A93"/>
              </a:solidFill>
              <a:latin typeface="Avenir Book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15069" y="2397012"/>
            <a:ext cx="6428939" cy="2398427"/>
            <a:chOff x="1215069" y="2397012"/>
            <a:chExt cx="6428939" cy="2398427"/>
          </a:xfrm>
          <a:solidFill>
            <a:schemeClr val="bg1">
              <a:alpha val="36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5893026" y="4149108"/>
              <a:ext cx="1750982" cy="646331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cap="small" dirty="0" err="1" smtClean="0">
                  <a:latin typeface="Avenir Black"/>
                </a:rPr>
                <a:t>libbgp</a:t>
              </a:r>
              <a:r>
                <a:rPr lang="en-US" cap="small" dirty="0" err="1" smtClean="0">
                  <a:solidFill>
                    <a:srgbClr val="136A93"/>
                  </a:solidFill>
                  <a:latin typeface="Avenir Black"/>
                </a:rPr>
                <a:t>stream</a:t>
              </a:r>
              <a:r>
                <a:rPr lang="en-US" cap="small" dirty="0" smtClean="0">
                  <a:solidFill>
                    <a:srgbClr val="136A93"/>
                  </a:solidFill>
                  <a:latin typeface="Avenir Black"/>
                </a:rPr>
                <a:t> </a:t>
              </a:r>
              <a:endParaRPr lang="en-US" dirty="0" smtClean="0">
                <a:latin typeface="Avenir Book"/>
                <a:cs typeface="Avenir Book"/>
              </a:endParaRPr>
            </a:p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C API</a:t>
              </a:r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8012" y="3275911"/>
              <a:ext cx="2160788" cy="646331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cap="small" dirty="0" smtClean="0">
                  <a:latin typeface="Avenir Black"/>
                </a:rPr>
                <a:t>pybgp</a:t>
              </a:r>
              <a:r>
                <a:rPr lang="en-US" cap="small" dirty="0" smtClean="0">
                  <a:solidFill>
                    <a:srgbClr val="136A93"/>
                  </a:solidFill>
                  <a:latin typeface="Avenir Black"/>
                </a:rPr>
                <a:t>stream </a:t>
              </a:r>
              <a:endParaRPr lang="en-US" dirty="0" smtClean="0">
                <a:latin typeface="Avenir Book"/>
                <a:cs typeface="Avenir Book"/>
              </a:endParaRPr>
            </a:p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C Python bindings</a:t>
              </a:r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5069" y="2397012"/>
              <a:ext cx="2578894" cy="646331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cap="small" dirty="0" err="1" smtClean="0">
                  <a:latin typeface="Avenir Black"/>
                </a:rPr>
                <a:t>bgp</a:t>
              </a:r>
              <a:r>
                <a:rPr lang="en-US" cap="small" dirty="0" err="1" smtClean="0">
                  <a:solidFill>
                    <a:srgbClr val="136A93"/>
                  </a:solidFill>
                  <a:latin typeface="Avenir Black"/>
                </a:rPr>
                <a:t>reader</a:t>
              </a:r>
              <a:r>
                <a:rPr lang="en-US" cap="small" dirty="0" smtClean="0">
                  <a:solidFill>
                    <a:srgbClr val="136A93"/>
                  </a:solidFill>
                  <a:latin typeface="Avenir Black"/>
                </a:rPr>
                <a:t> </a:t>
              </a:r>
              <a:endParaRPr lang="en-US" dirty="0" smtClean="0">
                <a:latin typeface="Avenir Book"/>
                <a:cs typeface="Avenir Book"/>
              </a:endParaRPr>
            </a:p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command line tool</a:t>
              </a:r>
              <a:endParaRPr lang="en-US" dirty="0">
                <a:latin typeface="Avenir Book"/>
                <a:cs typeface="Avenir Book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778442" y="529588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Efficiency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2146" y="2989183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Simplicity</a:t>
            </a:r>
            <a:endParaRPr lang="en-US" dirty="0">
              <a:latin typeface="Avenir Book"/>
              <a:cs typeface="Avenir Book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65410" y="1837116"/>
            <a:ext cx="0" cy="3458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2135" y="5096737"/>
            <a:ext cx="7389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93026" y="2674011"/>
            <a:ext cx="1750982" cy="738664"/>
          </a:xfrm>
          <a:prstGeom prst="rect">
            <a:avLst/>
          </a:prstGeom>
          <a:ln w="38100" cmpd="sng">
            <a:solidFill>
              <a:srgbClr val="F141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cap="small" dirty="0" err="1" smtClean="0">
                <a:latin typeface="Avenir Black"/>
              </a:rPr>
              <a:t>bgp</a:t>
            </a:r>
            <a:r>
              <a:rPr lang="en-US" cap="small" dirty="0" err="1" smtClean="0">
                <a:solidFill>
                  <a:srgbClr val="136A93"/>
                </a:solidFill>
                <a:latin typeface="Avenir Black"/>
              </a:rPr>
              <a:t>corsaro</a:t>
            </a:r>
            <a:r>
              <a:rPr lang="en-US" cap="small" dirty="0" smtClean="0">
                <a:solidFill>
                  <a:srgbClr val="136A93"/>
                </a:solidFill>
                <a:latin typeface="Avenir Black"/>
              </a:rPr>
              <a:t> </a:t>
            </a:r>
            <a:endParaRPr lang="en-US" dirty="0" smtClean="0">
              <a:latin typeface="Avenir Book"/>
              <a:cs typeface="Avenir Book"/>
            </a:endParaRPr>
          </a:p>
          <a:p>
            <a:pPr algn="ctr"/>
            <a:r>
              <a:rPr lang="en-US" sz="1200" dirty="0">
                <a:latin typeface="Avenir Book"/>
                <a:cs typeface="Avenir Book"/>
              </a:rPr>
              <a:t>command line </a:t>
            </a:r>
            <a:r>
              <a:rPr lang="en-US" sz="1200" dirty="0" smtClean="0">
                <a:latin typeface="Avenir Book"/>
                <a:cs typeface="Avenir Book"/>
              </a:rPr>
              <a:t>tool + plugins</a:t>
            </a:r>
          </a:p>
        </p:txBody>
      </p:sp>
    </p:spTree>
    <p:extLst>
      <p:ext uri="{BB962C8B-B14F-4D97-AF65-F5344CB8AC3E}">
        <p14:creationId xmlns:p14="http://schemas.microsoft.com/office/powerpoint/2010/main" val="4354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corsaro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77850" y="1457325"/>
            <a:ext cx="7994650" cy="125585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C tool that transforms a stream of </a:t>
            </a:r>
            <a:r>
              <a:rPr lang="en-US" cap="small" dirty="0" err="1">
                <a:solidFill>
                  <a:schemeClr val="tx1"/>
                </a:solidFill>
                <a:latin typeface="Avenir Black"/>
                <a:cs typeface="Avenir Black"/>
              </a:rPr>
              <a:t>bgp</a:t>
            </a:r>
            <a:r>
              <a:rPr lang="en-US" cap="small" dirty="0" err="1">
                <a:solidFill>
                  <a:srgbClr val="136A93"/>
                </a:solidFill>
                <a:latin typeface="Avenir Black"/>
                <a:cs typeface="Avenir Black"/>
              </a:rPr>
              <a:t>records</a:t>
            </a:r>
            <a:r>
              <a:rPr lang="en-US" dirty="0">
                <a:latin typeface="Avenir Book"/>
                <a:cs typeface="Avenir Book"/>
              </a:rPr>
              <a:t> </a:t>
            </a:r>
            <a:r>
              <a:rPr lang="en-US" dirty="0" smtClean="0">
                <a:latin typeface="Avenir Book"/>
                <a:cs typeface="Avenir Book"/>
              </a:rPr>
              <a:t>into a set of structures and metrics </a:t>
            </a:r>
            <a:r>
              <a:rPr lang="en-US" dirty="0">
                <a:latin typeface="Avenir Book"/>
                <a:cs typeface="Avenir Book"/>
              </a:rPr>
              <a:t>representative of specific time </a:t>
            </a:r>
            <a:r>
              <a:rPr lang="en-US" dirty="0" smtClean="0">
                <a:latin typeface="Avenir Book"/>
                <a:cs typeface="Avenir Book"/>
              </a:rPr>
              <a:t>intervals</a:t>
            </a:r>
          </a:p>
          <a:p>
            <a:pPr marL="45720" indent="0">
              <a:buNone/>
            </a:pPr>
            <a:endParaRPr lang="en-US" dirty="0" smtClean="0">
              <a:latin typeface="Avenir Book"/>
              <a:cs typeface="Avenir Book"/>
            </a:endParaRPr>
          </a:p>
          <a:p>
            <a:pPr marL="45720" indent="0">
              <a:buNone/>
            </a:pPr>
            <a:endParaRPr lang="en-US" dirty="0">
              <a:latin typeface="Avenir Book"/>
              <a:cs typeface="Avenir Book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3505013" y="2675008"/>
            <a:ext cx="5123849" cy="3170698"/>
            <a:chOff x="3210670" y="2444221"/>
            <a:chExt cx="5123849" cy="3170698"/>
          </a:xfrm>
        </p:grpSpPr>
        <p:grpSp>
          <p:nvGrpSpPr>
            <p:cNvPr id="8" name="Group 7"/>
            <p:cNvGrpSpPr/>
            <p:nvPr/>
          </p:nvGrpSpPr>
          <p:grpSpPr>
            <a:xfrm>
              <a:off x="3795535" y="2891336"/>
              <a:ext cx="3980022" cy="448496"/>
              <a:chOff x="600711" y="1315892"/>
              <a:chExt cx="6807842" cy="103555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713251" y="1315892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153" name="Rounded Rectangle 152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154" name="Snip Single Corner Rectangle 153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6343611" y="1315892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147" name="Rounded Rectangle 146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148" name="Snip Single Corner Rectangle 147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995960" y="1315892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141" name="Rounded Rectangle 140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142" name="Snip Single Corner Rectangle 141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5676005" y="1315892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135" name="Rounded Rectangle 134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136" name="Snip Single Corner Rectangle 135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5306365" y="1315892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129" name="Rounded Rectangle 128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130" name="Snip Single Corner Rectangle 129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4958714" y="1315892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123" name="Rounded Rectangle 122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124" name="Snip Single Corner Rectangle 123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4578588" y="1316586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117" name="Rounded Rectangle 116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118" name="Snip Single Corner Rectangle 117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4208948" y="1316586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111" name="Rounded Rectangle 110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112" name="Snip Single Corner Rectangle 111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3861297" y="1316586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105" name="Rounded Rectangle 104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106" name="Snip Single Corner Rectangle 105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3483782" y="1315892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99" name="Rounded Rectangle 98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100" name="Snip Single Corner Rectangle 99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3114142" y="1315892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93" name="Rounded Rectangle 92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94" name="Snip Single Corner Rectangle 93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766491" y="1315892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87" name="Rounded Rectangle 86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88" name="Snip Single Corner Rectangle 87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2435572" y="1315892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81" name="Rounded Rectangle 80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82" name="Snip Single Corner Rectangle 81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2065932" y="1315892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75" name="Rounded Rectangle 74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76" name="Snip Single Corner Rectangle 75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1718281" y="1315892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69" name="Rounded Rectangle 68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70" name="Snip Single Corner Rectangle 69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1318002" y="1316586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63" name="Rounded Rectangle 62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64" name="Snip Single Corner Rectangle 63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948362" y="1316586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57" name="Rounded Rectangle 56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58" name="Snip Single Corner Rectangle 57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600711" y="1316586"/>
                <a:ext cx="695302" cy="1034859"/>
                <a:chOff x="670047" y="2036044"/>
                <a:chExt cx="2913926" cy="3591636"/>
              </a:xfrm>
              <a:scene3d>
                <a:camera prst="orthographicFront">
                  <a:rot lat="300000" lon="3000000" rev="0"/>
                </a:camera>
                <a:lightRig rig="threePt" dir="t"/>
              </a:scene3d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670047" y="2036044"/>
                  <a:ext cx="2913926" cy="3591636"/>
                </a:xfrm>
                <a:prstGeom prst="roundRect">
                  <a:avLst>
                    <a:gd name="adj" fmla="val 6286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 smtClean="0"/>
                    <a:t>Project</a:t>
                  </a:r>
                </a:p>
                <a:p>
                  <a:r>
                    <a:rPr lang="en-US" sz="300" dirty="0" smtClean="0"/>
                    <a:t>Collector</a:t>
                  </a:r>
                </a:p>
                <a:p>
                  <a:r>
                    <a:rPr lang="en-US" sz="300" dirty="0" smtClean="0"/>
                    <a:t>BGP type</a:t>
                  </a:r>
                </a:p>
                <a:p>
                  <a:r>
                    <a:rPr lang="en-US" sz="300" dirty="0" smtClean="0"/>
                    <a:t>Dump time</a:t>
                  </a:r>
                </a:p>
                <a:p>
                  <a:r>
                    <a:rPr lang="en-US" sz="300" dirty="0"/>
                    <a:t>Dump position</a:t>
                  </a:r>
                </a:p>
                <a:p>
                  <a:r>
                    <a:rPr lang="en-US" sz="300" dirty="0" smtClean="0"/>
                    <a:t>Record time</a:t>
                  </a:r>
                </a:p>
                <a:p>
                  <a:r>
                    <a:rPr lang="en-US" sz="300" dirty="0" smtClean="0"/>
                    <a:t>Status </a:t>
                  </a:r>
                </a:p>
              </p:txBody>
            </p:sp>
            <p:sp>
              <p:nvSpPr>
                <p:cNvPr id="52" name="Snip Single Corner Rectangle 51"/>
                <p:cNvSpPr/>
                <p:nvPr/>
              </p:nvSpPr>
              <p:spPr>
                <a:xfrm>
                  <a:off x="740168" y="4168167"/>
                  <a:ext cx="2547739" cy="131667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300" dirty="0"/>
                    <a:t>b</a:t>
                  </a:r>
                  <a:r>
                    <a:rPr lang="en-US" sz="300" dirty="0" smtClean="0"/>
                    <a:t>gpdump entry</a:t>
                  </a:r>
                  <a:endParaRPr lang="en-US" sz="300" dirty="0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2583347" y="2665985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580756" y="2955160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2580756" y="3223123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2583347" y="3518564"/>
                  <a:ext cx="121573" cy="221551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</p:grpSp>
        </p:grpSp>
        <p:cxnSp>
          <p:nvCxnSpPr>
            <p:cNvPr id="9" name="Straight Connector 8"/>
            <p:cNvCxnSpPr/>
            <p:nvPr/>
          </p:nvCxnSpPr>
          <p:spPr>
            <a:xfrm>
              <a:off x="6486283" y="3580462"/>
              <a:ext cx="1247974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178782" y="3580462"/>
              <a:ext cx="1247974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57797" y="3580462"/>
              <a:ext cx="1247974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Arrow 11"/>
            <p:cNvSpPr/>
            <p:nvPr/>
          </p:nvSpPr>
          <p:spPr>
            <a:xfrm>
              <a:off x="7977971" y="3014049"/>
              <a:ext cx="356548" cy="180473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60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341828" y="3014049"/>
              <a:ext cx="356548" cy="180473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600"/>
            </a:p>
          </p:txBody>
        </p:sp>
        <p:sp>
          <p:nvSpPr>
            <p:cNvPr id="14" name="TextBox 13"/>
            <p:cNvSpPr txBox="1"/>
            <p:nvPr/>
          </p:nvSpPr>
          <p:spPr>
            <a:xfrm rot="19381411">
              <a:off x="7088675" y="3747173"/>
              <a:ext cx="826994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00" dirty="0" smtClean="0"/>
                <a:t>Interval end</a:t>
              </a:r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9381411">
              <a:off x="5899443" y="3747173"/>
              <a:ext cx="877163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00" dirty="0" smtClean="0"/>
                <a:t>Interval start</a:t>
              </a:r>
              <a:endParaRPr 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9381411">
              <a:off x="5762294" y="3747173"/>
              <a:ext cx="826994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00" dirty="0" smtClean="0"/>
                <a:t>Interval end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9381411">
              <a:off x="4586618" y="3758729"/>
              <a:ext cx="877163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00" dirty="0" smtClean="0"/>
                <a:t>Interval start</a:t>
              </a:r>
              <a:endParaRPr lang="en-US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9381411">
              <a:off x="4408988" y="3727243"/>
              <a:ext cx="891227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50" dirty="0" smtClean="0"/>
                <a:t>Interval end</a:t>
              </a:r>
              <a:endParaRPr lang="en-US" sz="105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9381411">
              <a:off x="3210670" y="3747173"/>
              <a:ext cx="877163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000" dirty="0" smtClean="0"/>
                <a:t>Interval start</a:t>
              </a:r>
              <a:endParaRPr lang="en-US" sz="1000" dirty="0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6136446" y="4843177"/>
              <a:ext cx="356548" cy="180473"/>
            </a:xfrm>
            <a:prstGeom prst="rightArrow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600"/>
            </a:p>
          </p:txBody>
        </p:sp>
        <p:sp>
          <p:nvSpPr>
            <p:cNvPr id="21" name="Right Arrow 20"/>
            <p:cNvSpPr/>
            <p:nvPr/>
          </p:nvSpPr>
          <p:spPr>
            <a:xfrm rot="5400000">
              <a:off x="7465746" y="4843177"/>
              <a:ext cx="356548" cy="180473"/>
            </a:xfrm>
            <a:prstGeom prst="rightArrow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600"/>
            </a:p>
          </p:txBody>
        </p:sp>
        <p:sp>
          <p:nvSpPr>
            <p:cNvPr id="22" name="Right Arrow 21"/>
            <p:cNvSpPr/>
            <p:nvPr/>
          </p:nvSpPr>
          <p:spPr>
            <a:xfrm rot="5400000">
              <a:off x="4793190" y="4843177"/>
              <a:ext cx="356548" cy="180473"/>
            </a:xfrm>
            <a:prstGeom prst="rightArrow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60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480390" y="4364975"/>
              <a:ext cx="1247974" cy="26348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r"/>
              <a:r>
                <a:rPr lang="en-US" sz="1050" b="1" i="1" dirty="0" smtClean="0">
                  <a:solidFill>
                    <a:srgbClr val="F14124"/>
                  </a:solidFill>
                  <a:latin typeface="Avenir Black"/>
                  <a:cs typeface="Avenir Black"/>
                </a:rPr>
                <a:t>PLUGIN(S)</a:t>
              </a:r>
            </a:p>
            <a:p>
              <a:pPr algn="r"/>
              <a:r>
                <a:rPr lang="en-US" sz="1050" b="1" i="1" dirty="0" smtClean="0">
                  <a:solidFill>
                    <a:srgbClr val="F14124"/>
                  </a:solidFill>
                  <a:latin typeface="Avenir Black"/>
                  <a:cs typeface="Avenir Black"/>
                </a:rPr>
                <a:t>PROCESSING</a:t>
              </a:r>
              <a:endParaRPr lang="en-US" sz="600" b="1" i="1" dirty="0">
                <a:solidFill>
                  <a:srgbClr val="F14124"/>
                </a:solidFill>
                <a:latin typeface="Avenir Black"/>
                <a:cs typeface="Avenir Black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151048" y="4364975"/>
              <a:ext cx="1247974" cy="26348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r"/>
              <a:r>
                <a:rPr lang="en-US" sz="1050" b="1" i="1" dirty="0">
                  <a:solidFill>
                    <a:srgbClr val="F14124"/>
                  </a:solidFill>
                  <a:latin typeface="Avenir Black"/>
                  <a:cs typeface="Avenir Black"/>
                </a:rPr>
                <a:t>PLUGIN(S</a:t>
              </a:r>
              <a:r>
                <a:rPr lang="en-US" sz="1050" b="1" i="1" dirty="0" smtClean="0">
                  <a:solidFill>
                    <a:srgbClr val="F14124"/>
                  </a:solidFill>
                  <a:latin typeface="Avenir Black"/>
                  <a:cs typeface="Avenir Black"/>
                </a:rPr>
                <a:t>)</a:t>
              </a:r>
            </a:p>
            <a:p>
              <a:pPr algn="r"/>
              <a:r>
                <a:rPr lang="en-US" sz="1050" b="1" i="1" dirty="0" smtClean="0">
                  <a:solidFill>
                    <a:srgbClr val="F14124"/>
                  </a:solidFill>
                  <a:latin typeface="Avenir Black"/>
                  <a:cs typeface="Avenir Black"/>
                </a:rPr>
                <a:t>PROCESSING</a:t>
              </a:r>
              <a:endParaRPr lang="en-US" sz="600" b="1" i="1" dirty="0">
                <a:solidFill>
                  <a:srgbClr val="F14124"/>
                </a:solidFill>
                <a:latin typeface="Avenir Black"/>
                <a:cs typeface="Avenir Black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807834" y="4364975"/>
              <a:ext cx="1247974" cy="26348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r"/>
              <a:r>
                <a:rPr lang="en-US" sz="1050" b="1" i="1" dirty="0" smtClean="0">
                  <a:solidFill>
                    <a:srgbClr val="F14124"/>
                  </a:solidFill>
                  <a:latin typeface="Avenir Black"/>
                  <a:cs typeface="Avenir Black"/>
                </a:rPr>
                <a:t>PLUGIN(S) </a:t>
              </a:r>
            </a:p>
            <a:p>
              <a:pPr algn="r"/>
              <a:r>
                <a:rPr lang="en-US" sz="1050" b="1" i="1" dirty="0" smtClean="0">
                  <a:solidFill>
                    <a:srgbClr val="F14124"/>
                  </a:solidFill>
                  <a:latin typeface="Avenir Black"/>
                  <a:cs typeface="Avenir Black"/>
                </a:rPr>
                <a:t>PROCESSING</a:t>
              </a:r>
              <a:endParaRPr lang="en-US" sz="600" b="1" i="1" dirty="0">
                <a:solidFill>
                  <a:srgbClr val="F14124"/>
                </a:solidFill>
                <a:latin typeface="Avenir Black"/>
                <a:cs typeface="Avenir Black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36473" y="2444221"/>
              <a:ext cx="19871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venir Book"/>
                  <a:cs typeface="Avenir Book"/>
                </a:rPr>
                <a:t>Stream of </a:t>
              </a:r>
              <a:r>
                <a:rPr lang="en-US" sz="1400" cap="small" dirty="0" err="1" smtClean="0">
                  <a:latin typeface="Avenir Black"/>
                  <a:cs typeface="Avenir Black"/>
                </a:rPr>
                <a:t>bgp</a:t>
              </a:r>
              <a:r>
                <a:rPr lang="en-US" sz="1400" cap="small" dirty="0" err="1" smtClean="0">
                  <a:solidFill>
                    <a:srgbClr val="136A93"/>
                  </a:solidFill>
                  <a:latin typeface="Avenir Black"/>
                  <a:cs typeface="Avenir Black"/>
                </a:rPr>
                <a:t>records</a:t>
              </a:r>
              <a:r>
                <a:rPr lang="en-US" sz="1400" dirty="0" smtClean="0">
                  <a:latin typeface="Avenir Black"/>
                  <a:cs typeface="Avenir Black"/>
                </a:rPr>
                <a:t> </a:t>
              </a:r>
              <a:endParaRPr lang="en-US" sz="1400" dirty="0">
                <a:latin typeface="Avenir Black"/>
                <a:cs typeface="Avenir Black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59906" y="5184032"/>
              <a:ext cx="11783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 smtClean="0">
                  <a:latin typeface="Avenir Book"/>
                  <a:cs typeface="Avenir Book"/>
                </a:rPr>
                <a:t>plugin(s) output</a:t>
              </a:r>
            </a:p>
            <a:p>
              <a:pPr algn="r"/>
              <a:r>
                <a:rPr lang="en-US" sz="1100" dirty="0">
                  <a:latin typeface="Avenir Book"/>
                  <a:cs typeface="Avenir Book"/>
                </a:rPr>
                <a:t>f</a:t>
              </a:r>
              <a:r>
                <a:rPr lang="en-US" sz="1100" dirty="0" smtClean="0">
                  <a:latin typeface="Avenir Book"/>
                  <a:cs typeface="Avenir Book"/>
                </a:rPr>
                <a:t>or interval </a:t>
              </a:r>
              <a:r>
                <a:rPr lang="en-US" sz="1100" dirty="0">
                  <a:latin typeface="Avenir Book"/>
                  <a:cs typeface="Avenir Book"/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4032" y="5184032"/>
              <a:ext cx="11783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 smtClean="0">
                  <a:latin typeface="Avenir Book"/>
                  <a:cs typeface="Avenir Book"/>
                </a:rPr>
                <a:t>plugin(s) output</a:t>
              </a:r>
            </a:p>
            <a:p>
              <a:pPr algn="r"/>
              <a:r>
                <a:rPr lang="en-US" sz="1100" dirty="0">
                  <a:latin typeface="Avenir Book"/>
                  <a:cs typeface="Avenir Book"/>
                </a:rPr>
                <a:t>for interval 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69573" y="5184032"/>
              <a:ext cx="11783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 smtClean="0">
                  <a:latin typeface="Avenir Book"/>
                  <a:cs typeface="Avenir Book"/>
                </a:rPr>
                <a:t>plugin(s) output</a:t>
              </a:r>
            </a:p>
            <a:p>
              <a:pPr algn="r"/>
              <a:r>
                <a:rPr lang="en-US" sz="1100" dirty="0">
                  <a:latin typeface="Avenir Book"/>
                  <a:cs typeface="Avenir Book"/>
                </a:rPr>
                <a:t>for interval </a:t>
              </a:r>
              <a:r>
                <a:rPr lang="en-US" sz="1100" dirty="0" smtClean="0">
                  <a:latin typeface="Avenir Book"/>
                  <a:cs typeface="Avenir Book"/>
                </a:rPr>
                <a:t>0</a:t>
              </a:r>
              <a:endParaRPr lang="en-US" sz="1100" dirty="0">
                <a:latin typeface="Avenir Book"/>
                <a:cs typeface="Avenir Book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rot="5400000">
              <a:off x="4270618" y="3965274"/>
              <a:ext cx="356548" cy="180473"/>
            </a:xfrm>
            <a:prstGeom prst="rightArrow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600"/>
            </a:p>
          </p:txBody>
        </p:sp>
        <p:sp>
          <p:nvSpPr>
            <p:cNvPr id="31" name="Right Arrow 30"/>
            <p:cNvSpPr/>
            <p:nvPr/>
          </p:nvSpPr>
          <p:spPr>
            <a:xfrm rot="5400000">
              <a:off x="5599523" y="3977510"/>
              <a:ext cx="356548" cy="180473"/>
            </a:xfrm>
            <a:prstGeom prst="rightArrow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600"/>
            </a:p>
          </p:txBody>
        </p:sp>
        <p:sp>
          <p:nvSpPr>
            <p:cNvPr id="32" name="Right Arrow 31"/>
            <p:cNvSpPr/>
            <p:nvPr/>
          </p:nvSpPr>
          <p:spPr>
            <a:xfrm rot="5400000">
              <a:off x="6910583" y="3965274"/>
              <a:ext cx="356548" cy="180473"/>
            </a:xfrm>
            <a:prstGeom prst="rightArrow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600"/>
            </a:p>
          </p:txBody>
        </p:sp>
      </p:grpSp>
      <p:sp>
        <p:nvSpPr>
          <p:cNvPr id="159" name="Content Placeholder 3"/>
          <p:cNvSpPr txBox="1">
            <a:spLocks/>
          </p:cNvSpPr>
          <p:nvPr/>
        </p:nvSpPr>
        <p:spPr>
          <a:xfrm>
            <a:off x="439273" y="3435894"/>
            <a:ext cx="3259103" cy="13372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Lucida Grande"/>
              <a:buChar char="*"/>
            </a:pPr>
            <a:r>
              <a:rPr lang="en-US" sz="1900" dirty="0" smtClean="0">
                <a:latin typeface="Avenir Book"/>
                <a:cs typeface="Avenir Book"/>
              </a:rPr>
              <a:t>interval driven</a:t>
            </a:r>
          </a:p>
          <a:p>
            <a:pPr marL="0" indent="0">
              <a:buNone/>
            </a:pPr>
            <a:endParaRPr lang="en-US" sz="1900" dirty="0" smtClean="0">
              <a:latin typeface="Avenir Book"/>
              <a:cs typeface="Avenir Book"/>
            </a:endParaRPr>
          </a:p>
          <a:p>
            <a:pPr marL="342900" indent="-342900">
              <a:buFont typeface="Lucida Grande"/>
              <a:buChar char="*"/>
            </a:pPr>
            <a:r>
              <a:rPr lang="en-US" sz="1900" dirty="0" smtClean="0">
                <a:latin typeface="Avenir Book"/>
                <a:cs typeface="Avenir Book"/>
              </a:rPr>
              <a:t>modular architecture based on plugins</a:t>
            </a:r>
            <a:endParaRPr lang="en-US" sz="19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690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cap="small" dirty="0" smtClean="0">
                <a:solidFill>
                  <a:srgbClr val="136A93"/>
                </a:solidFill>
                <a:latin typeface="Avenir Black"/>
              </a:rPr>
              <a:t>stream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6" name="Content Placeholder 45"/>
          <p:cNvSpPr>
            <a:spLocks noGrp="1"/>
          </p:cNvSpPr>
          <p:nvPr>
            <p:ph sz="quarter" idx="13"/>
          </p:nvPr>
        </p:nvSpPr>
        <p:spPr>
          <a:xfrm>
            <a:off x="577850" y="1205920"/>
            <a:ext cx="7994650" cy="4811858"/>
          </a:xfrm>
        </p:spPr>
        <p:txBody>
          <a:bodyPr anchor="t">
            <a:noAutofit/>
          </a:bodyPr>
          <a:lstStyle/>
          <a:p>
            <a:pPr marL="4572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Avenir Book"/>
                <a:cs typeface="Avenir Book"/>
              </a:rPr>
              <a:t>A software framework </a:t>
            </a:r>
            <a:r>
              <a:rPr lang="en-US" dirty="0">
                <a:solidFill>
                  <a:schemeClr val="tx1"/>
                </a:solidFill>
                <a:latin typeface="Avenir Book"/>
                <a:cs typeface="Avenir Book"/>
              </a:rPr>
              <a:t>for the </a:t>
            </a:r>
            <a:r>
              <a:rPr lang="en-US" dirty="0" smtClean="0">
                <a:solidFill>
                  <a:schemeClr val="tx1"/>
                </a:solidFill>
                <a:latin typeface="Avenir Book"/>
                <a:cs typeface="Avenir Book"/>
              </a:rPr>
              <a:t>historical analysis and </a:t>
            </a:r>
            <a:r>
              <a:rPr lang="en-US" dirty="0">
                <a:solidFill>
                  <a:schemeClr val="tx1"/>
                </a:solidFill>
                <a:latin typeface="Avenir Book"/>
                <a:cs typeface="Avenir Book"/>
              </a:rPr>
              <a:t>real-time </a:t>
            </a:r>
            <a:r>
              <a:rPr lang="en-US" dirty="0" smtClean="0">
                <a:solidFill>
                  <a:schemeClr val="tx1"/>
                </a:solidFill>
                <a:latin typeface="Avenir Book"/>
                <a:cs typeface="Avenir Book"/>
              </a:rPr>
              <a:t>monitoring BGP data</a:t>
            </a:r>
          </a:p>
          <a:p>
            <a:pPr marL="45720" indent="0" algn="ctr">
              <a:buNone/>
            </a:pPr>
            <a:endParaRPr lang="en-US" dirty="0" smtClean="0">
              <a:latin typeface="Avenir Book"/>
              <a:cs typeface="Avenir Book"/>
            </a:endParaRPr>
          </a:p>
          <a:p>
            <a:pPr marL="45720" indent="0">
              <a:buNone/>
            </a:pPr>
            <a:endParaRPr lang="en-US" sz="2000" dirty="0" smtClean="0">
              <a:latin typeface="Avenir Book"/>
              <a:cs typeface="Avenir Book"/>
            </a:endParaRPr>
          </a:p>
          <a:p>
            <a:pPr marL="45720" indent="0">
              <a:buNone/>
            </a:pPr>
            <a:endParaRPr lang="en-US" sz="2000" dirty="0">
              <a:latin typeface="Avenir Book"/>
              <a:cs typeface="Avenir Book"/>
            </a:endParaRPr>
          </a:p>
          <a:p>
            <a:pPr marL="45720" indent="0">
              <a:buNone/>
            </a:pPr>
            <a:endParaRPr lang="en-US" sz="2000" dirty="0" smtClean="0">
              <a:latin typeface="Avenir Book"/>
              <a:cs typeface="Avenir Book"/>
            </a:endParaRPr>
          </a:p>
          <a:p>
            <a:pPr marL="45720" indent="0">
              <a:buNone/>
            </a:pPr>
            <a:endParaRPr lang="en-US" sz="2000" dirty="0">
              <a:latin typeface="Avenir Book"/>
              <a:cs typeface="Avenir Book"/>
            </a:endParaRPr>
          </a:p>
          <a:p>
            <a:pPr marL="45720" indent="0">
              <a:buNone/>
            </a:pPr>
            <a:endParaRPr lang="en-US" sz="2000" dirty="0" smtClean="0">
              <a:latin typeface="Avenir Book"/>
              <a:cs typeface="Avenir Book"/>
            </a:endParaRPr>
          </a:p>
          <a:p>
            <a:pPr marL="45720" indent="0">
              <a:buNone/>
            </a:pPr>
            <a:endParaRPr lang="en-US" sz="2000" dirty="0" smtClean="0">
              <a:latin typeface="Avenir Book"/>
              <a:cs typeface="Avenir Book"/>
            </a:endParaRPr>
          </a:p>
          <a:p>
            <a:r>
              <a:rPr lang="en-US" sz="2000" dirty="0" smtClean="0">
                <a:latin typeface="Avenir Book"/>
                <a:cs typeface="Avenir Book"/>
              </a:rPr>
              <a:t>work </a:t>
            </a:r>
            <a:r>
              <a:rPr lang="en-US" sz="2000" dirty="0">
                <a:latin typeface="Avenir Book"/>
                <a:cs typeface="Avenir Book"/>
              </a:rPr>
              <a:t>in </a:t>
            </a:r>
            <a:r>
              <a:rPr lang="en-US" sz="2000" dirty="0" smtClean="0">
                <a:latin typeface="Avenir Book"/>
                <a:cs typeface="Avenir Book"/>
              </a:rPr>
              <a:t>progress, soon to be released as open-source </a:t>
            </a:r>
          </a:p>
          <a:p>
            <a:r>
              <a:rPr lang="en-US" sz="2000" i="1" dirty="0" smtClean="0">
                <a:latin typeface="Avenir Book"/>
                <a:cs typeface="Avenir Book"/>
              </a:rPr>
              <a:t>v1 release expected for this summer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3876" y="2987823"/>
            <a:ext cx="1978892" cy="52756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82500" lnSpcReduction="20000"/>
          </a:bodyPr>
          <a:lstStyle>
            <a:lvl1pPr marL="320040" indent="-32004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0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b="0" i="1" dirty="0" smtClean="0">
                <a:solidFill>
                  <a:schemeClr val="tx1"/>
                </a:solidFill>
                <a:latin typeface="Avenir Book"/>
                <a:cs typeface="Avenir Book"/>
              </a:rPr>
              <a:t>Goals</a:t>
            </a:r>
            <a:endParaRPr lang="en-US" b="0" i="1" dirty="0">
              <a:solidFill>
                <a:schemeClr val="tx1"/>
              </a:solidFill>
              <a:latin typeface="Avenir Book"/>
              <a:cs typeface="Avenir Book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98538" y="3283388"/>
            <a:ext cx="34138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5"/>
          <p:cNvSpPr txBox="1">
            <a:spLocks/>
          </p:cNvSpPr>
          <p:nvPr/>
        </p:nvSpPr>
        <p:spPr>
          <a:xfrm>
            <a:off x="2930697" y="2327785"/>
            <a:ext cx="5416206" cy="2280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venir Book"/>
                <a:cs typeface="Avenir Book"/>
              </a:rPr>
              <a:t>generate a sorted </a:t>
            </a:r>
            <a:r>
              <a:rPr lang="en-US" sz="1800" dirty="0">
                <a:latin typeface="Avenir Book"/>
                <a:cs typeface="Avenir Book"/>
              </a:rPr>
              <a:t>stream </a:t>
            </a:r>
            <a:r>
              <a:rPr lang="en-US" sz="1800" dirty="0" smtClean="0">
                <a:latin typeface="Avenir Book"/>
                <a:cs typeface="Avenir Book"/>
              </a:rPr>
              <a:t>to support </a:t>
            </a:r>
            <a:r>
              <a:rPr lang="en-US" sz="1800" dirty="0">
                <a:latin typeface="Avenir Book"/>
                <a:cs typeface="Avenir Book"/>
              </a:rPr>
              <a:t>maintaining a BGP “state” over </a:t>
            </a:r>
            <a:r>
              <a:rPr lang="en-US" sz="1800" dirty="0" smtClean="0">
                <a:latin typeface="Avenir Book"/>
                <a:cs typeface="Avenir Book"/>
              </a:rPr>
              <a:t>time</a:t>
            </a:r>
          </a:p>
          <a:p>
            <a:r>
              <a:rPr lang="en-US" sz="1800" dirty="0" smtClean="0">
                <a:latin typeface="Avenir Book"/>
                <a:cs typeface="Avenir Book"/>
              </a:rPr>
              <a:t>abstract </a:t>
            </a:r>
            <a:r>
              <a:rPr lang="en-US" sz="1800" dirty="0">
                <a:latin typeface="Avenir Book"/>
                <a:cs typeface="Avenir Book"/>
              </a:rPr>
              <a:t>from underlying data </a:t>
            </a:r>
            <a:r>
              <a:rPr lang="en-US" sz="1800" dirty="0" smtClean="0">
                <a:latin typeface="Avenir Book"/>
                <a:cs typeface="Avenir Book"/>
              </a:rPr>
              <a:t>sources</a:t>
            </a:r>
          </a:p>
          <a:p>
            <a:r>
              <a:rPr lang="en-US" sz="1800" dirty="0" smtClean="0">
                <a:latin typeface="Avenir Book"/>
                <a:cs typeface="Avenir Book"/>
              </a:rPr>
              <a:t>filters </a:t>
            </a:r>
            <a:r>
              <a:rPr lang="en-US" sz="1800" dirty="0">
                <a:latin typeface="Avenir Book"/>
                <a:cs typeface="Avenir Book"/>
              </a:rPr>
              <a:t>BGP data based on user </a:t>
            </a:r>
            <a:r>
              <a:rPr lang="en-US" sz="1800" dirty="0" smtClean="0">
                <a:latin typeface="Avenir Book"/>
                <a:cs typeface="Avenir Book"/>
              </a:rPr>
              <a:t>needs</a:t>
            </a:r>
          </a:p>
          <a:p>
            <a:r>
              <a:rPr lang="en-US" sz="1800" dirty="0" smtClean="0">
                <a:latin typeface="Avenir Book"/>
                <a:cs typeface="Avenir Book"/>
              </a:rPr>
              <a:t>tag </a:t>
            </a:r>
            <a:r>
              <a:rPr lang="en-US" sz="1800" dirty="0">
                <a:latin typeface="Avenir Book"/>
                <a:cs typeface="Avenir Book"/>
              </a:rPr>
              <a:t>unreliable BGP </a:t>
            </a:r>
            <a:r>
              <a:rPr lang="en-US" sz="1800" dirty="0" smtClean="0">
                <a:latin typeface="Avenir Book"/>
                <a:cs typeface="Avenir Book"/>
              </a:rPr>
              <a:t>data </a:t>
            </a:r>
          </a:p>
          <a:p>
            <a:r>
              <a:rPr lang="en-US" sz="1800" dirty="0" smtClean="0">
                <a:latin typeface="Avenir Book"/>
                <a:cs typeface="Avenir Book"/>
              </a:rPr>
              <a:t>support </a:t>
            </a:r>
            <a:r>
              <a:rPr lang="en-US" sz="1800" dirty="0">
                <a:latin typeface="Avenir Book"/>
                <a:cs typeface="Avenir Book"/>
              </a:rPr>
              <a:t>real-time</a:t>
            </a:r>
            <a:endParaRPr lang="en-US" sz="1400" i="1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9965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err="1" smtClean="0">
                <a:solidFill>
                  <a:srgbClr val="136A93"/>
                </a:solidFill>
                <a:latin typeface="Avenir Black"/>
              </a:rPr>
              <a:t>corsaro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 </a:t>
            </a:r>
            <a:r>
              <a:rPr lang="en-US" sz="3200" dirty="0">
                <a:latin typeface="Avenir Book"/>
                <a:cs typeface="Avenir Book"/>
              </a:rPr>
              <a:t>architecture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1082193" y="3219503"/>
            <a:ext cx="1944179" cy="495258"/>
            <a:chOff x="600711" y="1315892"/>
            <a:chExt cx="6807842" cy="1035553"/>
          </a:xfrm>
        </p:grpSpPr>
        <p:grpSp>
          <p:nvGrpSpPr>
            <p:cNvPr id="19" name="Group 18"/>
            <p:cNvGrpSpPr/>
            <p:nvPr/>
          </p:nvGrpSpPr>
          <p:grpSpPr>
            <a:xfrm>
              <a:off x="6713251" y="1315892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20" name="Rounded Rectangle 19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21" name="Snip Single Corner Rectangle 20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343611" y="1315892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14" name="Snip Single Corner Rectangle 13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995960" y="1315892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5" name="Rounded Rectangle 4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6" name="Snip Single Corner Rectangle 5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5676005" y="1315892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97" name="Rounded Rectangle 96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98" name="Snip Single Corner Rectangle 97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5306365" y="1315892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104" name="Rounded Rectangle 103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105" name="Snip Single Corner Rectangle 104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4958714" y="1315892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111" name="Rounded Rectangle 110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112" name="Snip Single Corner Rectangle 111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4578588" y="1316586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118" name="Rounded Rectangle 117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119" name="Snip Single Corner Rectangle 118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208948" y="1316586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125" name="Rounded Rectangle 124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126" name="Snip Single Corner Rectangle 125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3861297" y="1316586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132" name="Rounded Rectangle 131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133" name="Snip Single Corner Rectangle 132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3483782" y="1315892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139" name="Rounded Rectangle 138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140" name="Snip Single Corner Rectangle 139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3114142" y="1315892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146" name="Rounded Rectangle 145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147" name="Snip Single Corner Rectangle 146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2766491" y="1315892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153" name="Rounded Rectangle 152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154" name="Snip Single Corner Rectangle 153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2435572" y="1315892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160" name="Rounded Rectangle 159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161" name="Snip Single Corner Rectangle 160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2065932" y="1315892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167" name="Rounded Rectangle 166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168" name="Snip Single Corner Rectangle 167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1718281" y="1315892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174" name="Rounded Rectangle 173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175" name="Snip Single Corner Rectangle 174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1318002" y="1316586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181" name="Rounded Rectangle 180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182" name="Snip Single Corner Rectangle 181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948362" y="1316586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188" name="Rounded Rectangle 187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189" name="Snip Single Corner Rectangle 188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600711" y="1316586"/>
              <a:ext cx="695302" cy="1034859"/>
              <a:chOff x="670047" y="2036044"/>
              <a:chExt cx="2913926" cy="3591636"/>
            </a:xfrm>
            <a:scene3d>
              <a:camera prst="orthographicFront">
                <a:rot lat="300000" lon="3000000" rev="0"/>
              </a:camera>
              <a:lightRig rig="threePt" dir="t"/>
            </a:scene3d>
          </p:grpSpPr>
          <p:sp>
            <p:nvSpPr>
              <p:cNvPr id="195" name="Rounded Rectangle 194"/>
              <p:cNvSpPr/>
              <p:nvPr/>
            </p:nvSpPr>
            <p:spPr>
              <a:xfrm>
                <a:off x="670047" y="2036044"/>
                <a:ext cx="2913926" cy="3591636"/>
              </a:xfrm>
              <a:prstGeom prst="roundRect">
                <a:avLst>
                  <a:gd name="adj" fmla="val 628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 smtClean="0"/>
                  <a:t>Project</a:t>
                </a:r>
              </a:p>
              <a:p>
                <a:r>
                  <a:rPr lang="en-US" sz="100" dirty="0" smtClean="0"/>
                  <a:t>Collector</a:t>
                </a:r>
              </a:p>
              <a:p>
                <a:r>
                  <a:rPr lang="en-US" sz="100" dirty="0" smtClean="0"/>
                  <a:t>BGP type</a:t>
                </a:r>
              </a:p>
              <a:p>
                <a:r>
                  <a:rPr lang="en-US" sz="100" dirty="0" smtClean="0"/>
                  <a:t>Dump time</a:t>
                </a:r>
              </a:p>
              <a:p>
                <a:r>
                  <a:rPr lang="en-US" sz="100" dirty="0"/>
                  <a:t>Dump position</a:t>
                </a:r>
              </a:p>
              <a:p>
                <a:r>
                  <a:rPr lang="en-US" sz="100" dirty="0" smtClean="0"/>
                  <a:t>Record time</a:t>
                </a:r>
              </a:p>
              <a:p>
                <a:r>
                  <a:rPr lang="en-US" sz="100" dirty="0" smtClean="0"/>
                  <a:t>Status </a:t>
                </a:r>
              </a:p>
            </p:txBody>
          </p:sp>
          <p:sp>
            <p:nvSpPr>
              <p:cNvPr id="196" name="Snip Single Corner Rectangle 195"/>
              <p:cNvSpPr/>
              <p:nvPr/>
            </p:nvSpPr>
            <p:spPr>
              <a:xfrm>
                <a:off x="740168" y="4168167"/>
                <a:ext cx="2547739" cy="1316675"/>
              </a:xfrm>
              <a:prstGeom prst="snip1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00" dirty="0"/>
                  <a:t>b</a:t>
                </a:r>
                <a:r>
                  <a:rPr lang="en-US" sz="100" dirty="0" smtClean="0"/>
                  <a:t>gpdump entry</a:t>
                </a:r>
                <a:endParaRPr lang="en-US" sz="100" dirty="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2583347" y="2665985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2580756" y="2955160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2580756" y="3223123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2583347" y="3518564"/>
                <a:ext cx="121573" cy="22155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</p:grpSp>
      <p:sp>
        <p:nvSpPr>
          <p:cNvPr id="207" name="Right Arrow 206"/>
          <p:cNvSpPr/>
          <p:nvPr/>
        </p:nvSpPr>
        <p:spPr>
          <a:xfrm>
            <a:off x="3119759" y="3329048"/>
            <a:ext cx="448790" cy="29480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536" y="5345482"/>
            <a:ext cx="220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err="1" smtClean="0">
                <a:latin typeface="Avenir Black"/>
                <a:cs typeface="Avenir Black"/>
              </a:rPr>
              <a:t>bgp</a:t>
            </a:r>
            <a:r>
              <a:rPr lang="en-US" cap="small" dirty="0" err="1" smtClean="0">
                <a:solidFill>
                  <a:srgbClr val="136A93"/>
                </a:solidFill>
                <a:latin typeface="Avenir Black"/>
                <a:cs typeface="Avenir Black"/>
              </a:rPr>
              <a:t>records</a:t>
            </a:r>
            <a:r>
              <a:rPr lang="en-US" dirty="0" smtClean="0">
                <a:latin typeface="Avenir Black"/>
                <a:cs typeface="Avenir Black"/>
              </a:rPr>
              <a:t> </a:t>
            </a:r>
            <a:r>
              <a:rPr lang="en-US" dirty="0" smtClean="0">
                <a:latin typeface="Avenir Book"/>
                <a:cs typeface="Avenir Book"/>
              </a:rPr>
              <a:t>stream</a:t>
            </a:r>
            <a:endParaRPr lang="en-US" dirty="0">
              <a:latin typeface="Avenir Black"/>
              <a:cs typeface="Avenir Black"/>
            </a:endParaRPr>
          </a:p>
        </p:txBody>
      </p:sp>
      <p:sp>
        <p:nvSpPr>
          <p:cNvPr id="224" name="Rounded Rectangle 223"/>
          <p:cNvSpPr/>
          <p:nvPr/>
        </p:nvSpPr>
        <p:spPr>
          <a:xfrm>
            <a:off x="3721011" y="2219823"/>
            <a:ext cx="490746" cy="252834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 anchorCtr="1"/>
          <a:lstStyle/>
          <a:p>
            <a:r>
              <a:rPr lang="en-US" sz="2000" cap="small" dirty="0" err="1">
                <a:latin typeface="Avenir Black"/>
              </a:rPr>
              <a:t>bgp</a:t>
            </a:r>
            <a:r>
              <a:rPr lang="en-US" sz="2000" cap="small" dirty="0" err="1">
                <a:solidFill>
                  <a:srgbClr val="136A93"/>
                </a:solidFill>
                <a:latin typeface="Avenir Black"/>
              </a:rPr>
              <a:t>corsaro</a:t>
            </a:r>
            <a:r>
              <a:rPr lang="en-US" sz="2000" cap="small" dirty="0">
                <a:solidFill>
                  <a:srgbClr val="136A93"/>
                </a:solidFill>
                <a:latin typeface="Avenir Black"/>
              </a:rPr>
              <a:t> </a:t>
            </a:r>
            <a:r>
              <a:rPr lang="en-US" sz="2000" cap="small" dirty="0">
                <a:solidFill>
                  <a:srgbClr val="136A93"/>
                </a:solidFill>
                <a:latin typeface="Avenir Book"/>
                <a:cs typeface="Avenir Book"/>
              </a:rPr>
              <a:t>core</a:t>
            </a:r>
            <a:endParaRPr lang="en-US" sz="2000" cap="small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449024" y="2273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interval start</a:t>
            </a:r>
            <a:endParaRPr lang="en-US" dirty="0">
              <a:latin typeface="Avenir Black"/>
              <a:cs typeface="Avenir Black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4449024" y="4158465"/>
            <a:ext cx="139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interval end</a:t>
            </a:r>
            <a:endParaRPr lang="en-US" dirty="0">
              <a:latin typeface="Avenir Black"/>
              <a:cs typeface="Avenir Black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4413414" y="3126536"/>
            <a:ext cx="97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process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342755" y="3142267"/>
            <a:ext cx="307049" cy="434621"/>
            <a:chOff x="1197805" y="1577928"/>
            <a:chExt cx="664007" cy="732135"/>
          </a:xfrm>
        </p:grpSpPr>
        <p:sp>
          <p:nvSpPr>
            <p:cNvPr id="229" name="Rounded Rectangle 228"/>
            <p:cNvSpPr/>
            <p:nvPr/>
          </p:nvSpPr>
          <p:spPr>
            <a:xfrm>
              <a:off x="1197805" y="1577928"/>
              <a:ext cx="664007" cy="732135"/>
            </a:xfrm>
            <a:prstGeom prst="roundRect">
              <a:avLst>
                <a:gd name="adj" fmla="val 6286"/>
              </a:avLst>
            </a:prstGeom>
            <a:scene3d>
              <a:camera prst="orthographicFront">
                <a:rot lat="300000" lon="30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" dirty="0" smtClean="0"/>
                <a:t>Project</a:t>
              </a:r>
            </a:p>
            <a:p>
              <a:r>
                <a:rPr lang="en-US" sz="100" dirty="0" smtClean="0"/>
                <a:t>Collector</a:t>
              </a:r>
            </a:p>
            <a:p>
              <a:r>
                <a:rPr lang="en-US" sz="100" dirty="0" smtClean="0"/>
                <a:t>BGP type</a:t>
              </a:r>
            </a:p>
            <a:p>
              <a:r>
                <a:rPr lang="en-US" sz="100" dirty="0" smtClean="0"/>
                <a:t>Dump time</a:t>
              </a:r>
            </a:p>
            <a:p>
              <a:r>
                <a:rPr lang="en-US" sz="100" dirty="0"/>
                <a:t>Dump position</a:t>
              </a:r>
            </a:p>
            <a:p>
              <a:r>
                <a:rPr lang="en-US" sz="100" dirty="0" smtClean="0"/>
                <a:t>Record time</a:t>
              </a:r>
            </a:p>
            <a:p>
              <a:r>
                <a:rPr lang="en-US" sz="100" dirty="0" smtClean="0"/>
                <a:t>Status </a:t>
              </a:r>
            </a:p>
          </p:txBody>
        </p:sp>
        <p:sp>
          <p:nvSpPr>
            <p:cNvPr id="230" name="Snip Single Corner Rectangle 229"/>
            <p:cNvSpPr/>
            <p:nvPr/>
          </p:nvSpPr>
          <p:spPr>
            <a:xfrm>
              <a:off x="1213784" y="2012549"/>
              <a:ext cx="580563" cy="268397"/>
            </a:xfrm>
            <a:prstGeom prst="snip1Rect">
              <a:avLst/>
            </a:prstGeom>
            <a:scene3d>
              <a:camera prst="orthographicFront">
                <a:rot lat="300000" lon="30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" dirty="0"/>
                <a:t>b</a:t>
              </a:r>
              <a:r>
                <a:rPr lang="en-US" sz="100" dirty="0" smtClean="0"/>
                <a:t>gpdump entry</a:t>
              </a:r>
              <a:endParaRPr lang="en-US" sz="100" dirty="0"/>
            </a:p>
          </p:txBody>
        </p:sp>
      </p:grpSp>
      <p:sp>
        <p:nvSpPr>
          <p:cNvPr id="231" name="Rounded Rectangle 230"/>
          <p:cNvSpPr/>
          <p:nvPr/>
        </p:nvSpPr>
        <p:spPr>
          <a:xfrm>
            <a:off x="6277824" y="2219823"/>
            <a:ext cx="490746" cy="252834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 anchorCtr="1"/>
          <a:lstStyle/>
          <a:p>
            <a:r>
              <a:rPr lang="en-US" sz="2000" cap="small" dirty="0" err="1" smtClean="0">
                <a:latin typeface="Avenir Black"/>
              </a:rPr>
              <a:t>bgp</a:t>
            </a:r>
            <a:r>
              <a:rPr lang="en-US" sz="2000" cap="small" dirty="0" err="1" smtClean="0">
                <a:solidFill>
                  <a:srgbClr val="136A93"/>
                </a:solidFill>
                <a:latin typeface="Avenir Black"/>
              </a:rPr>
              <a:t>corsaro</a:t>
            </a:r>
            <a:r>
              <a:rPr lang="en-US" sz="2000" cap="small" dirty="0" smtClean="0">
                <a:solidFill>
                  <a:srgbClr val="136A93"/>
                </a:solidFill>
                <a:latin typeface="Avenir Black"/>
              </a:rPr>
              <a:t> </a:t>
            </a:r>
            <a:r>
              <a:rPr lang="en-US" sz="2000" cap="small" dirty="0" smtClean="0">
                <a:solidFill>
                  <a:srgbClr val="136A93"/>
                </a:solidFill>
                <a:latin typeface="Avenir Book"/>
                <a:cs typeface="Avenir Book"/>
              </a:rPr>
              <a:t>plugin</a:t>
            </a:r>
            <a:endParaRPr lang="en-US" sz="2000" cap="small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232" name="Right Arrow 231"/>
          <p:cNvSpPr/>
          <p:nvPr/>
        </p:nvSpPr>
        <p:spPr>
          <a:xfrm>
            <a:off x="5847391" y="3172327"/>
            <a:ext cx="299101" cy="29480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80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211757" y="2642350"/>
            <a:ext cx="20660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4211757" y="3660412"/>
            <a:ext cx="20660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4211757" y="4527797"/>
            <a:ext cx="20660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Rounded Rectangle 234"/>
          <p:cNvSpPr/>
          <p:nvPr/>
        </p:nvSpPr>
        <p:spPr>
          <a:xfrm>
            <a:off x="457199" y="2219823"/>
            <a:ext cx="490746" cy="252834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 anchorCtr="1"/>
          <a:lstStyle/>
          <a:p>
            <a:r>
              <a:rPr lang="en-US" sz="2000" cap="small" dirty="0" err="1">
                <a:latin typeface="Avenir Black"/>
              </a:rPr>
              <a:t>bgp</a:t>
            </a:r>
            <a:r>
              <a:rPr lang="en-US" sz="2000" cap="small" dirty="0" err="1">
                <a:solidFill>
                  <a:srgbClr val="136A93"/>
                </a:solidFill>
                <a:latin typeface="Avenir Black"/>
              </a:rPr>
              <a:t>stream</a:t>
            </a:r>
            <a:r>
              <a:rPr lang="en-US" sz="2000" cap="small" dirty="0">
                <a:solidFill>
                  <a:srgbClr val="136A93"/>
                </a:solidFill>
                <a:latin typeface="Avenir Black"/>
              </a:rPr>
              <a:t> </a:t>
            </a:r>
            <a:r>
              <a:rPr lang="en-US" sz="2000" cap="small" dirty="0">
                <a:solidFill>
                  <a:srgbClr val="136A93"/>
                </a:solidFill>
                <a:latin typeface="Avenir Book"/>
                <a:cs typeface="Avenir Book"/>
              </a:rPr>
              <a:t>instance </a:t>
            </a:r>
            <a:endParaRPr lang="en-US" sz="2000" cap="small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236" name="Right Arrow 235"/>
          <p:cNvSpPr/>
          <p:nvPr/>
        </p:nvSpPr>
        <p:spPr>
          <a:xfrm>
            <a:off x="6894622" y="3354906"/>
            <a:ext cx="448790" cy="29480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800"/>
          </a:p>
        </p:txBody>
      </p:sp>
      <p:sp>
        <p:nvSpPr>
          <p:cNvPr id="237" name="TextBox 236"/>
          <p:cNvSpPr txBox="1"/>
          <p:nvPr/>
        </p:nvSpPr>
        <p:spPr>
          <a:xfrm>
            <a:off x="7452365" y="3298225"/>
            <a:ext cx="158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plugin output</a:t>
            </a:r>
            <a:endParaRPr lang="en-US" dirty="0">
              <a:latin typeface="Avenir Black"/>
              <a:cs typeface="Avenir Black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119759" y="1275558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 dirty="0">
                <a:solidFill>
                  <a:srgbClr val="000000"/>
                </a:solidFill>
                <a:latin typeface="Avenir Book"/>
                <a:cs typeface="Avenir Book"/>
              </a:rPr>
              <a:t>Interval, Plugins</a:t>
            </a:r>
            <a:endParaRPr lang="en-US" sz="1600" cap="small" dirty="0">
              <a:solidFill>
                <a:srgbClr val="000000"/>
              </a:solidFill>
              <a:latin typeface="Avenir Black"/>
            </a:endParaRPr>
          </a:p>
        </p:txBody>
      </p:sp>
      <p:cxnSp>
        <p:nvCxnSpPr>
          <p:cNvPr id="242" name="Straight Arrow Connector 241"/>
          <p:cNvCxnSpPr>
            <a:endCxn id="224" idx="0"/>
          </p:cNvCxnSpPr>
          <p:nvPr/>
        </p:nvCxnSpPr>
        <p:spPr>
          <a:xfrm>
            <a:off x="3966384" y="1798778"/>
            <a:ext cx="0" cy="421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5441918" y="1285804"/>
            <a:ext cx="2237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 dirty="0">
                <a:solidFill>
                  <a:srgbClr val="000000"/>
                </a:solidFill>
                <a:latin typeface="Avenir Book"/>
                <a:cs typeface="Avenir Book"/>
              </a:rPr>
              <a:t>Plugin Configuration</a:t>
            </a:r>
            <a:endParaRPr lang="en-US" sz="1600" cap="small" dirty="0">
              <a:solidFill>
                <a:srgbClr val="000000"/>
              </a:solidFill>
              <a:latin typeface="Avenir Black"/>
            </a:endParaRPr>
          </a:p>
        </p:txBody>
      </p:sp>
      <p:cxnSp>
        <p:nvCxnSpPr>
          <p:cNvPr id="246" name="Straight Arrow Connector 245"/>
          <p:cNvCxnSpPr/>
          <p:nvPr/>
        </p:nvCxnSpPr>
        <p:spPr>
          <a:xfrm>
            <a:off x="6540171" y="1798778"/>
            <a:ext cx="0" cy="4337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4580537" y="5345482"/>
            <a:ext cx="16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interval signals</a:t>
            </a:r>
            <a:endParaRPr lang="en-US" dirty="0">
              <a:latin typeface="Avenir Black"/>
              <a:cs typeface="Avenir Black"/>
            </a:endParaRPr>
          </a:p>
        </p:txBody>
      </p:sp>
      <p:cxnSp>
        <p:nvCxnSpPr>
          <p:cNvPr id="249" name="Straight Arrow Connector 248"/>
          <p:cNvCxnSpPr>
            <a:stCxn id="4" idx="0"/>
          </p:cNvCxnSpPr>
          <p:nvPr/>
        </p:nvCxnSpPr>
        <p:spPr>
          <a:xfrm flipH="1" flipV="1">
            <a:off x="2211913" y="4983886"/>
            <a:ext cx="0" cy="361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248" idx="0"/>
          </p:cNvCxnSpPr>
          <p:nvPr/>
        </p:nvCxnSpPr>
        <p:spPr>
          <a:xfrm flipV="1">
            <a:off x="5429181" y="4983886"/>
            <a:ext cx="0" cy="361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7212484" y="535901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program output</a:t>
            </a:r>
            <a:endParaRPr lang="en-US" dirty="0">
              <a:latin typeface="Avenir Black"/>
              <a:cs typeface="Avenir Black"/>
            </a:endParaRPr>
          </a:p>
        </p:txBody>
      </p:sp>
      <p:cxnSp>
        <p:nvCxnSpPr>
          <p:cNvPr id="256" name="Straight Arrow Connector 255"/>
          <p:cNvCxnSpPr>
            <a:stCxn id="255" idx="0"/>
          </p:cNvCxnSpPr>
          <p:nvPr/>
        </p:nvCxnSpPr>
        <p:spPr>
          <a:xfrm flipH="1" flipV="1">
            <a:off x="8061129" y="4997420"/>
            <a:ext cx="0" cy="361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2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err="1" smtClean="0">
                <a:solidFill>
                  <a:srgbClr val="136A93"/>
                </a:solidFill>
                <a:latin typeface="Avenir Black"/>
              </a:rPr>
              <a:t>corsaro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 </a:t>
            </a:r>
            <a:r>
              <a:rPr lang="en-US" sz="3200" dirty="0" smtClean="0">
                <a:latin typeface="Avenir Book"/>
                <a:cs typeface="Avenir Book"/>
              </a:rPr>
              <a:t>plugins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7172" y="1780539"/>
            <a:ext cx="7593010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routingtables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 plugin:</a:t>
            </a:r>
          </a:p>
          <a:p>
            <a:pPr marL="20574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 Book"/>
              <a:cs typeface="Avenir Book"/>
            </a:endParaRPr>
          </a:p>
          <a:p>
            <a:pPr marL="38862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it maintains the state and the routing table of each peer</a:t>
            </a:r>
          </a:p>
          <a:p>
            <a:pPr marL="84582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BGP finite state machine per peer</a:t>
            </a:r>
          </a:p>
          <a:p>
            <a:pPr marL="84582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RIBs and updates</a:t>
            </a:r>
          </a:p>
          <a:p>
            <a:pPr marL="84582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recover from out of order and corrupted data </a:t>
            </a:r>
          </a:p>
          <a:p>
            <a:pPr marL="38862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Book"/>
              <a:cs typeface="Avenir Book"/>
            </a:endParaRPr>
          </a:p>
          <a:p>
            <a:pPr marL="38862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outputs statistics every minute (of BGP time)</a:t>
            </a:r>
          </a:p>
        </p:txBody>
      </p:sp>
    </p:spTree>
    <p:extLst>
      <p:ext uri="{BB962C8B-B14F-4D97-AF65-F5344CB8AC3E}">
        <p14:creationId xmlns:p14="http://schemas.microsoft.com/office/powerpoint/2010/main" val="5831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457199" y="157967"/>
            <a:ext cx="8229601" cy="527563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3600" cap="small" dirty="0" err="1" smtClean="0">
                <a:solidFill>
                  <a:schemeClr val="tx1"/>
                </a:solidFill>
                <a:effectLst/>
                <a:latin typeface="Avenir Black"/>
              </a:rPr>
              <a:t>bgp</a:t>
            </a:r>
            <a:r>
              <a:rPr lang="en-US" sz="3600" cap="small" dirty="0" err="1" smtClean="0">
                <a:solidFill>
                  <a:srgbClr val="136A93"/>
                </a:solidFill>
                <a:effectLst/>
                <a:latin typeface="Avenir Black"/>
              </a:rPr>
              <a:t>corsaro</a:t>
            </a:r>
            <a:r>
              <a:rPr lang="en-US" sz="3600" cap="small" dirty="0" smtClean="0">
                <a:solidFill>
                  <a:srgbClr val="136A93"/>
                </a:solidFill>
                <a:effectLst/>
                <a:latin typeface="Avenir Black"/>
              </a:rPr>
              <a:t> </a:t>
            </a:r>
            <a:r>
              <a:rPr lang="en-US" sz="3200" dirty="0" smtClean="0">
                <a:effectLst/>
                <a:latin typeface="Avenir Book"/>
                <a:cs typeface="Avenir Book"/>
              </a:rPr>
              <a:t>routingtables plugin</a:t>
            </a:r>
            <a:endParaRPr lang="en-US" sz="3200" dirty="0">
              <a:effectLst/>
              <a:latin typeface="Avenir Book"/>
              <a:cs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7" y="922945"/>
            <a:ext cx="7395603" cy="52744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66024" y="3514370"/>
            <a:ext cx="3249797" cy="954107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C0E2FA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accent3"/>
                </a:solidFill>
                <a:latin typeface="Avenir Book"/>
                <a:cs typeface="Avenir Book"/>
              </a:rPr>
              <a:t>RouteViews2 – 3549 – Los Angeles</a:t>
            </a:r>
          </a:p>
          <a:p>
            <a:pPr algn="r"/>
            <a:endParaRPr lang="en-US" sz="1400" dirty="0" smtClean="0">
              <a:latin typeface="Avenir Book"/>
              <a:cs typeface="Avenir Book"/>
            </a:endParaRPr>
          </a:p>
          <a:p>
            <a:pPr algn="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venir Book"/>
                <a:cs typeface="Avenir Book"/>
              </a:rPr>
              <a:t>RRC00 – 3549 – Palo Alto</a:t>
            </a:r>
          </a:p>
          <a:p>
            <a:pPr algn="r"/>
            <a:r>
              <a:rPr lang="en-US" sz="1400" dirty="0" smtClean="0">
                <a:latin typeface="Avenir Book"/>
                <a:cs typeface="Avenir Book"/>
              </a:rPr>
              <a:t>RouteViews2 – 3549 – Palo Alto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45264" y="3703053"/>
            <a:ext cx="1452702" cy="289649"/>
          </a:xfrm>
          <a:prstGeom prst="straightConnector1">
            <a:avLst/>
          </a:prstGeom>
          <a:ln>
            <a:solidFill>
              <a:srgbClr val="7FEE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44717" y="4193228"/>
            <a:ext cx="1500827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79496" y="6803411"/>
            <a:ext cx="28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https://</a:t>
            </a:r>
            <a:r>
              <a:rPr lang="en-US" sz="1400" dirty="0" err="1">
                <a:latin typeface="Avenir Book"/>
                <a:cs typeface="Avenir Book"/>
              </a:rPr>
              <a:t>charthouse.caida.org</a:t>
            </a:r>
            <a:r>
              <a:rPr lang="en-US" sz="1400" dirty="0">
                <a:latin typeface="Avenir Book"/>
                <a:cs typeface="Avenir Book"/>
              </a:rPr>
              <a:t>/@</a:t>
            </a:r>
            <a:r>
              <a:rPr lang="en-US" sz="1400" dirty="0" err="1">
                <a:latin typeface="Avenir Book"/>
                <a:cs typeface="Avenir Book"/>
              </a:rPr>
              <a:t>Ee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1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457199" y="157967"/>
            <a:ext cx="8229601" cy="527563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3600" cap="small" dirty="0" err="1" smtClean="0">
                <a:solidFill>
                  <a:schemeClr val="tx1"/>
                </a:solidFill>
                <a:effectLst/>
                <a:latin typeface="Avenir Black"/>
              </a:rPr>
              <a:t>bgp</a:t>
            </a:r>
            <a:r>
              <a:rPr lang="en-US" sz="3600" cap="small" dirty="0" err="1" smtClean="0">
                <a:solidFill>
                  <a:srgbClr val="136A93"/>
                </a:solidFill>
                <a:effectLst/>
                <a:latin typeface="Avenir Black"/>
              </a:rPr>
              <a:t>corsaro</a:t>
            </a:r>
            <a:r>
              <a:rPr lang="en-US" sz="3600" cap="small" dirty="0" smtClean="0">
                <a:solidFill>
                  <a:srgbClr val="136A93"/>
                </a:solidFill>
                <a:effectLst/>
                <a:latin typeface="Avenir Black"/>
              </a:rPr>
              <a:t> </a:t>
            </a:r>
            <a:r>
              <a:rPr lang="en-US" sz="3200" dirty="0">
                <a:effectLst/>
                <a:latin typeface="Avenir Book"/>
                <a:cs typeface="Avenir Book"/>
              </a:rPr>
              <a:t>routingtables </a:t>
            </a:r>
            <a:r>
              <a:rPr lang="en-US" sz="3200" dirty="0" smtClean="0">
                <a:effectLst/>
                <a:latin typeface="Avenir Book"/>
                <a:cs typeface="Avenir Book"/>
              </a:rPr>
              <a:t>plugin</a:t>
            </a:r>
            <a:endParaRPr lang="en-US" sz="3200" dirty="0">
              <a:effectLst/>
              <a:latin typeface="Avenir Book"/>
              <a:cs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8" y="1360831"/>
            <a:ext cx="8150721" cy="22521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05463" y="1352943"/>
            <a:ext cx="3249797" cy="307777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C0E2F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venir Book"/>
                <a:cs typeface="Avenir Book"/>
              </a:rPr>
              <a:t>Announcements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/>
          <a:stretch/>
        </p:blipFill>
        <p:spPr>
          <a:xfrm>
            <a:off x="536078" y="3789093"/>
            <a:ext cx="8150721" cy="22521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57863" y="3765429"/>
            <a:ext cx="3097397" cy="307777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C0E2F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venir Book"/>
                <a:cs typeface="Avenir Book"/>
              </a:rPr>
              <a:t>Withdrawals</a:t>
            </a:r>
          </a:p>
        </p:txBody>
      </p:sp>
      <p:sp>
        <p:nvSpPr>
          <p:cNvPr id="2" name="Rectangle 1"/>
          <p:cNvSpPr/>
          <p:nvPr/>
        </p:nvSpPr>
        <p:spPr>
          <a:xfrm>
            <a:off x="3143026" y="6808016"/>
            <a:ext cx="2814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https://</a:t>
            </a:r>
            <a:r>
              <a:rPr lang="en-US" sz="1400" dirty="0" err="1">
                <a:latin typeface="Avenir Book"/>
                <a:cs typeface="Avenir Book"/>
              </a:rPr>
              <a:t>charthouse.caida.org</a:t>
            </a:r>
            <a:r>
              <a:rPr lang="en-US" sz="1400" dirty="0">
                <a:latin typeface="Avenir Book"/>
                <a:cs typeface="Avenir Book"/>
              </a:rPr>
              <a:t>/@</a:t>
            </a:r>
            <a:r>
              <a:rPr lang="en-US" sz="1400" dirty="0" err="1">
                <a:latin typeface="Avenir Book"/>
                <a:cs typeface="Avenir Book"/>
              </a:rPr>
              <a:t>zs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457199" y="157967"/>
            <a:ext cx="8229601" cy="527563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3600" cap="small" dirty="0" err="1" smtClean="0">
                <a:solidFill>
                  <a:schemeClr val="tx1"/>
                </a:solidFill>
                <a:effectLst/>
                <a:latin typeface="Avenir Black"/>
              </a:rPr>
              <a:t>bgp</a:t>
            </a:r>
            <a:r>
              <a:rPr lang="en-US" sz="3600" cap="small" dirty="0" err="1" smtClean="0">
                <a:solidFill>
                  <a:srgbClr val="136A93"/>
                </a:solidFill>
                <a:effectLst/>
                <a:latin typeface="Avenir Black"/>
              </a:rPr>
              <a:t>corsaro</a:t>
            </a:r>
            <a:r>
              <a:rPr lang="en-US" sz="3600" cap="small" dirty="0" smtClean="0">
                <a:solidFill>
                  <a:srgbClr val="136A93"/>
                </a:solidFill>
                <a:effectLst/>
                <a:latin typeface="Avenir Black"/>
              </a:rPr>
              <a:t> </a:t>
            </a:r>
            <a:r>
              <a:rPr lang="en-US" sz="3200" dirty="0">
                <a:effectLst/>
                <a:latin typeface="Avenir Book"/>
                <a:cs typeface="Avenir Book"/>
              </a:rPr>
              <a:t>routingtables </a:t>
            </a:r>
            <a:r>
              <a:rPr lang="en-US" sz="3200" dirty="0" smtClean="0">
                <a:effectLst/>
                <a:latin typeface="Avenir Book"/>
                <a:cs typeface="Avenir Book"/>
              </a:rPr>
              <a:t>plugin</a:t>
            </a:r>
            <a:endParaRPr lang="en-US" sz="3200" dirty="0">
              <a:effectLst/>
              <a:latin typeface="Avenir Book"/>
              <a:cs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6" y="1360831"/>
            <a:ext cx="7343596" cy="22521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05463" y="1352943"/>
            <a:ext cx="3249797" cy="52322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C0E2F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venir Book"/>
                <a:cs typeface="Avenir Book"/>
              </a:rPr>
              <a:t>Unique prefixes appearing in announcements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6" y="3789093"/>
            <a:ext cx="7343596" cy="22521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57863" y="3765429"/>
            <a:ext cx="3097397" cy="52322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C0E2F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venir Book"/>
                <a:cs typeface="Avenir Book"/>
              </a:rPr>
              <a:t>Unique prefixes appearing in </a:t>
            </a:r>
            <a:r>
              <a:rPr lang="en-US" sz="1400" dirty="0" smtClean="0">
                <a:latin typeface="Avenir Book"/>
                <a:cs typeface="Avenir Book"/>
              </a:rPr>
              <a:t>withdrawals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7973" y="6784926"/>
            <a:ext cx="2824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https://</a:t>
            </a:r>
            <a:r>
              <a:rPr lang="en-US" sz="1400" dirty="0" err="1">
                <a:latin typeface="Avenir Book"/>
                <a:cs typeface="Avenir Book"/>
              </a:rPr>
              <a:t>charthouse.caida.org</a:t>
            </a:r>
            <a:r>
              <a:rPr lang="en-US" sz="1400" dirty="0">
                <a:latin typeface="Avenir Book"/>
                <a:cs typeface="Avenir Book"/>
              </a:rPr>
              <a:t>/@</a:t>
            </a:r>
            <a:r>
              <a:rPr lang="en-US" sz="1400" dirty="0" err="1">
                <a:latin typeface="Avenir Book"/>
                <a:cs typeface="Avenir Book"/>
              </a:rPr>
              <a:t>fg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9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cap="small" dirty="0" err="1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err="1">
                <a:solidFill>
                  <a:srgbClr val="136A93"/>
                </a:solidFill>
                <a:latin typeface="Avenir Black"/>
              </a:rPr>
              <a:t>stream</a:t>
            </a:r>
            <a:r>
              <a:rPr lang="en-US" sz="3200" dirty="0"/>
              <a:t> </a:t>
            </a:r>
            <a:r>
              <a:rPr lang="en-US" sz="3200" dirty="0">
                <a:latin typeface="Avenir Book"/>
                <a:cs typeface="Avenir Book"/>
              </a:rPr>
              <a:t>framework</a:t>
            </a:r>
            <a:endParaRPr lang="en-US" sz="3600" dirty="0"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703326" y="3791313"/>
            <a:ext cx="5507182" cy="5884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 anchorCtr="1"/>
          <a:lstStyle/>
          <a:p>
            <a:r>
              <a:rPr lang="en-US" sz="11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lack"/>
              </a:rPr>
              <a:t>stream library</a:t>
            </a:r>
            <a:endParaRPr lang="en-US" sz="1100" i="1" dirty="0">
              <a:latin typeface="Avenir Book"/>
              <a:cs typeface="Avenir Book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96428" y="2898321"/>
            <a:ext cx="3214080" cy="6435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 anchorCtr="1"/>
          <a:lstStyle/>
          <a:p>
            <a:r>
              <a:rPr lang="en-US" sz="11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lack"/>
              </a:rPr>
              <a:t>corsaro</a:t>
            </a:r>
            <a:endParaRPr lang="en-US" sz="1100" cap="small" dirty="0">
              <a:solidFill>
                <a:srgbClr val="000000"/>
              </a:solidFill>
              <a:latin typeface="Avenir Black"/>
            </a:endParaRPr>
          </a:p>
        </p:txBody>
      </p:sp>
      <p:cxnSp>
        <p:nvCxnSpPr>
          <p:cNvPr id="11" name="Straight Arrow Connector 10"/>
          <p:cNvCxnSpPr>
            <a:endCxn id="8" idx="2"/>
          </p:cNvCxnSpPr>
          <p:nvPr/>
        </p:nvCxnSpPr>
        <p:spPr>
          <a:xfrm flipV="1">
            <a:off x="5603468" y="3541848"/>
            <a:ext cx="0" cy="24946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187400" y="4088394"/>
            <a:ext cx="2539033" cy="22122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000" i="1" cap="small" dirty="0" smtClean="0">
                <a:solidFill>
                  <a:schemeClr val="tx1"/>
                </a:solidFill>
                <a:latin typeface="Avenir Black"/>
              </a:rPr>
              <a:t>bgpdump*</a:t>
            </a:r>
            <a:endParaRPr lang="en-US" sz="1000" i="1" cap="small" dirty="0">
              <a:solidFill>
                <a:schemeClr val="tx1"/>
              </a:solidFill>
              <a:latin typeface="Avenir Black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17243" y="3000605"/>
            <a:ext cx="1179071" cy="2465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E67C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sz="1050" cap="small" dirty="0" smtClean="0">
                <a:solidFill>
                  <a:schemeClr val="tx1"/>
                </a:solidFill>
                <a:latin typeface="Avenir Black"/>
              </a:rPr>
              <a:t>routing</a:t>
            </a:r>
            <a:r>
              <a:rPr lang="en-US" sz="1050" cap="small" dirty="0" smtClean="0">
                <a:solidFill>
                  <a:srgbClr val="136A93"/>
                </a:solidFill>
                <a:latin typeface="Avenir Black"/>
              </a:rPr>
              <a:t>tables</a:t>
            </a:r>
            <a:endParaRPr lang="en-US" sz="105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03326" y="5189082"/>
            <a:ext cx="5507182" cy="39907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 w="3175" cmpd="sng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100" cap="small" dirty="0" smtClean="0">
                <a:solidFill>
                  <a:prstClr val="black"/>
                </a:solidFill>
                <a:latin typeface="Avenir Book"/>
                <a:cs typeface="Avenir Boo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ook"/>
                <a:cs typeface="Avenir Book"/>
              </a:rPr>
              <a:t>downloader</a:t>
            </a:r>
            <a:endParaRPr lang="en-US" sz="700" cap="small" dirty="0">
              <a:solidFill>
                <a:schemeClr val="tx1"/>
              </a:solidFill>
              <a:latin typeface="Avenir Book"/>
              <a:cs typeface="Avenir Book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91088" y="2350335"/>
            <a:ext cx="3234763" cy="39193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 w="3175" cmpd="sng">
            <a:solidFill>
              <a:srgbClr val="4E67C8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sz="1100" cap="small" dirty="0" smtClean="0">
                <a:solidFill>
                  <a:prstClr val="black"/>
                </a:solidFill>
                <a:latin typeface="Avenir Book"/>
                <a:cs typeface="Avenir Boo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ook"/>
                <a:cs typeface="Avenir Book"/>
              </a:rPr>
              <a:t>watcher</a:t>
            </a:r>
            <a:endParaRPr lang="en-US" sz="700" cap="small" dirty="0">
              <a:solidFill>
                <a:schemeClr val="tx1"/>
              </a:solidFill>
              <a:latin typeface="Avenir Book"/>
              <a:cs typeface="Avenir Book"/>
            </a:endParaRPr>
          </a:p>
        </p:txBody>
      </p:sp>
      <p:cxnSp>
        <p:nvCxnSpPr>
          <p:cNvPr id="15" name="Straight Arrow Connector 14"/>
          <p:cNvCxnSpPr>
            <a:stCxn id="19" idx="3"/>
            <a:endCxn id="5" idx="0"/>
          </p:cNvCxnSpPr>
          <p:nvPr/>
        </p:nvCxnSpPr>
        <p:spPr>
          <a:xfrm flipH="1">
            <a:off x="4456917" y="4962384"/>
            <a:ext cx="3985" cy="226698"/>
          </a:xfrm>
          <a:prstGeom prst="straightConnector1">
            <a:avLst/>
          </a:prstGeom>
          <a:ln w="3175" cmpd="sng">
            <a:solidFill>
              <a:srgbClr val="4E67C8"/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n 18"/>
          <p:cNvSpPr/>
          <p:nvPr/>
        </p:nvSpPr>
        <p:spPr>
          <a:xfrm>
            <a:off x="4016540" y="4563311"/>
            <a:ext cx="888723" cy="399073"/>
          </a:xfrm>
          <a:prstGeom prst="can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 w="3175" cmpd="sng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900" cap="small" dirty="0" smtClean="0">
                <a:solidFill>
                  <a:schemeClr val="tx1"/>
                </a:solidFill>
                <a:latin typeface="Avenir Book"/>
                <a:cs typeface="Avenir Book"/>
              </a:rPr>
              <a:t>bgp</a:t>
            </a:r>
            <a:r>
              <a:rPr lang="en-US" sz="900" cap="small" dirty="0" smtClean="0">
                <a:solidFill>
                  <a:srgbClr val="136A93"/>
                </a:solidFill>
                <a:latin typeface="Avenir Book"/>
                <a:cs typeface="Avenir Book"/>
              </a:rPr>
              <a:t>archive</a:t>
            </a:r>
            <a:endParaRPr lang="en-US" sz="600" b="1" i="1" dirty="0">
              <a:latin typeface="Avenir Book"/>
              <a:cs typeface="Avenir Book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664458" y="1741311"/>
            <a:ext cx="1412248" cy="39907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 w="3175" cmpd="sng">
            <a:solidFill>
              <a:srgbClr val="4E67C8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900" cap="small" dirty="0" smtClean="0">
                <a:solidFill>
                  <a:schemeClr val="tx1"/>
                </a:solidFill>
                <a:latin typeface="Avenir Book"/>
                <a:cs typeface="Avenir Book"/>
              </a:rPr>
              <a:t>per-as </a:t>
            </a:r>
            <a:r>
              <a:rPr lang="en-US" sz="900" cap="small" dirty="0" smtClean="0">
                <a:solidFill>
                  <a:srgbClr val="136A93"/>
                </a:solidFill>
                <a:latin typeface="Avenir Book"/>
                <a:cs typeface="Avenir Book"/>
              </a:rPr>
              <a:t>visibility</a:t>
            </a:r>
            <a:endParaRPr lang="en-US" sz="600" b="1" i="1" dirty="0">
              <a:latin typeface="Avenir Book"/>
              <a:cs typeface="Avenir Book"/>
            </a:endParaRPr>
          </a:p>
        </p:txBody>
      </p:sp>
      <p:cxnSp>
        <p:nvCxnSpPr>
          <p:cNvPr id="24" name="Straight Arrow Connector 23"/>
          <p:cNvCxnSpPr>
            <a:stCxn id="20" idx="0"/>
            <a:endCxn id="9" idx="2"/>
          </p:cNvCxnSpPr>
          <p:nvPr/>
        </p:nvCxnSpPr>
        <p:spPr>
          <a:xfrm flipV="1">
            <a:off x="5606779" y="2742273"/>
            <a:ext cx="1691" cy="258332"/>
          </a:xfrm>
          <a:prstGeom prst="straightConnector1">
            <a:avLst/>
          </a:prstGeom>
          <a:ln w="3175" cmpd="sng">
            <a:solidFill>
              <a:srgbClr val="4E67C8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3" idx="2"/>
          </p:cNvCxnSpPr>
          <p:nvPr/>
        </p:nvCxnSpPr>
        <p:spPr>
          <a:xfrm flipV="1">
            <a:off x="6370582" y="2140384"/>
            <a:ext cx="0" cy="209951"/>
          </a:xfrm>
          <a:prstGeom prst="straightConnector1">
            <a:avLst/>
          </a:prstGeom>
          <a:ln w="3175" cmpd="sng">
            <a:solidFill>
              <a:srgbClr val="4E67C8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180564" y="1741311"/>
            <a:ext cx="1317492" cy="39907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 w="3175" cmpd="sng">
            <a:solidFill>
              <a:srgbClr val="4E67C8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900" cap="small" dirty="0" smtClean="0">
                <a:solidFill>
                  <a:schemeClr val="tx1"/>
                </a:solidFill>
                <a:latin typeface="Avenir Book"/>
                <a:cs typeface="Avenir Book"/>
              </a:rPr>
              <a:t>per-region </a:t>
            </a:r>
            <a:r>
              <a:rPr lang="en-US" sz="900" cap="small" dirty="0" smtClean="0">
                <a:solidFill>
                  <a:srgbClr val="136A93"/>
                </a:solidFill>
                <a:latin typeface="Avenir Book"/>
                <a:cs typeface="Avenir Book"/>
              </a:rPr>
              <a:t>visibility</a:t>
            </a:r>
            <a:endParaRPr lang="en-US" sz="600" b="1" i="1" dirty="0">
              <a:latin typeface="Avenir Book"/>
              <a:cs typeface="Avenir Book"/>
            </a:endParaRPr>
          </a:p>
        </p:txBody>
      </p:sp>
      <p:cxnSp>
        <p:nvCxnSpPr>
          <p:cNvPr id="30" name="Straight Arrow Connector 29"/>
          <p:cNvCxnSpPr>
            <a:endCxn id="28" idx="2"/>
          </p:cNvCxnSpPr>
          <p:nvPr/>
        </p:nvCxnSpPr>
        <p:spPr>
          <a:xfrm flipV="1">
            <a:off x="4839310" y="2140384"/>
            <a:ext cx="0" cy="209951"/>
          </a:xfrm>
          <a:prstGeom prst="straightConnector1">
            <a:avLst/>
          </a:prstGeom>
          <a:ln w="3175" cmpd="sng">
            <a:solidFill>
              <a:srgbClr val="4E67C8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2"/>
            <a:endCxn id="19" idx="0"/>
          </p:cNvCxnSpPr>
          <p:nvPr/>
        </p:nvCxnSpPr>
        <p:spPr>
          <a:xfrm>
            <a:off x="4456917" y="4379727"/>
            <a:ext cx="3985" cy="28335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703326" y="2886776"/>
            <a:ext cx="981608" cy="6435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100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100" cap="small" dirty="0" err="1" smtClean="0">
                <a:solidFill>
                  <a:srgbClr val="136A93"/>
                </a:solidFill>
                <a:latin typeface="Avenir Black"/>
              </a:rPr>
              <a:t>reader</a:t>
            </a:r>
            <a:endParaRPr lang="en-US" sz="110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777294" y="2898321"/>
            <a:ext cx="1152236" cy="6435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100" cap="small" dirty="0" err="1" smtClean="0">
                <a:solidFill>
                  <a:schemeClr val="tx1"/>
                </a:solidFill>
                <a:latin typeface="Avenir Black"/>
              </a:rPr>
              <a:t>pybgp</a:t>
            </a:r>
            <a:r>
              <a:rPr lang="en-US" sz="1100" cap="small" dirty="0" err="1" smtClean="0">
                <a:solidFill>
                  <a:srgbClr val="136A93"/>
                </a:solidFill>
                <a:latin typeface="Avenir Black"/>
              </a:rPr>
              <a:t>stream</a:t>
            </a:r>
            <a:endParaRPr lang="en-US" sz="1100" cap="small" dirty="0">
              <a:solidFill>
                <a:srgbClr val="000000"/>
              </a:solidFill>
              <a:latin typeface="Avenir Black"/>
            </a:endParaRPr>
          </a:p>
        </p:txBody>
      </p:sp>
      <p:cxnSp>
        <p:nvCxnSpPr>
          <p:cNvPr id="46" name="Straight Arrow Connector 45"/>
          <p:cNvCxnSpPr>
            <a:endCxn id="31" idx="2"/>
          </p:cNvCxnSpPr>
          <p:nvPr/>
        </p:nvCxnSpPr>
        <p:spPr>
          <a:xfrm flipV="1">
            <a:off x="3353412" y="3541848"/>
            <a:ext cx="0" cy="23792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9" idx="2"/>
          </p:cNvCxnSpPr>
          <p:nvPr/>
        </p:nvCxnSpPr>
        <p:spPr>
          <a:xfrm flipV="1">
            <a:off x="2194130" y="3530303"/>
            <a:ext cx="0" cy="24946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180565" y="3000605"/>
            <a:ext cx="658746" cy="2465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E67C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sz="1050" cap="small" dirty="0" smtClean="0">
                <a:solidFill>
                  <a:schemeClr val="tx1"/>
                </a:solidFill>
                <a:latin typeface="Avenir Black"/>
              </a:rPr>
              <a:t>plugin</a:t>
            </a:r>
            <a:endParaRPr lang="en-US" sz="105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370582" y="3005750"/>
            <a:ext cx="658746" cy="2465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E67C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sz="1050" cap="small" dirty="0" smtClean="0">
                <a:solidFill>
                  <a:schemeClr val="tx1"/>
                </a:solidFill>
                <a:latin typeface="Avenir Black"/>
              </a:rPr>
              <a:t>plugin</a:t>
            </a:r>
            <a:endParaRPr lang="en-US" sz="1050" cap="small" dirty="0">
              <a:solidFill>
                <a:srgbClr val="000000"/>
              </a:solidFill>
              <a:latin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0520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457199" y="2604387"/>
            <a:ext cx="8229601" cy="114965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0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5400" cap="small" dirty="0">
                <a:solidFill>
                  <a:schemeClr val="tx1"/>
                </a:solidFill>
                <a:latin typeface="Avenir Black"/>
              </a:rPr>
              <a:t>t</a:t>
            </a:r>
            <a:r>
              <a:rPr lang="en-US" sz="5400" cap="small" dirty="0" smtClean="0">
                <a:solidFill>
                  <a:schemeClr val="tx1"/>
                </a:solidFill>
                <a:latin typeface="Avenir Black"/>
              </a:rPr>
              <a:t>ha</a:t>
            </a:r>
            <a:r>
              <a:rPr lang="en-US" sz="5400" cap="small" dirty="0" smtClean="0">
                <a:solidFill>
                  <a:srgbClr val="136A93"/>
                </a:solidFill>
                <a:latin typeface="Avenir Black"/>
              </a:rPr>
              <a:t>nks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286000" y="51357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venir Book"/>
                <a:cs typeface="Avenir Book"/>
              </a:rPr>
              <a:t>Chiara </a:t>
            </a:r>
            <a:r>
              <a:rPr lang="en-US" dirty="0" err="1">
                <a:latin typeface="Avenir Book"/>
                <a:cs typeface="Avenir Book"/>
              </a:rPr>
              <a:t>Orsini</a:t>
            </a:r>
            <a:r>
              <a:rPr lang="en-US" dirty="0">
                <a:latin typeface="Avenir Book"/>
                <a:cs typeface="Avenir Book"/>
              </a:rPr>
              <a:t/>
            </a:r>
            <a:br>
              <a:rPr lang="en-US" dirty="0">
                <a:latin typeface="Avenir Book"/>
                <a:cs typeface="Avenir Book"/>
              </a:rPr>
            </a:br>
            <a:r>
              <a:rPr lang="en-US" i="1" dirty="0" err="1">
                <a:latin typeface="Avenir Book"/>
                <a:cs typeface="Avenir Book"/>
              </a:rPr>
              <a:t>chiara@caida.org</a:t>
            </a:r>
            <a:endParaRPr lang="en-US" i="1" dirty="0">
              <a:latin typeface="Avenir Book"/>
              <a:cs typeface="Avenir Book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1748117"/>
            <a:ext cx="8229601" cy="114965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0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5400" cap="small" dirty="0" smtClean="0">
                <a:solidFill>
                  <a:schemeClr val="tx1"/>
                </a:solidFill>
                <a:latin typeface="Avenir Black"/>
              </a:rPr>
              <a:t>quest</a:t>
            </a:r>
            <a:r>
              <a:rPr lang="en-US" sz="5400" cap="small" dirty="0" smtClean="0">
                <a:solidFill>
                  <a:srgbClr val="136A93"/>
                </a:solidFill>
                <a:latin typeface="Avenir Black"/>
              </a:rPr>
              <a:t>ions </a:t>
            </a:r>
            <a:r>
              <a:rPr lang="en-US" sz="6000" dirty="0">
                <a:latin typeface="Avenir Book"/>
                <a:cs typeface="Avenir Book"/>
              </a:rPr>
              <a:t>?</a:t>
            </a:r>
            <a:endParaRPr lang="en-US" sz="32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92474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600" dirty="0" smtClean="0">
                <a:latin typeface="Avenir Book"/>
                <a:cs typeface="Avenir Book"/>
              </a:rPr>
              <a:t>CAIDA </a:t>
            </a:r>
            <a:r>
              <a:rPr lang="en-US" sz="3600" dirty="0">
                <a:latin typeface="Avenir Book"/>
                <a:cs typeface="Avenir Book"/>
              </a:rPr>
              <a:t>framework </a:t>
            </a:r>
            <a:r>
              <a:rPr lang="en-US" sz="3600" dirty="0" smtClean="0">
                <a:latin typeface="Avenir Book"/>
                <a:cs typeface="Avenir Book"/>
              </a:rPr>
              <a:t/>
            </a:r>
            <a:br>
              <a:rPr lang="en-US" sz="3600" dirty="0" smtClean="0">
                <a:latin typeface="Avenir Book"/>
                <a:cs typeface="Avenir Book"/>
              </a:rPr>
            </a:br>
            <a:r>
              <a:rPr lang="en-US" sz="3600" dirty="0" smtClean="0">
                <a:latin typeface="Avenir Book"/>
                <a:cs typeface="Avenir Book"/>
              </a:rPr>
              <a:t>for </a:t>
            </a:r>
            <a:r>
              <a:rPr lang="en-US" sz="3600" dirty="0">
                <a:latin typeface="Avenir Book"/>
                <a:cs typeface="Avenir Book"/>
              </a:rPr>
              <a:t>real-time outage detection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03326" y="5327622"/>
            <a:ext cx="5507182" cy="39907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100" cap="small" dirty="0" smtClean="0">
                <a:solidFill>
                  <a:prstClr val="black"/>
                </a:solidFill>
                <a:latin typeface="Avenir Blac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lack"/>
              </a:rPr>
              <a:t>downloader</a:t>
            </a:r>
            <a:endParaRPr lang="en-US" sz="700" cap="small" dirty="0">
              <a:solidFill>
                <a:schemeClr val="tx1"/>
              </a:solidFill>
              <a:latin typeface="Avenir Black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03326" y="3929853"/>
            <a:ext cx="5507182" cy="5884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 anchorCtr="1"/>
          <a:lstStyle/>
          <a:p>
            <a:r>
              <a:rPr lang="en-US" sz="11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lack"/>
              </a:rPr>
              <a:t>stream library</a:t>
            </a:r>
            <a:endParaRPr lang="en-US" sz="1100" i="1" dirty="0">
              <a:latin typeface="Avenir Book"/>
              <a:cs typeface="Avenir Book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96428" y="3036861"/>
            <a:ext cx="3214080" cy="6435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 anchorCtr="1"/>
          <a:lstStyle/>
          <a:p>
            <a:r>
              <a:rPr lang="en-US" sz="11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lack"/>
              </a:rPr>
              <a:t>corsaro</a:t>
            </a:r>
            <a:endParaRPr lang="en-US" sz="110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91088" y="2488875"/>
            <a:ext cx="3234763" cy="39193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sz="1100" cap="small" dirty="0" smtClean="0">
                <a:solidFill>
                  <a:prstClr val="black"/>
                </a:solidFill>
                <a:latin typeface="Avenir Blac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lack"/>
              </a:rPr>
              <a:t>watcher</a:t>
            </a:r>
            <a:endParaRPr lang="en-US" sz="700" cap="small" dirty="0">
              <a:solidFill>
                <a:schemeClr val="tx1"/>
              </a:solidFill>
              <a:latin typeface="Avenir Black"/>
            </a:endParaRPr>
          </a:p>
        </p:txBody>
      </p:sp>
      <p:cxnSp>
        <p:nvCxnSpPr>
          <p:cNvPr id="11" name="Straight Arrow Connector 10"/>
          <p:cNvCxnSpPr>
            <a:endCxn id="8" idx="2"/>
          </p:cNvCxnSpPr>
          <p:nvPr/>
        </p:nvCxnSpPr>
        <p:spPr>
          <a:xfrm flipV="1">
            <a:off x="5603468" y="3680388"/>
            <a:ext cx="0" cy="24946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187400" y="4226934"/>
            <a:ext cx="2539033" cy="22122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000" i="1" cap="small" dirty="0" smtClean="0">
                <a:solidFill>
                  <a:schemeClr val="tx1"/>
                </a:solidFill>
                <a:latin typeface="Avenir Black"/>
              </a:rPr>
              <a:t>bgpdump*</a:t>
            </a:r>
            <a:endParaRPr lang="en-US" sz="1000" i="1" cap="small" dirty="0">
              <a:solidFill>
                <a:schemeClr val="tx1"/>
              </a:solidFill>
              <a:latin typeface="Avenir Black"/>
            </a:endParaRPr>
          </a:p>
        </p:txBody>
      </p:sp>
      <p:cxnSp>
        <p:nvCxnSpPr>
          <p:cNvPr id="15" name="Straight Arrow Connector 14"/>
          <p:cNvCxnSpPr>
            <a:stCxn id="19" idx="3"/>
            <a:endCxn id="5" idx="0"/>
          </p:cNvCxnSpPr>
          <p:nvPr/>
        </p:nvCxnSpPr>
        <p:spPr>
          <a:xfrm flipH="1">
            <a:off x="4456917" y="5100924"/>
            <a:ext cx="3985" cy="22669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n 18"/>
          <p:cNvSpPr/>
          <p:nvPr/>
        </p:nvSpPr>
        <p:spPr>
          <a:xfrm>
            <a:off x="4016540" y="4701851"/>
            <a:ext cx="888723" cy="399073"/>
          </a:xfrm>
          <a:prstGeom prst="ca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9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900" cap="small" dirty="0" smtClean="0">
                <a:solidFill>
                  <a:srgbClr val="136A93"/>
                </a:solidFill>
                <a:latin typeface="Avenir Black"/>
              </a:rPr>
              <a:t>archive</a:t>
            </a:r>
            <a:endParaRPr lang="en-US" sz="600" b="1" i="1" dirty="0">
              <a:latin typeface="Avenir Book"/>
              <a:cs typeface="Avenir Book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17243" y="3139145"/>
            <a:ext cx="1179071" cy="24650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sz="1050" cap="small" dirty="0" smtClean="0">
                <a:solidFill>
                  <a:schemeClr val="tx1"/>
                </a:solidFill>
                <a:latin typeface="Avenir Black"/>
              </a:rPr>
              <a:t>routing</a:t>
            </a:r>
            <a:r>
              <a:rPr lang="en-US" sz="1050" cap="small" dirty="0" smtClean="0">
                <a:solidFill>
                  <a:srgbClr val="136A93"/>
                </a:solidFill>
                <a:latin typeface="Avenir Black"/>
              </a:rPr>
              <a:t>tables</a:t>
            </a:r>
            <a:endParaRPr lang="en-US" sz="105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664458" y="1879851"/>
            <a:ext cx="1412248" cy="39907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900" cap="small" dirty="0" smtClean="0">
                <a:solidFill>
                  <a:schemeClr val="tx1"/>
                </a:solidFill>
                <a:latin typeface="Avenir Black"/>
              </a:rPr>
              <a:t>per-as </a:t>
            </a:r>
            <a:r>
              <a:rPr lang="en-US" sz="900" cap="small" dirty="0" smtClean="0">
                <a:solidFill>
                  <a:srgbClr val="136A93"/>
                </a:solidFill>
                <a:latin typeface="Avenir Black"/>
              </a:rPr>
              <a:t>visibility</a:t>
            </a:r>
            <a:endParaRPr lang="en-US" sz="600" b="1" i="1" dirty="0">
              <a:latin typeface="Avenir Book"/>
              <a:cs typeface="Avenir Book"/>
            </a:endParaRPr>
          </a:p>
        </p:txBody>
      </p:sp>
      <p:cxnSp>
        <p:nvCxnSpPr>
          <p:cNvPr id="24" name="Straight Arrow Connector 23"/>
          <p:cNvCxnSpPr>
            <a:stCxn id="20" idx="0"/>
            <a:endCxn id="9" idx="2"/>
          </p:cNvCxnSpPr>
          <p:nvPr/>
        </p:nvCxnSpPr>
        <p:spPr>
          <a:xfrm flipV="1">
            <a:off x="5606779" y="2880813"/>
            <a:ext cx="1691" cy="25833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3" idx="2"/>
          </p:cNvCxnSpPr>
          <p:nvPr/>
        </p:nvCxnSpPr>
        <p:spPr>
          <a:xfrm flipV="1">
            <a:off x="6370582" y="2278924"/>
            <a:ext cx="0" cy="209951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180564" y="1879851"/>
            <a:ext cx="1317492" cy="39907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900" cap="small" dirty="0" smtClean="0">
                <a:solidFill>
                  <a:schemeClr val="tx1"/>
                </a:solidFill>
                <a:latin typeface="Avenir Black"/>
              </a:rPr>
              <a:t>per-region </a:t>
            </a:r>
            <a:r>
              <a:rPr lang="en-US" sz="900" cap="small" dirty="0" smtClean="0">
                <a:solidFill>
                  <a:srgbClr val="136A93"/>
                </a:solidFill>
                <a:latin typeface="Avenir Black"/>
              </a:rPr>
              <a:t>visibility</a:t>
            </a:r>
            <a:endParaRPr lang="en-US" sz="600" b="1" i="1" dirty="0">
              <a:latin typeface="Avenir Book"/>
              <a:cs typeface="Avenir Book"/>
            </a:endParaRPr>
          </a:p>
        </p:txBody>
      </p:sp>
      <p:cxnSp>
        <p:nvCxnSpPr>
          <p:cNvPr id="30" name="Straight Arrow Connector 29"/>
          <p:cNvCxnSpPr>
            <a:endCxn id="28" idx="2"/>
          </p:cNvCxnSpPr>
          <p:nvPr/>
        </p:nvCxnSpPr>
        <p:spPr>
          <a:xfrm flipV="1">
            <a:off x="4839310" y="2278924"/>
            <a:ext cx="0" cy="209951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r="47817"/>
          <a:stretch/>
        </p:blipFill>
        <p:spPr>
          <a:xfrm>
            <a:off x="292434" y="6053267"/>
            <a:ext cx="2128551" cy="4840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69733" y="6172200"/>
            <a:ext cx="35750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https://</a:t>
            </a:r>
            <a:r>
              <a:rPr lang="en-US" sz="1600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www.caida.org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/funding/</a:t>
            </a:r>
            <a:r>
              <a:rPr lang="en-US" sz="16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ioda</a:t>
            </a:r>
            <a:endParaRPr lang="en-US" sz="1600" i="1" dirty="0">
              <a:solidFill>
                <a:schemeClr val="accent6">
                  <a:lumMod val="60000"/>
                  <a:lumOff val="40000"/>
                </a:schemeClr>
              </a:solidFill>
              <a:latin typeface="Avenir Book"/>
              <a:cs typeface="Avenir Book"/>
            </a:endParaRPr>
          </a:p>
        </p:txBody>
      </p:sp>
      <p:cxnSp>
        <p:nvCxnSpPr>
          <p:cNvPr id="35" name="Straight Arrow Connector 34"/>
          <p:cNvCxnSpPr>
            <a:stCxn id="7" idx="2"/>
            <a:endCxn id="19" idx="0"/>
          </p:cNvCxnSpPr>
          <p:nvPr/>
        </p:nvCxnSpPr>
        <p:spPr>
          <a:xfrm>
            <a:off x="4456917" y="4518267"/>
            <a:ext cx="3985" cy="28335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703326" y="3025316"/>
            <a:ext cx="981608" cy="6435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100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100" cap="small" dirty="0" err="1" smtClean="0">
                <a:solidFill>
                  <a:srgbClr val="136A93"/>
                </a:solidFill>
                <a:latin typeface="Avenir Black"/>
              </a:rPr>
              <a:t>reader</a:t>
            </a:r>
            <a:endParaRPr lang="en-US" sz="110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777294" y="3036861"/>
            <a:ext cx="1152236" cy="6435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100" cap="small" dirty="0" err="1" smtClean="0">
                <a:solidFill>
                  <a:schemeClr val="tx1"/>
                </a:solidFill>
                <a:latin typeface="Avenir Black"/>
              </a:rPr>
              <a:t>pybgp</a:t>
            </a:r>
            <a:r>
              <a:rPr lang="en-US" sz="1100" cap="small" dirty="0" err="1" smtClean="0">
                <a:solidFill>
                  <a:srgbClr val="136A93"/>
                </a:solidFill>
                <a:latin typeface="Avenir Black"/>
              </a:rPr>
              <a:t>stream</a:t>
            </a:r>
            <a:endParaRPr lang="en-US" sz="1100" cap="small" dirty="0">
              <a:solidFill>
                <a:srgbClr val="000000"/>
              </a:solidFill>
              <a:latin typeface="Avenir Black"/>
            </a:endParaRPr>
          </a:p>
        </p:txBody>
      </p:sp>
      <p:cxnSp>
        <p:nvCxnSpPr>
          <p:cNvPr id="46" name="Straight Arrow Connector 45"/>
          <p:cNvCxnSpPr>
            <a:endCxn id="31" idx="2"/>
          </p:cNvCxnSpPr>
          <p:nvPr/>
        </p:nvCxnSpPr>
        <p:spPr>
          <a:xfrm flipV="1">
            <a:off x="3353412" y="3680388"/>
            <a:ext cx="0" cy="23792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9" idx="2"/>
          </p:cNvCxnSpPr>
          <p:nvPr/>
        </p:nvCxnSpPr>
        <p:spPr>
          <a:xfrm flipV="1">
            <a:off x="2194130" y="3668843"/>
            <a:ext cx="0" cy="24946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92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861735"/>
            <a:ext cx="8089001" cy="58199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6815" y="6779406"/>
            <a:ext cx="3677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https://</a:t>
            </a:r>
            <a:r>
              <a:rPr lang="en-US" dirty="0" err="1">
                <a:latin typeface="Avenir Book"/>
                <a:cs typeface="Avenir Book"/>
              </a:rPr>
              <a:t>charthouse.caida.org</a:t>
            </a:r>
            <a:r>
              <a:rPr lang="en-US" dirty="0">
                <a:latin typeface="Avenir Book"/>
                <a:cs typeface="Avenir Book"/>
              </a:rPr>
              <a:t>/@</a:t>
            </a:r>
            <a:r>
              <a:rPr lang="en-US" dirty="0" err="1">
                <a:latin typeface="Avenir Book"/>
                <a:cs typeface="Avenir Book"/>
              </a:rPr>
              <a:t>wb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199" y="157967"/>
            <a:ext cx="8229601" cy="527563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3600" dirty="0" smtClean="0">
                <a:effectLst/>
                <a:latin typeface="Avenir Book"/>
                <a:cs typeface="Avenir Book"/>
              </a:rPr>
              <a:t>Time Warner Cable outage</a:t>
            </a:r>
            <a:endParaRPr lang="en-US" sz="3200" dirty="0">
              <a:solidFill>
                <a:srgbClr val="FF0000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3307" y="3514370"/>
            <a:ext cx="2753494" cy="1169551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C0E2FA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venir Book"/>
                <a:cs typeface="Avenir Book"/>
              </a:rPr>
              <a:t>prefixes originated by 15 TWC </a:t>
            </a:r>
            <a:r>
              <a:rPr lang="en-US" sz="1400" dirty="0" err="1" smtClean="0">
                <a:latin typeface="Avenir Book"/>
                <a:cs typeface="Avenir Book"/>
              </a:rPr>
              <a:t>ASes</a:t>
            </a:r>
            <a:endParaRPr lang="en-US" sz="1400" dirty="0" smtClean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Avenir Book"/>
                <a:cs typeface="Avenir Book"/>
              </a:rPr>
              <a:t>177</a:t>
            </a:r>
            <a:r>
              <a:rPr lang="en-US" sz="1400" dirty="0" smtClean="0">
                <a:latin typeface="Avenir Book"/>
                <a:cs typeface="Avenir Book"/>
              </a:rPr>
              <a:t> full feed unique peer </a:t>
            </a:r>
            <a:r>
              <a:rPr lang="en-US" sz="1400" dirty="0" err="1" smtClean="0">
                <a:latin typeface="Avenir Book"/>
                <a:cs typeface="Avenir Book"/>
              </a:rPr>
              <a:t>ASes</a:t>
            </a:r>
            <a:endParaRPr lang="en-US" sz="14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1755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2322946"/>
            <a:ext cx="8229601" cy="114965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0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5400" cap="small" dirty="0" smtClean="0">
                <a:solidFill>
                  <a:schemeClr val="tx1"/>
                </a:solidFill>
                <a:latin typeface="Avenir Black"/>
              </a:rPr>
              <a:t>backup </a:t>
            </a:r>
            <a:r>
              <a:rPr lang="en-US" sz="5400" cap="small" dirty="0" smtClean="0">
                <a:solidFill>
                  <a:srgbClr val="136A93"/>
                </a:solidFill>
                <a:latin typeface="Avenir Black"/>
              </a:rPr>
              <a:t>slides</a:t>
            </a:r>
            <a:endParaRPr lang="en-US" sz="32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5028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stream</a:t>
            </a:r>
            <a:r>
              <a:rPr lang="en-US" dirty="0" smtClean="0"/>
              <a:t> </a:t>
            </a:r>
            <a:r>
              <a:rPr lang="en-US" sz="3200" dirty="0" smtClean="0">
                <a:latin typeface="Avenir Book"/>
                <a:cs typeface="Avenir Book"/>
              </a:rPr>
              <a:t>framework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728579" y="6420830"/>
            <a:ext cx="18288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17150" y="3588374"/>
            <a:ext cx="4693277" cy="10255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 anchorCtr="1"/>
          <a:lstStyle/>
          <a:p>
            <a:pPr algn="ctr"/>
            <a:r>
              <a:rPr lang="en-US" sz="14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400" cap="small" dirty="0" smtClean="0">
                <a:solidFill>
                  <a:srgbClr val="136A93"/>
                </a:solidFill>
                <a:latin typeface="Avenir Black"/>
              </a:rPr>
              <a:t>stream library</a:t>
            </a:r>
            <a:endParaRPr lang="en-US" sz="1400" i="1" dirty="0">
              <a:latin typeface="Avenir Book"/>
              <a:cs typeface="Avenir Book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44022" y="2355434"/>
            <a:ext cx="2366405" cy="81486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 anchorCtr="1"/>
          <a:lstStyle/>
          <a:p>
            <a:r>
              <a:rPr lang="en-US" sz="14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400" cap="small" dirty="0" smtClean="0">
                <a:solidFill>
                  <a:srgbClr val="136A93"/>
                </a:solidFill>
                <a:latin typeface="Avenir Black"/>
              </a:rPr>
              <a:t>corsaro</a:t>
            </a:r>
            <a:endParaRPr lang="en-US" sz="140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17810" y="2557011"/>
            <a:ext cx="1032623" cy="6132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2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200" cap="small" dirty="0" smtClean="0">
                <a:solidFill>
                  <a:srgbClr val="136A93"/>
                </a:solidFill>
                <a:latin typeface="Avenir Black"/>
              </a:rPr>
              <a:t>reader</a:t>
            </a:r>
            <a:endParaRPr lang="en-US" sz="1200" b="1" i="1" dirty="0">
              <a:latin typeface="Avenir Book"/>
              <a:cs typeface="Avenir Book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727225" y="3170295"/>
            <a:ext cx="0" cy="41808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693145" y="4162455"/>
            <a:ext cx="3858629" cy="30940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100" cap="small" dirty="0" smtClean="0">
                <a:solidFill>
                  <a:schemeClr val="tx1"/>
                </a:solidFill>
                <a:latin typeface="Avenir Black"/>
              </a:rPr>
              <a:t>bgpdump* library</a:t>
            </a:r>
            <a:endParaRPr lang="en-US" sz="1100" cap="small" dirty="0">
              <a:solidFill>
                <a:schemeClr val="tx1"/>
              </a:solidFill>
              <a:latin typeface="Avenir Black"/>
            </a:endParaRPr>
          </a:p>
        </p:txBody>
      </p:sp>
      <p:cxnSp>
        <p:nvCxnSpPr>
          <p:cNvPr id="42" name="Straight Arrow Connector 41"/>
          <p:cNvCxnSpPr>
            <a:endCxn id="11" idx="2"/>
          </p:cNvCxnSpPr>
          <p:nvPr/>
        </p:nvCxnSpPr>
        <p:spPr>
          <a:xfrm flipV="1">
            <a:off x="2734122" y="3170295"/>
            <a:ext cx="0" cy="41808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5755626" y="2403892"/>
            <a:ext cx="1118330" cy="286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050" cap="small" dirty="0" smtClean="0">
                <a:solidFill>
                  <a:schemeClr val="tx1"/>
                </a:solidFill>
                <a:latin typeface="Avenir Black"/>
              </a:rPr>
              <a:t>plugin n</a:t>
            </a:r>
            <a:endParaRPr lang="en-US" sz="105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575574" y="2407281"/>
            <a:ext cx="1044711" cy="286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050" cap="small" dirty="0" smtClean="0">
                <a:solidFill>
                  <a:schemeClr val="tx1"/>
                </a:solidFill>
                <a:latin typeface="Avenir Black"/>
              </a:rPr>
              <a:t>plugin1</a:t>
            </a:r>
            <a:endParaRPr lang="en-US" sz="1050" cap="small" dirty="0">
              <a:solidFill>
                <a:srgbClr val="000000"/>
              </a:solidFill>
              <a:latin typeface="Avenir Black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196" y="5043768"/>
            <a:ext cx="418931" cy="45185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672" y="5043768"/>
            <a:ext cx="1033788" cy="451859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>
            <a:off x="4117333" y="4700314"/>
            <a:ext cx="0" cy="24668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026663" y="4700314"/>
            <a:ext cx="0" cy="24668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795" y="5043768"/>
            <a:ext cx="1146609" cy="382203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6270026" y="4700314"/>
            <a:ext cx="0" cy="24668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297761" y="2557010"/>
            <a:ext cx="1174660" cy="6132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200" cap="small" dirty="0" smtClean="0">
                <a:solidFill>
                  <a:schemeClr val="tx1"/>
                </a:solidFill>
                <a:latin typeface="Avenir Black"/>
              </a:rPr>
              <a:t>pybgp</a:t>
            </a:r>
            <a:r>
              <a:rPr lang="en-US" sz="1200" cap="small" dirty="0" smtClean="0">
                <a:solidFill>
                  <a:srgbClr val="136A93"/>
                </a:solidFill>
                <a:latin typeface="Avenir Black"/>
              </a:rPr>
              <a:t>stream</a:t>
            </a:r>
            <a:endParaRPr lang="en-US" sz="1200" b="1" i="1" dirty="0">
              <a:latin typeface="Avenir Book"/>
              <a:cs typeface="Avenir Book"/>
            </a:endParaRPr>
          </a:p>
        </p:txBody>
      </p:sp>
      <p:cxnSp>
        <p:nvCxnSpPr>
          <p:cNvPr id="36" name="Straight Arrow Connector 35"/>
          <p:cNvCxnSpPr>
            <a:endCxn id="35" idx="2"/>
          </p:cNvCxnSpPr>
          <p:nvPr/>
        </p:nvCxnSpPr>
        <p:spPr>
          <a:xfrm flipV="1">
            <a:off x="3885091" y="3170295"/>
            <a:ext cx="0" cy="418079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049756" y="1464874"/>
            <a:ext cx="1630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cap="small" dirty="0" smtClean="0">
                <a:latin typeface="Avenir Book"/>
                <a:cs typeface="Avenir Book"/>
              </a:rPr>
              <a:t>modular </a:t>
            </a:r>
          </a:p>
          <a:p>
            <a:pPr algn="ctr"/>
            <a:r>
              <a:rPr lang="en-US" sz="1400" b="1" cap="small" dirty="0">
                <a:latin typeface="Avenir Book"/>
                <a:cs typeface="Avenir Book"/>
              </a:rPr>
              <a:t>i</a:t>
            </a:r>
            <a:r>
              <a:rPr lang="en-US" sz="1400" b="1" cap="small" dirty="0" smtClean="0">
                <a:latin typeface="Avenir Book"/>
                <a:cs typeface="Avenir Book"/>
              </a:rPr>
              <a:t>nterval-driven processing tool</a:t>
            </a:r>
            <a:endParaRPr lang="en-US" sz="1400" b="1" cap="small" dirty="0"/>
          </a:p>
        </p:txBody>
      </p:sp>
      <p:sp>
        <p:nvSpPr>
          <p:cNvPr id="26" name="Rectangle 25"/>
          <p:cNvSpPr/>
          <p:nvPr/>
        </p:nvSpPr>
        <p:spPr>
          <a:xfrm>
            <a:off x="874426" y="1464874"/>
            <a:ext cx="1630431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cap="small" dirty="0" err="1" smtClean="0">
                <a:latin typeface="Avenir Book"/>
                <a:cs typeface="Avenir Book"/>
              </a:rPr>
              <a:t>ascii</a:t>
            </a:r>
            <a:r>
              <a:rPr lang="en-US" sz="1400" b="1" cap="small" dirty="0" smtClean="0">
                <a:latin typeface="Avenir Book"/>
                <a:cs typeface="Avenir Book"/>
              </a:rPr>
              <a:t> output</a:t>
            </a:r>
          </a:p>
          <a:p>
            <a:pPr algn="ctr"/>
            <a:r>
              <a:rPr lang="en-US" sz="1400" b="1" cap="small" dirty="0" smtClean="0">
                <a:latin typeface="Avenir Book"/>
                <a:cs typeface="Avenir Book"/>
              </a:rPr>
              <a:t>command-line</a:t>
            </a:r>
          </a:p>
          <a:p>
            <a:pPr algn="ctr"/>
            <a:r>
              <a:rPr lang="en-US" sz="1400" b="1" cap="small" dirty="0" smtClean="0">
                <a:latin typeface="Avenir Book"/>
                <a:cs typeface="Avenir Book"/>
              </a:rPr>
              <a:t>tool</a:t>
            </a:r>
            <a:endParaRPr lang="en-US" sz="1400" b="1" cap="small" dirty="0"/>
          </a:p>
        </p:txBody>
      </p:sp>
      <p:sp>
        <p:nvSpPr>
          <p:cNvPr id="27" name="Rectangle 26"/>
          <p:cNvSpPr/>
          <p:nvPr/>
        </p:nvSpPr>
        <p:spPr>
          <a:xfrm>
            <a:off x="2883628" y="1504885"/>
            <a:ext cx="1630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cap="small" dirty="0" smtClean="0">
                <a:latin typeface="Avenir Book"/>
                <a:cs typeface="Avenir Book"/>
              </a:rPr>
              <a:t>python bindings</a:t>
            </a:r>
            <a:endParaRPr lang="en-US" sz="1400" b="1" cap="small" dirty="0"/>
          </a:p>
        </p:txBody>
      </p:sp>
      <p:sp>
        <p:nvSpPr>
          <p:cNvPr id="28" name="Rectangle 27"/>
          <p:cNvSpPr/>
          <p:nvPr/>
        </p:nvSpPr>
        <p:spPr>
          <a:xfrm>
            <a:off x="298264" y="3996497"/>
            <a:ext cx="11523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cap="small" dirty="0" smtClean="0">
                <a:latin typeface="Avenir Book"/>
                <a:cs typeface="Avenir Book"/>
              </a:rPr>
              <a:t>c library</a:t>
            </a:r>
            <a:endParaRPr lang="en-US" sz="1400" b="1" cap="small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28579" y="1901111"/>
            <a:ext cx="660" cy="50278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163472" y="2009797"/>
            <a:ext cx="341385" cy="34563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53565" y="4150386"/>
            <a:ext cx="34138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649465" y="1901111"/>
            <a:ext cx="439872" cy="25933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51842" y="5043768"/>
            <a:ext cx="130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venir Book"/>
                <a:cs typeface="Avenir Book"/>
              </a:rPr>
              <a:t>local MRT files </a:t>
            </a:r>
            <a:endParaRPr lang="en-US" sz="1400" dirty="0">
              <a:latin typeface="Avenir Book"/>
              <a:cs typeface="Avenir Book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802591" y="4700314"/>
            <a:ext cx="0" cy="24668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8016" y="5118194"/>
            <a:ext cx="1586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small" dirty="0">
                <a:latin typeface="Avenir Book"/>
                <a:cs typeface="Avenir Book"/>
              </a:rPr>
              <a:t>MRT data feeds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776657" y="5296727"/>
            <a:ext cx="34138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6" grpId="0"/>
      <p:bldP spid="27" grpId="0"/>
      <p:bldP spid="28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89027"/>
              </p:ext>
            </p:extLst>
          </p:nvPr>
        </p:nvGraphicFramePr>
        <p:xfrm>
          <a:off x="646544" y="1627909"/>
          <a:ext cx="7747000" cy="1700928"/>
        </p:xfrm>
        <a:graphic>
          <a:graphicData uri="http://schemas.openxmlformats.org/drawingml/2006/table">
            <a:tbl>
              <a:tblPr firstRow="1" firstCol="1" lastRow="1">
                <a:tableStyleId>{3C2FFA5D-87B4-456A-9821-1D502468CF0F}</a:tableStyleId>
              </a:tblPr>
              <a:tblGrid>
                <a:gridCol w="1743365"/>
                <a:gridCol w="1355435"/>
                <a:gridCol w="1549400"/>
                <a:gridCol w="1549400"/>
                <a:gridCol w="1549400"/>
              </a:tblGrid>
              <a:tr h="4252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IPv4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IPv6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425232">
                <a:tc>
                  <a:txBody>
                    <a:bodyPr/>
                    <a:lstStyle/>
                    <a:p>
                      <a:r>
                        <a:rPr lang="en-US" dirty="0" smtClean="0"/>
                        <a:t>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501</a:t>
                      </a:r>
                      <a:endParaRPr lang="en-US" dirty="0"/>
                    </a:p>
                  </a:txBody>
                  <a:tcPr/>
                </a:tc>
              </a:tr>
              <a:tr h="4252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RouteViews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374</a:t>
                      </a:r>
                      <a:endParaRPr lang="en-US" dirty="0"/>
                    </a:p>
                  </a:txBody>
                  <a:tcPr/>
                </a:tc>
              </a:tr>
              <a:tr h="425232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2"/>
          <p:cNvSpPr txBox="1">
            <a:spLocks/>
          </p:cNvSpPr>
          <p:nvPr/>
        </p:nvSpPr>
        <p:spPr>
          <a:xfrm>
            <a:off x="457199" y="157967"/>
            <a:ext cx="8229601" cy="5275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3600" dirty="0" smtClean="0">
                <a:effectLst/>
                <a:latin typeface="Avenir Book"/>
                <a:cs typeface="Avenir Book"/>
              </a:rPr>
              <a:t>Data sources (May 2015)</a:t>
            </a:r>
            <a:endParaRPr lang="en-US" sz="3600" dirty="0">
              <a:effectLst/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50770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downloader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77850" y="1457325"/>
            <a:ext cx="7994650" cy="49527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A Perl tool that downloads BGP dump files from:</a:t>
            </a:r>
          </a:p>
          <a:p>
            <a:endParaRPr lang="en-US" dirty="0">
              <a:latin typeface="Avenir Book"/>
              <a:cs typeface="Avenir Book"/>
            </a:endParaRPr>
          </a:p>
          <a:p>
            <a:endParaRPr lang="en-US" dirty="0" smtClean="0">
              <a:latin typeface="Avenir Book"/>
              <a:cs typeface="Avenir Book"/>
            </a:endParaRPr>
          </a:p>
          <a:p>
            <a:pPr marL="45720" indent="0">
              <a:buNone/>
            </a:pPr>
            <a:endParaRPr lang="en-US" dirty="0" smtClean="0">
              <a:latin typeface="Avenir Book"/>
              <a:cs typeface="Avenir Book"/>
            </a:endParaRPr>
          </a:p>
          <a:p>
            <a:pPr marL="45720" indent="0">
              <a:buNone/>
            </a:pPr>
            <a:endParaRPr lang="en-US" dirty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These websites provide data in the form </a:t>
            </a:r>
            <a:r>
              <a:rPr lang="en-US" dirty="0">
                <a:latin typeface="Avenir Book"/>
                <a:cs typeface="Avenir Book"/>
              </a:rPr>
              <a:t>of compressed MRT </a:t>
            </a:r>
            <a:r>
              <a:rPr lang="en-US" dirty="0" smtClean="0">
                <a:latin typeface="Avenir Book"/>
                <a:cs typeface="Avenir Book"/>
              </a:rPr>
              <a:t>[RFC 6396] files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Each file (or dump) contains routing information related to all the peers connected to the collector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314" y="2378142"/>
            <a:ext cx="584716" cy="630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378142"/>
            <a:ext cx="1442893" cy="630675"/>
          </a:xfrm>
          <a:prstGeom prst="rect">
            <a:avLst/>
          </a:prstGeom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5638800" y="2378142"/>
            <a:ext cx="3185330" cy="72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venir Book"/>
                <a:cs typeface="Avenir Book"/>
              </a:rPr>
              <a:t>17 active collectors</a:t>
            </a:r>
          </a:p>
          <a:p>
            <a:r>
              <a:rPr lang="en-US" dirty="0" smtClean="0">
                <a:latin typeface="Avenir Book"/>
                <a:cs typeface="Avenir Book"/>
              </a:rPr>
              <a:t>RIBS every 2 hours</a:t>
            </a:r>
          </a:p>
          <a:p>
            <a:r>
              <a:rPr lang="en-US" dirty="0">
                <a:latin typeface="Avenir Book"/>
                <a:cs typeface="Avenir Book"/>
              </a:rPr>
              <a:t>Updates every 15 </a:t>
            </a:r>
            <a:r>
              <a:rPr lang="en-US" dirty="0" smtClean="0">
                <a:latin typeface="Avenir Book"/>
                <a:cs typeface="Avenir Book"/>
              </a:rPr>
              <a:t>minutes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2041854" y="2378142"/>
            <a:ext cx="3185330" cy="72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venir Book"/>
                <a:cs typeface="Avenir Book"/>
              </a:rPr>
              <a:t>13 active collectors</a:t>
            </a:r>
          </a:p>
          <a:p>
            <a:r>
              <a:rPr lang="en-US" dirty="0" smtClean="0">
                <a:latin typeface="Avenir Book"/>
                <a:cs typeface="Avenir Book"/>
              </a:rPr>
              <a:t>RIBS every 8 hours</a:t>
            </a:r>
          </a:p>
          <a:p>
            <a:r>
              <a:rPr lang="en-US" dirty="0">
                <a:latin typeface="Avenir Book"/>
                <a:cs typeface="Avenir Book"/>
              </a:rPr>
              <a:t>Updates every 5 </a:t>
            </a:r>
            <a:r>
              <a:rPr lang="en-US" dirty="0" smtClean="0">
                <a:latin typeface="Avenir Book"/>
                <a:cs typeface="Avenir Book"/>
              </a:rPr>
              <a:t>minutes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1043" y="6186437"/>
            <a:ext cx="29475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https://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www.ripe.net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/data-tools/stats/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ris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4295" y="6186437"/>
            <a:ext cx="20898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http://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www.routeviews.org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399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Arrow Connector 82"/>
          <p:cNvCxnSpPr/>
          <p:nvPr/>
        </p:nvCxnSpPr>
        <p:spPr>
          <a:xfrm>
            <a:off x="8050996" y="3168583"/>
            <a:ext cx="324000" cy="0"/>
          </a:xfrm>
          <a:prstGeom prst="straightConnector1">
            <a:avLst/>
          </a:prstGeom>
          <a:ln w="76200" cmpd="sng">
            <a:solidFill>
              <a:srgbClr val="0000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err="1" smtClean="0">
                <a:solidFill>
                  <a:srgbClr val="136A93"/>
                </a:solidFill>
                <a:latin typeface="Avenir Black"/>
              </a:rPr>
              <a:t>downloader</a:t>
            </a:r>
            <a:endParaRPr lang="en-US" sz="3200" dirty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268767" y="3172640"/>
            <a:ext cx="1405930" cy="0"/>
          </a:xfrm>
          <a:prstGeom prst="straightConnector1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842273" y="6447709"/>
            <a:ext cx="1828800" cy="365125"/>
          </a:xfrm>
        </p:spPr>
        <p:txBody>
          <a:bodyPr/>
          <a:lstStyle/>
          <a:p>
            <a:fld id="{D7E63A33-8271-4DD0-9C48-789913D7C115}" type="slidenum">
              <a:rPr lang="en-US" smtClean="0">
                <a:latin typeface="Avenir Book"/>
                <a:cs typeface="Avenir Book"/>
              </a:rPr>
              <a:pPr/>
              <a:t>32</a:t>
            </a:fld>
            <a:endParaRPr lang="en-US" dirty="0">
              <a:latin typeface="Avenir Book"/>
              <a:cs typeface="Avenir Book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38659" y="1978735"/>
            <a:ext cx="259533" cy="2539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Avenir Book"/>
                <a:cs typeface="Avenir Book"/>
              </a:rPr>
              <a:t>1</a:t>
            </a:r>
            <a:endParaRPr lang="en-US" sz="1050" b="1" dirty="0">
              <a:latin typeface="Avenir Book"/>
              <a:cs typeface="Avenir Book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534535" y="2343405"/>
            <a:ext cx="263629" cy="2539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>
                <a:latin typeface="Avenir Book"/>
                <a:cs typeface="Avenir Book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7868" y="2796316"/>
            <a:ext cx="104534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200" cap="small" dirty="0" smtClean="0">
                <a:latin typeface="Avenir Book"/>
                <a:cs typeface="Avenir Book"/>
              </a:rPr>
              <a:t>5 (15) min</a:t>
            </a:r>
            <a:endParaRPr lang="en-US" sz="1200" cap="small" dirty="0">
              <a:latin typeface="Avenir Book"/>
              <a:cs typeface="Avenir Book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7708" y="938681"/>
            <a:ext cx="1777651" cy="849032"/>
            <a:chOff x="3185778" y="1026527"/>
            <a:chExt cx="2353081" cy="1123866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4207572" y="1442489"/>
              <a:ext cx="214961" cy="189209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3769919" y="1719525"/>
              <a:ext cx="573474" cy="28611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5778" y="1544835"/>
              <a:ext cx="490531" cy="35928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5661" y="1026527"/>
              <a:ext cx="490531" cy="3592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6337" y="1473752"/>
              <a:ext cx="537092" cy="53709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744092" y="1639264"/>
              <a:ext cx="794767" cy="236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700" cap="small" dirty="0" smtClean="0">
                  <a:latin typeface="Avenir Book"/>
                  <a:cs typeface="Avenir Book"/>
                </a:rPr>
                <a:t>collector</a:t>
              </a:r>
              <a:endParaRPr lang="en-US" sz="700" cap="small" dirty="0">
                <a:latin typeface="Avenir Book"/>
                <a:cs typeface="Avenir Book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51375" y="1102640"/>
              <a:ext cx="508251" cy="236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700" cap="small" dirty="0" smtClean="0">
                  <a:latin typeface="Avenir Book"/>
                  <a:cs typeface="Avenir Book"/>
                </a:rPr>
                <a:t>peer</a:t>
              </a:r>
              <a:endParaRPr lang="en-US" sz="700" cap="small" dirty="0">
                <a:latin typeface="Avenir Book"/>
                <a:cs typeface="Avenir Book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185778" y="1914099"/>
              <a:ext cx="508251" cy="236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700" cap="small" dirty="0" smtClean="0">
                  <a:latin typeface="Avenir Book"/>
                  <a:cs typeface="Avenir Book"/>
                </a:rPr>
                <a:t>peer</a:t>
              </a:r>
              <a:endParaRPr lang="en-US" sz="700" cap="small" dirty="0">
                <a:latin typeface="Avenir Book"/>
                <a:cs typeface="Avenir Book"/>
              </a:endParaRPr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1674697" y="3172640"/>
            <a:ext cx="4959805" cy="0"/>
          </a:xfrm>
          <a:prstGeom prst="straightConnector1">
            <a:avLst/>
          </a:prstGeom>
          <a:ln w="76200" cmpd="sng"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503697" y="2423788"/>
            <a:ext cx="261610" cy="2539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>
                <a:latin typeface="Avenir Book"/>
                <a:cs typeface="Avenir Book"/>
              </a:rPr>
              <a:t>3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634502" y="3172640"/>
            <a:ext cx="1092494" cy="0"/>
          </a:xfrm>
          <a:prstGeom prst="straightConnector1">
            <a:avLst/>
          </a:prstGeom>
          <a:ln w="76200" cmpd="sng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589779" y="3542116"/>
            <a:ext cx="274434" cy="2539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>
                <a:latin typeface="Avenir Book"/>
                <a:cs typeface="Avenir Book"/>
              </a:rPr>
              <a:t>4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7726996" y="3172640"/>
            <a:ext cx="324000" cy="0"/>
          </a:xfrm>
          <a:prstGeom prst="straightConnector1">
            <a:avLst/>
          </a:prstGeom>
          <a:ln w="76200" cmpd="sng">
            <a:solidFill>
              <a:srgbClr val="008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5263" y="3041422"/>
            <a:ext cx="0" cy="241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372575" y="3041422"/>
            <a:ext cx="0" cy="241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726996" y="3046164"/>
            <a:ext cx="0" cy="241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634502" y="3041422"/>
            <a:ext cx="0" cy="241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66350" y="3041422"/>
            <a:ext cx="0" cy="241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921078" y="4060725"/>
            <a:ext cx="261610" cy="2539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>
                <a:latin typeface="Avenir Book"/>
                <a:cs typeface="Avenir Book"/>
              </a:rPr>
              <a:t>5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8050996" y="3051694"/>
            <a:ext cx="0" cy="241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244191" y="4638755"/>
            <a:ext cx="274434" cy="2539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>
                <a:latin typeface="Avenir Book"/>
                <a:cs typeface="Avenir Book"/>
              </a:rPr>
              <a:t>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834014" y="2320322"/>
            <a:ext cx="17686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200" cap="small" dirty="0" smtClean="0"/>
              <a:t>collector window stops</a:t>
            </a:r>
            <a:endParaRPr lang="en-US" sz="1200" cap="small" dirty="0"/>
          </a:p>
        </p:txBody>
      </p:sp>
      <p:sp>
        <p:nvSpPr>
          <p:cNvPr id="87" name="TextBox 86"/>
          <p:cNvSpPr txBox="1"/>
          <p:nvPr/>
        </p:nvSpPr>
        <p:spPr>
          <a:xfrm>
            <a:off x="398192" y="1978735"/>
            <a:ext cx="17686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200" cap="small" dirty="0" smtClean="0"/>
              <a:t>collector window starts</a:t>
            </a:r>
            <a:endParaRPr lang="en-US" sz="1200" cap="small" dirty="0"/>
          </a:p>
        </p:txBody>
      </p:sp>
      <p:cxnSp>
        <p:nvCxnSpPr>
          <p:cNvPr id="20" name="Straight Arrow Connector 19"/>
          <p:cNvCxnSpPr>
            <a:stCxn id="97" idx="2"/>
          </p:cNvCxnSpPr>
          <p:nvPr/>
        </p:nvCxnSpPr>
        <p:spPr>
          <a:xfrm flipH="1">
            <a:off x="265262" y="2232651"/>
            <a:ext cx="3164" cy="7565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9" idx="2"/>
          </p:cNvCxnSpPr>
          <p:nvPr/>
        </p:nvCxnSpPr>
        <p:spPr>
          <a:xfrm>
            <a:off x="1666350" y="2597321"/>
            <a:ext cx="0" cy="39185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801979" y="2423788"/>
            <a:ext cx="17686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200" cap="small" dirty="0" smtClean="0"/>
              <a:t>update file is published</a:t>
            </a:r>
            <a:endParaRPr lang="en-US" sz="1200" cap="small" dirty="0"/>
          </a:p>
        </p:txBody>
      </p:sp>
      <p:cxnSp>
        <p:nvCxnSpPr>
          <p:cNvPr id="104" name="Straight Arrow Connector 103"/>
          <p:cNvCxnSpPr>
            <a:stCxn id="71" idx="2"/>
          </p:cNvCxnSpPr>
          <p:nvPr/>
        </p:nvCxnSpPr>
        <p:spPr>
          <a:xfrm>
            <a:off x="6634502" y="2677704"/>
            <a:ext cx="0" cy="311473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858316" y="3542116"/>
            <a:ext cx="17686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1200" cap="small" dirty="0" smtClean="0"/>
              <a:t>new file is observed</a:t>
            </a:r>
            <a:endParaRPr lang="en-US" sz="1200" cap="small" dirty="0"/>
          </a:p>
        </p:txBody>
      </p:sp>
      <p:cxnSp>
        <p:nvCxnSpPr>
          <p:cNvPr id="106" name="Straight Arrow Connector 105"/>
          <p:cNvCxnSpPr>
            <a:stCxn id="74" idx="0"/>
          </p:cNvCxnSpPr>
          <p:nvPr/>
        </p:nvCxnSpPr>
        <p:spPr>
          <a:xfrm flipV="1">
            <a:off x="7726996" y="3293585"/>
            <a:ext cx="0" cy="24853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80" idx="0"/>
          </p:cNvCxnSpPr>
          <p:nvPr/>
        </p:nvCxnSpPr>
        <p:spPr>
          <a:xfrm flipV="1">
            <a:off x="8051883" y="3363115"/>
            <a:ext cx="0" cy="69761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84" idx="0"/>
          </p:cNvCxnSpPr>
          <p:nvPr/>
        </p:nvCxnSpPr>
        <p:spPr>
          <a:xfrm flipH="1" flipV="1">
            <a:off x="8372575" y="3363115"/>
            <a:ext cx="8833" cy="127564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010716" y="4060725"/>
            <a:ext cx="17686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1200" cap="small" dirty="0" smtClean="0"/>
              <a:t>new file is downloaded</a:t>
            </a:r>
            <a:endParaRPr lang="en-US" sz="1200" cap="small" dirty="0"/>
          </a:p>
        </p:txBody>
      </p:sp>
      <p:sp>
        <p:nvSpPr>
          <p:cNvPr id="110" name="TextBox 109"/>
          <p:cNvSpPr txBox="1"/>
          <p:nvPr/>
        </p:nvSpPr>
        <p:spPr>
          <a:xfrm>
            <a:off x="6154341" y="4615672"/>
            <a:ext cx="202834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1200" cap="small" dirty="0" smtClean="0"/>
              <a:t>new file is available in </a:t>
            </a:r>
            <a:r>
              <a:rPr lang="en-US" sz="1200" cap="small" dirty="0" err="1" smtClean="0"/>
              <a:t>db</a:t>
            </a:r>
            <a:endParaRPr lang="en-US" sz="1200" cap="small" dirty="0"/>
          </a:p>
        </p:txBody>
      </p:sp>
      <p:graphicFrame>
        <p:nvGraphicFramePr>
          <p:cNvPr id="111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76661"/>
              </p:ext>
            </p:extLst>
          </p:nvPr>
        </p:nvGraphicFramePr>
        <p:xfrm>
          <a:off x="840526" y="5468810"/>
          <a:ext cx="6404664" cy="54864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787794"/>
                <a:gridCol w="943751"/>
                <a:gridCol w="1898875"/>
                <a:gridCol w="886900"/>
                <a:gridCol w="1887344"/>
              </a:tblGrid>
              <a:tr h="2469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Collector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BGP type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File_time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File</a:t>
                      </a:r>
                      <a:r>
                        <a:rPr lang="en-US" sz="1200" baseline="0" dirty="0" smtClean="0"/>
                        <a:t> size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Timestamp</a:t>
                      </a:r>
                      <a:endParaRPr lang="en-US" sz="1200" b="0" dirty="0"/>
                    </a:p>
                  </a:txBody>
                  <a:tcPr anchor="ctr"/>
                </a:tc>
              </a:tr>
              <a:tr h="246926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cap="small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rrc00</a:t>
                      </a:r>
                      <a:endParaRPr lang="en-US" sz="1200" kern="1200" cap="small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small" dirty="0" smtClean="0"/>
                        <a:t>updates</a:t>
                      </a:r>
                      <a:endParaRPr lang="en-US" sz="1200" cap="smal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/>
                        <a:t>2014-12-10 00:45:00 UTC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513K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2014-12-10 00:51:22 </a:t>
                      </a:r>
                      <a:r>
                        <a:rPr lang="en-US" sz="1200" kern="1200" dirty="0" smtClean="0"/>
                        <a:t>UTC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2" name="Can 111"/>
          <p:cNvSpPr/>
          <p:nvPr/>
        </p:nvSpPr>
        <p:spPr>
          <a:xfrm>
            <a:off x="7956436" y="5198193"/>
            <a:ext cx="832277" cy="1093577"/>
          </a:xfrm>
          <a:prstGeom prst="can">
            <a:avLst>
              <a:gd name="adj" fmla="val 1780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9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900" cap="small" dirty="0" smtClean="0">
                <a:solidFill>
                  <a:srgbClr val="136A93"/>
                </a:solidFill>
                <a:latin typeface="Avenir Black"/>
              </a:rPr>
              <a:t>archive</a:t>
            </a:r>
            <a:endParaRPr lang="en-US" sz="600" b="1" i="1" dirty="0">
              <a:latin typeface="Avenir Book"/>
              <a:cs typeface="Avenir Book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7245190" y="5468810"/>
            <a:ext cx="80669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245190" y="6017450"/>
            <a:ext cx="80669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4" name="Picture 113" descr="ris_data_page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11" y="1276540"/>
            <a:ext cx="1173781" cy="731331"/>
          </a:xfrm>
          <a:prstGeom prst="rect">
            <a:avLst/>
          </a:prstGeom>
          <a:ln>
            <a:solidFill>
              <a:srgbClr val="4E67C8"/>
            </a:solidFill>
          </a:ln>
        </p:spPr>
      </p:pic>
      <p:sp>
        <p:nvSpPr>
          <p:cNvPr id="115" name="TextBox 114"/>
          <p:cNvSpPr txBox="1"/>
          <p:nvPr/>
        </p:nvSpPr>
        <p:spPr>
          <a:xfrm>
            <a:off x="6584529" y="1324137"/>
            <a:ext cx="546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cap="small" dirty="0" smtClean="0">
                <a:solidFill>
                  <a:srgbClr val="2F4498"/>
                </a:solidFill>
              </a:rPr>
              <a:t>New!</a:t>
            </a:r>
            <a:endParaRPr lang="en-US" sz="1400" b="1" cap="small" dirty="0">
              <a:solidFill>
                <a:srgbClr val="2F44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53" grpId="0"/>
      <p:bldP spid="71" grpId="0" animBg="1"/>
      <p:bldP spid="74" grpId="0" animBg="1"/>
      <p:bldP spid="80" grpId="0" animBg="1"/>
      <p:bldP spid="84" grpId="0" animBg="1"/>
      <p:bldP spid="85" grpId="0"/>
      <p:bldP spid="87" grpId="0"/>
      <p:bldP spid="103" grpId="0"/>
      <p:bldP spid="105" grpId="0"/>
      <p:bldP spid="109" grpId="0"/>
      <p:bldP spid="110" grpId="0"/>
      <p:bldP spid="112" grpId="0" animBg="1"/>
      <p:bldP spid="1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downloader </a:t>
            </a:r>
            <a:r>
              <a:rPr lang="en-US" sz="3600" dirty="0" smtClean="0">
                <a:latin typeface="Avenir Book"/>
                <a:cs typeface="Avenir Book"/>
              </a:rPr>
              <a:t>take away messages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77850" y="1136830"/>
            <a:ext cx="7994650" cy="40195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venir Book"/>
                <a:cs typeface="Avenir Book"/>
              </a:rPr>
              <a:t>Each collector presents a characteristic delay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venir Book"/>
                <a:cs typeface="Avenir Book"/>
              </a:rPr>
              <a:t>RIS and Routeviews have different behaviors</a:t>
            </a:r>
            <a:endParaRPr lang="en-US" dirty="0">
              <a:latin typeface="Avenir Book"/>
              <a:cs typeface="Avenir Book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venir Book"/>
                <a:cs typeface="Avenir Book"/>
              </a:rPr>
              <a:t>RIBs and updates delays are different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venir Book"/>
                <a:cs typeface="Avenir Book"/>
              </a:rPr>
              <a:t>The total delay of RIS updates has some recurring behavior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venir Book"/>
                <a:cs typeface="Avenir Book"/>
              </a:rPr>
              <a:t>On average we expect to process BGP routing information after</a:t>
            </a:r>
            <a:endParaRPr lang="en-US" dirty="0">
              <a:latin typeface="Avenir Book"/>
              <a:cs typeface="Avenir Book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41623"/>
              </p:ext>
            </p:extLst>
          </p:nvPr>
        </p:nvGraphicFramePr>
        <p:xfrm>
          <a:off x="1357458" y="4895235"/>
          <a:ext cx="6096000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RIBs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Updates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 min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Routeviews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 min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16.8 min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10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 descr="delays_av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2" y="379748"/>
            <a:ext cx="8661740" cy="6157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618" y="2129875"/>
            <a:ext cx="5844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venir Book"/>
                <a:cs typeface="Avenir Book"/>
              </a:rPr>
              <a:t>15 mins</a:t>
            </a:r>
            <a:endParaRPr lang="en-US" sz="900" dirty="0">
              <a:latin typeface="Avenir Book"/>
              <a:cs typeface="Avenir Book"/>
            </a:endParaRPr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>
            <a:off x="963082" y="2245291"/>
            <a:ext cx="7558208" cy="7935"/>
          </a:xfrm>
          <a:prstGeom prst="line">
            <a:avLst/>
          </a:prstGeom>
          <a:ln w="3175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8618" y="4207759"/>
            <a:ext cx="5202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venir Book"/>
                <a:cs typeface="Avenir Book"/>
              </a:rPr>
              <a:t>5 mins</a:t>
            </a:r>
            <a:endParaRPr lang="en-US" sz="900" dirty="0">
              <a:latin typeface="Avenir Book"/>
              <a:cs typeface="Avenir Book"/>
            </a:endParaRPr>
          </a:p>
        </p:txBody>
      </p:sp>
      <p:cxnSp>
        <p:nvCxnSpPr>
          <p:cNvPr id="8" name="Straight Connector 7"/>
          <p:cNvCxnSpPr>
            <a:stCxn id="7" idx="3"/>
          </p:cNvCxnSpPr>
          <p:nvPr/>
        </p:nvCxnSpPr>
        <p:spPr>
          <a:xfrm>
            <a:off x="898911" y="4323175"/>
            <a:ext cx="7622379" cy="7935"/>
          </a:xfrm>
          <a:prstGeom prst="line">
            <a:avLst/>
          </a:prstGeom>
          <a:ln w="3175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32387" y="2577689"/>
            <a:ext cx="376903" cy="278581"/>
          </a:xfrm>
          <a:prstGeom prst="straightConnector1">
            <a:avLst/>
          </a:prstGeom>
          <a:ln>
            <a:solidFill>
              <a:srgbClr val="0B5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99110" y="2577689"/>
            <a:ext cx="376903" cy="278581"/>
          </a:xfrm>
          <a:prstGeom prst="straightConnector1">
            <a:avLst/>
          </a:prstGeom>
          <a:ln>
            <a:solidFill>
              <a:srgbClr val="0B5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21548" y="2577689"/>
            <a:ext cx="376903" cy="278581"/>
          </a:xfrm>
          <a:prstGeom prst="straightConnector1">
            <a:avLst/>
          </a:prstGeom>
          <a:ln>
            <a:solidFill>
              <a:srgbClr val="0B5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17768" y="2577689"/>
            <a:ext cx="376903" cy="278581"/>
          </a:xfrm>
          <a:prstGeom prst="straightConnector1">
            <a:avLst/>
          </a:prstGeom>
          <a:ln>
            <a:solidFill>
              <a:srgbClr val="0B5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212349" y="2577689"/>
            <a:ext cx="376903" cy="278581"/>
          </a:xfrm>
          <a:prstGeom prst="straightConnector1">
            <a:avLst/>
          </a:prstGeom>
          <a:ln>
            <a:solidFill>
              <a:srgbClr val="0B5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400414" y="2577689"/>
            <a:ext cx="376903" cy="278581"/>
          </a:xfrm>
          <a:prstGeom prst="straightConnector1">
            <a:avLst/>
          </a:prstGeom>
          <a:ln>
            <a:solidFill>
              <a:srgbClr val="0B5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368417" y="4500865"/>
            <a:ext cx="408035" cy="14488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555140" y="4508384"/>
            <a:ext cx="408035" cy="14488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34852" y="6155802"/>
            <a:ext cx="31638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https://charthouse-</a:t>
            </a:r>
            <a:r>
              <a:rPr lang="en-US" sz="1400" dirty="0" err="1">
                <a:latin typeface="Avenir Book"/>
                <a:cs typeface="Avenir Book"/>
              </a:rPr>
              <a:t>dev.caida.org</a:t>
            </a:r>
            <a:r>
              <a:rPr lang="en-US" sz="1400" dirty="0">
                <a:latin typeface="Avenir Book"/>
                <a:cs typeface="Avenir Book"/>
              </a:rPr>
              <a:t>/@</a:t>
            </a:r>
            <a:r>
              <a:rPr lang="en-US" sz="1400" dirty="0" err="1">
                <a:latin typeface="Avenir Book"/>
                <a:cs typeface="Avenir Book"/>
              </a:rPr>
              <a:t>ru</a:t>
            </a:r>
            <a:endParaRPr lang="en-US" sz="1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66268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0" y="379748"/>
            <a:ext cx="8615764" cy="615757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5232404" y="1993640"/>
            <a:ext cx="408035" cy="14488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419127" y="2001159"/>
            <a:ext cx="408035" cy="14488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34852" y="6155802"/>
            <a:ext cx="31638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https://charthouse-</a:t>
            </a:r>
            <a:r>
              <a:rPr lang="en-US" sz="1400" dirty="0" err="1">
                <a:latin typeface="Avenir Book"/>
                <a:cs typeface="Avenir Book"/>
              </a:rPr>
              <a:t>dev.caida.org</a:t>
            </a:r>
            <a:r>
              <a:rPr lang="en-US" sz="1400" dirty="0">
                <a:latin typeface="Avenir Book"/>
                <a:cs typeface="Avenir Book"/>
              </a:rPr>
              <a:t>/@</a:t>
            </a:r>
            <a:r>
              <a:rPr lang="en-US" sz="1400" dirty="0" err="1" smtClean="0">
                <a:latin typeface="Avenir Book"/>
                <a:cs typeface="Avenir Book"/>
              </a:rPr>
              <a:t>rv</a:t>
            </a:r>
            <a:endParaRPr lang="en-US" sz="1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0650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7" y="379748"/>
            <a:ext cx="8655690" cy="6157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618" y="5010727"/>
            <a:ext cx="5202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venir Book"/>
                <a:cs typeface="Avenir Book"/>
              </a:rPr>
              <a:t>5 mins</a:t>
            </a:r>
            <a:endParaRPr lang="en-US" sz="900" dirty="0">
              <a:latin typeface="Avenir Book"/>
              <a:cs typeface="Avenir Book"/>
            </a:endParaRPr>
          </a:p>
        </p:txBody>
      </p:sp>
      <p:cxnSp>
        <p:nvCxnSpPr>
          <p:cNvPr id="8" name="Straight Connector 7"/>
          <p:cNvCxnSpPr>
            <a:stCxn id="7" idx="3"/>
          </p:cNvCxnSpPr>
          <p:nvPr/>
        </p:nvCxnSpPr>
        <p:spPr>
          <a:xfrm>
            <a:off x="898911" y="5126143"/>
            <a:ext cx="7622379" cy="7935"/>
          </a:xfrm>
          <a:prstGeom prst="line">
            <a:avLst/>
          </a:prstGeom>
          <a:ln w="3175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32387" y="3347925"/>
            <a:ext cx="376903" cy="278581"/>
          </a:xfrm>
          <a:prstGeom prst="straightConnector1">
            <a:avLst/>
          </a:prstGeom>
          <a:ln>
            <a:solidFill>
              <a:srgbClr val="0B5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99110" y="3347925"/>
            <a:ext cx="376903" cy="278581"/>
          </a:xfrm>
          <a:prstGeom prst="straightConnector1">
            <a:avLst/>
          </a:prstGeom>
          <a:ln>
            <a:solidFill>
              <a:srgbClr val="0B5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21548" y="3347925"/>
            <a:ext cx="376903" cy="278581"/>
          </a:xfrm>
          <a:prstGeom prst="straightConnector1">
            <a:avLst/>
          </a:prstGeom>
          <a:ln>
            <a:solidFill>
              <a:srgbClr val="0B5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17768" y="3347925"/>
            <a:ext cx="376903" cy="278581"/>
          </a:xfrm>
          <a:prstGeom prst="straightConnector1">
            <a:avLst/>
          </a:prstGeom>
          <a:ln>
            <a:solidFill>
              <a:srgbClr val="0B5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212349" y="3347925"/>
            <a:ext cx="376903" cy="278581"/>
          </a:xfrm>
          <a:prstGeom prst="straightConnector1">
            <a:avLst/>
          </a:prstGeom>
          <a:ln>
            <a:solidFill>
              <a:srgbClr val="0B5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400414" y="3347925"/>
            <a:ext cx="376903" cy="278581"/>
          </a:xfrm>
          <a:prstGeom prst="straightConnector1">
            <a:avLst/>
          </a:prstGeom>
          <a:ln>
            <a:solidFill>
              <a:srgbClr val="0B5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34852" y="6155802"/>
            <a:ext cx="31638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https://charthouse-</a:t>
            </a:r>
            <a:r>
              <a:rPr lang="en-US" sz="1400" dirty="0" err="1">
                <a:latin typeface="Avenir Book"/>
                <a:cs typeface="Avenir Book"/>
              </a:rPr>
              <a:t>dev.caida.org</a:t>
            </a:r>
            <a:r>
              <a:rPr lang="en-US" sz="1400" dirty="0">
                <a:latin typeface="Avenir Book"/>
                <a:cs typeface="Avenir Book"/>
              </a:rPr>
              <a:t>/@</a:t>
            </a:r>
            <a:r>
              <a:rPr lang="en-US" sz="1400" dirty="0" err="1">
                <a:latin typeface="Avenir Book"/>
                <a:cs typeface="Avenir Book"/>
              </a:rPr>
              <a:t>Jh</a:t>
            </a:r>
            <a:endParaRPr lang="en-US" sz="1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7033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cap="small" dirty="0" smtClean="0">
                <a:solidFill>
                  <a:schemeClr val="tx1"/>
                </a:solidFill>
                <a:latin typeface="Avenir Black"/>
              </a:rPr>
              <a:t>bgpdump</a:t>
            </a:r>
            <a:r>
              <a:rPr lang="en-US" sz="3200" dirty="0" smtClean="0">
                <a:latin typeface="Avenir Book"/>
                <a:cs typeface="Avenir Book"/>
              </a:rPr>
              <a:t> </a:t>
            </a:r>
            <a:r>
              <a:rPr lang="en-US" sz="3200" dirty="0">
                <a:latin typeface="Avenir Book"/>
                <a:cs typeface="Avenir Book"/>
              </a:rPr>
              <a:t>modified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venir Book"/>
                <a:cs typeface="Avenir Book"/>
              </a:rPr>
              <a:t>instance safe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added support for corrupted records signaling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added </a:t>
            </a:r>
            <a:r>
              <a:rPr lang="en-US" sz="2000" b="1" dirty="0" err="1" smtClean="0">
                <a:latin typeface="Avenir Book"/>
                <a:cs typeface="Avenir Book"/>
              </a:rPr>
              <a:t>wandio</a:t>
            </a:r>
            <a:r>
              <a:rPr lang="en-US" sz="2000" dirty="0" smtClean="0">
                <a:latin typeface="Avenir Book"/>
                <a:cs typeface="Avenir Book"/>
              </a:rPr>
              <a:t> read option</a:t>
            </a:r>
          </a:p>
          <a:p>
            <a:r>
              <a:rPr lang="en-US" sz="2000" dirty="0" err="1" smtClean="0">
                <a:latin typeface="Avenir Book"/>
                <a:cs typeface="Avenir Book"/>
              </a:rPr>
              <a:t>bugfixes</a:t>
            </a:r>
            <a:r>
              <a:rPr lang="en-US" sz="2000" dirty="0" smtClean="0">
                <a:latin typeface="Avenir Book"/>
                <a:cs typeface="Avenir Book"/>
              </a:rPr>
              <a:t>: </a:t>
            </a:r>
          </a:p>
          <a:p>
            <a:pPr lvl="1"/>
            <a:r>
              <a:rPr lang="en-US" dirty="0" smtClean="0">
                <a:latin typeface="Avenir Book"/>
                <a:cs typeface="Avenir Book"/>
              </a:rPr>
              <a:t>solved conflict with </a:t>
            </a:r>
            <a:r>
              <a:rPr lang="en-US" dirty="0" err="1" smtClean="0">
                <a:latin typeface="Avenir Book"/>
                <a:cs typeface="Avenir Book"/>
              </a:rPr>
              <a:t>mySQL</a:t>
            </a:r>
            <a:r>
              <a:rPr lang="en-US" dirty="0" smtClean="0">
                <a:latin typeface="Avenir Book"/>
                <a:cs typeface="Avenir Book"/>
              </a:rPr>
              <a:t> library (same name function)</a:t>
            </a:r>
          </a:p>
          <a:p>
            <a:pPr lvl="1"/>
            <a:r>
              <a:rPr lang="en-US" dirty="0" smtClean="0">
                <a:latin typeface="Avenir Book"/>
                <a:cs typeface="Avenir Book"/>
              </a:rPr>
              <a:t>fixed bug in AS path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43112" y="3535749"/>
            <a:ext cx="8327899" cy="1085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43112" y="3106545"/>
            <a:ext cx="8327899" cy="4233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3112" y="2215418"/>
            <a:ext cx="8327899" cy="8792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43112" y="4638548"/>
            <a:ext cx="8327899" cy="4233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43112" y="5073764"/>
            <a:ext cx="8327899" cy="8792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7967"/>
            <a:ext cx="8229601" cy="71888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Avenir Book"/>
                <a:cs typeface="Avenir Book"/>
              </a:rPr>
              <a:t>Hello</a:t>
            </a:r>
            <a:r>
              <a:rPr lang="en-US" sz="3600" dirty="0" smtClean="0">
                <a:latin typeface="Avenir Book"/>
                <a:cs typeface="Avenir Book"/>
              </a:rPr>
              <a:t> </a:t>
            </a:r>
            <a:r>
              <a:rPr lang="en-US" sz="3600" cap="small" dirty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>
                <a:solidFill>
                  <a:srgbClr val="136A93"/>
                </a:solidFill>
                <a:latin typeface="Avenir Black"/>
              </a:rPr>
              <a:t>stream </a:t>
            </a:r>
            <a:r>
              <a:rPr lang="en-US" sz="3200" dirty="0" smtClean="0">
                <a:latin typeface="Avenir Book"/>
                <a:cs typeface="Avenir Book"/>
              </a:rPr>
              <a:t>World!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3113" y="1279546"/>
            <a:ext cx="6002590" cy="5262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#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include </a:t>
            </a:r>
            <a:r>
              <a:rPr lang="en-US" sz="1400" dirty="0">
                <a:latin typeface="Courier"/>
                <a:cs typeface="Courier"/>
              </a:rPr>
              <a:t>"</a:t>
            </a:r>
            <a:r>
              <a:rPr lang="en-US" sz="1400" dirty="0" err="1" smtClean="0">
                <a:latin typeface="Courier"/>
                <a:cs typeface="Courier"/>
              </a:rPr>
              <a:t>bgpstream_lib.h</a:t>
            </a:r>
            <a:r>
              <a:rPr lang="en-US" sz="1400" dirty="0" smtClean="0">
                <a:latin typeface="Courier"/>
                <a:cs typeface="Courier"/>
              </a:rPr>
              <a:t>”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int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400" dirty="0">
                <a:latin typeface="Courier"/>
                <a:cs typeface="Courier"/>
              </a:rPr>
              <a:t>main</a:t>
            </a:r>
            <a:r>
              <a:rPr lang="en-US" sz="1400" dirty="0" smtClean="0">
                <a:latin typeface="Courier"/>
                <a:cs typeface="Courier"/>
              </a:rPr>
              <a:t>(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int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400" dirty="0" err="1" smtClean="0">
                <a:latin typeface="Courier"/>
                <a:cs typeface="Courier"/>
              </a:rPr>
              <a:t>argc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char </a:t>
            </a:r>
            <a:r>
              <a:rPr lang="en-US" sz="1400" dirty="0" smtClean="0">
                <a:latin typeface="Courier"/>
                <a:cs typeface="Courier"/>
              </a:rPr>
              <a:t>*</a:t>
            </a:r>
            <a:r>
              <a:rPr lang="en-US" sz="1400" dirty="0" err="1">
                <a:latin typeface="Courier"/>
                <a:cs typeface="Courier"/>
              </a:rPr>
              <a:t>argv</a:t>
            </a:r>
            <a:r>
              <a:rPr lang="en-US" sz="1400" dirty="0">
                <a:latin typeface="Courier"/>
                <a:cs typeface="Courier"/>
              </a:rPr>
              <a:t>[]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r>
              <a:rPr lang="en-US" sz="1400" dirty="0" smtClean="0">
                <a:latin typeface="Courier"/>
                <a:cs typeface="Courier"/>
              </a:rPr>
              <a:t>{</a:t>
            </a:r>
            <a:endParaRPr lang="en-US" sz="1400" dirty="0">
              <a:latin typeface="Courier"/>
              <a:cs typeface="Courier"/>
            </a:endParaRP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dirty="0" err="1">
                <a:solidFill>
                  <a:srgbClr val="135680"/>
                </a:solidFill>
                <a:latin typeface="Courier"/>
                <a:cs typeface="Courier"/>
              </a:rPr>
              <a:t>bgpstream_t</a:t>
            </a:r>
            <a:r>
              <a:rPr lang="en-US" sz="1400" dirty="0">
                <a:latin typeface="Courier"/>
                <a:cs typeface="Courier"/>
              </a:rPr>
              <a:t> * </a:t>
            </a:r>
            <a:r>
              <a:rPr lang="en-US" sz="1400" dirty="0" err="1" smtClean="0">
                <a:latin typeface="Courier"/>
                <a:cs typeface="Courier"/>
              </a:rPr>
              <a:t>bs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>
                <a:latin typeface="Courier"/>
                <a:cs typeface="Courier"/>
              </a:rPr>
              <a:t>= </a:t>
            </a:r>
            <a:r>
              <a:rPr lang="en-US" sz="1400" b="1" dirty="0" err="1">
                <a:solidFill>
                  <a:srgbClr val="135680"/>
                </a:solidFill>
                <a:latin typeface="Courier"/>
                <a:cs typeface="Courier"/>
              </a:rPr>
              <a:t>bgpstream_create</a:t>
            </a:r>
            <a:r>
              <a:rPr lang="en-US" sz="1400" dirty="0">
                <a:latin typeface="Courier"/>
                <a:cs typeface="Courier"/>
              </a:rPr>
              <a:t>()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solidFill>
                  <a:srgbClr val="135680"/>
                </a:solidFill>
                <a:latin typeface="Courier"/>
                <a:cs typeface="Courier"/>
              </a:rPr>
              <a:t>bgpstream_record_t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*rec = </a:t>
            </a:r>
            <a:r>
              <a:rPr lang="en-US" sz="1400" b="1" dirty="0" err="1">
                <a:solidFill>
                  <a:srgbClr val="135680"/>
                </a:solidFill>
                <a:latin typeface="Courier"/>
                <a:cs typeface="Courier"/>
              </a:rPr>
              <a:t>bgpstream_create_record</a:t>
            </a:r>
            <a:r>
              <a:rPr lang="en-US" sz="1400" dirty="0">
                <a:latin typeface="Courier"/>
                <a:cs typeface="Courier"/>
              </a:rPr>
              <a:t>()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init_res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b="1" dirty="0" err="1">
                <a:solidFill>
                  <a:srgbClr val="135680"/>
                </a:solidFill>
                <a:latin typeface="Courier"/>
                <a:cs typeface="Courier"/>
              </a:rPr>
              <a:t>bgpstream_init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latin typeface="Courier"/>
                <a:cs typeface="Courier"/>
              </a:rPr>
              <a:t>bs</a:t>
            </a:r>
            <a:r>
              <a:rPr lang="en-US" sz="1400" dirty="0">
                <a:latin typeface="Courier"/>
                <a:cs typeface="Courier"/>
              </a:rPr>
              <a:t>)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while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b="1" dirty="0" err="1">
                <a:solidFill>
                  <a:srgbClr val="135680"/>
                </a:solidFill>
                <a:latin typeface="Courier"/>
                <a:cs typeface="Courier"/>
              </a:rPr>
              <a:t>bgpstream_get_next_record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latin typeface="Courier"/>
                <a:cs typeface="Courier"/>
              </a:rPr>
              <a:t>bs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smtClean="0">
                <a:latin typeface="Courier"/>
                <a:cs typeface="Courier"/>
              </a:rPr>
              <a:t>rec) &gt; 0)</a:t>
            </a:r>
          </a:p>
          <a:p>
            <a:r>
              <a:rPr lang="en-US" sz="1400" dirty="0" smtClean="0">
                <a:latin typeface="Courier"/>
                <a:cs typeface="Courier"/>
              </a:rPr>
              <a:t>  {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 // [[ USE BGPRECORD HERE ]]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}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b="1" dirty="0" smtClean="0">
                <a:solidFill>
                  <a:srgbClr val="135680"/>
                </a:solidFill>
                <a:latin typeface="Courier"/>
                <a:cs typeface="Courier"/>
              </a:rPr>
              <a:t>  </a:t>
            </a:r>
            <a:r>
              <a:rPr lang="en-US" sz="14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bgpstream_close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latin typeface="Courier"/>
                <a:cs typeface="Courier"/>
              </a:rPr>
              <a:t>bs</a:t>
            </a:r>
            <a:r>
              <a:rPr lang="en-US" sz="1400" dirty="0">
                <a:latin typeface="Courier"/>
                <a:cs typeface="Courier"/>
              </a:rPr>
              <a:t>)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b="1" dirty="0" err="1">
                <a:solidFill>
                  <a:srgbClr val="135680"/>
                </a:solidFill>
                <a:latin typeface="Courier"/>
                <a:cs typeface="Courier"/>
              </a:rPr>
              <a:t>bgpstream_destroy_record</a:t>
            </a:r>
            <a:r>
              <a:rPr lang="en-US" sz="1400" dirty="0" smtClean="0">
                <a:latin typeface="Courier"/>
                <a:cs typeface="Courier"/>
              </a:rPr>
              <a:t>(rec);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b="1" dirty="0" err="1">
                <a:solidFill>
                  <a:srgbClr val="135680"/>
                </a:solidFill>
                <a:latin typeface="Courier"/>
                <a:cs typeface="Courier"/>
              </a:rPr>
              <a:t>bgpstream_destroy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latin typeface="Courier"/>
                <a:cs typeface="Courier"/>
              </a:rPr>
              <a:t>bs</a:t>
            </a:r>
            <a:r>
              <a:rPr lang="en-US" sz="1400" dirty="0">
                <a:latin typeface="Courier"/>
                <a:cs typeface="Courier"/>
              </a:rPr>
              <a:t>);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return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>
                <a:latin typeface="Courier"/>
                <a:cs typeface="Courier"/>
              </a:rPr>
              <a:t>0;	</a:t>
            </a:r>
          </a:p>
          <a:p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1782" y="2474303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Allocate memory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1782" y="5354489"/>
            <a:ext cx="219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venir Book"/>
                <a:cs typeface="Avenir Book"/>
              </a:rPr>
              <a:t>Deallocate</a:t>
            </a:r>
            <a:r>
              <a:rPr lang="en-US" dirty="0" smtClean="0">
                <a:latin typeface="Avenir Book"/>
                <a:cs typeface="Avenir Book"/>
              </a:rPr>
              <a:t> memory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1782" y="3156480"/>
            <a:ext cx="161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Start interface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1782" y="3917444"/>
            <a:ext cx="180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Pull </a:t>
            </a:r>
            <a:r>
              <a:rPr lang="en-US" dirty="0" err="1" smtClean="0">
                <a:latin typeface="Avenir Book"/>
                <a:cs typeface="Avenir Book"/>
              </a:rPr>
              <a:t>bgprecords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1782" y="4672891"/>
            <a:ext cx="162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Stop interface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7618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27" grpId="0" animBg="1"/>
      <p:bldP spid="27" grpId="1" animBg="1"/>
      <p:bldP spid="9" grpId="0" animBg="1"/>
      <p:bldP spid="9" grpId="1" animBg="1"/>
      <p:bldP spid="36" grpId="0" animBg="1"/>
      <p:bldP spid="36" grpId="1" animBg="1"/>
      <p:bldP spid="37" grpId="0" animBg="1"/>
      <p:bldP spid="37" grpId="1" animBg="1"/>
      <p:bldP spid="23" grpId="0"/>
      <p:bldP spid="25" grpId="0"/>
      <p:bldP spid="29" grpId="0"/>
      <p:bldP spid="34" grpId="0"/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3112" y="2108588"/>
            <a:ext cx="8327899" cy="26360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7967"/>
            <a:ext cx="8229601" cy="718889"/>
          </a:xfrm>
        </p:spPr>
        <p:txBody>
          <a:bodyPr/>
          <a:lstStyle/>
          <a:p>
            <a:pPr marL="0" indent="0">
              <a:buNone/>
            </a:pPr>
            <a:r>
              <a:rPr lang="en-US" sz="36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stream </a:t>
            </a:r>
            <a:r>
              <a:rPr lang="en-US" sz="3200" dirty="0" smtClean="0">
                <a:latin typeface="Avenir Book"/>
                <a:cs typeface="Avenir Book"/>
              </a:rPr>
              <a:t>filters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3113" y="1327026"/>
            <a:ext cx="67567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...</a:t>
            </a:r>
            <a:endParaRPr lang="en-US" sz="1400" dirty="0" smtClean="0">
              <a:latin typeface="Courier"/>
              <a:cs typeface="Courier"/>
            </a:endParaRP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dirty="0" err="1" smtClean="0">
                <a:solidFill>
                  <a:srgbClr val="135680"/>
                </a:solidFill>
                <a:latin typeface="Courier"/>
                <a:cs typeface="Courier"/>
              </a:rPr>
              <a:t>bgpstream_t</a:t>
            </a:r>
            <a:r>
              <a:rPr lang="en-US" sz="1400" dirty="0" smtClean="0">
                <a:latin typeface="Courier"/>
                <a:cs typeface="Courier"/>
              </a:rPr>
              <a:t> * </a:t>
            </a:r>
            <a:r>
              <a:rPr lang="en-US" sz="1400" dirty="0" err="1" smtClean="0">
                <a:latin typeface="Courier"/>
                <a:cs typeface="Courier"/>
              </a:rPr>
              <a:t>bs</a:t>
            </a:r>
            <a:r>
              <a:rPr lang="en-US" sz="1400" dirty="0" smtClean="0">
                <a:latin typeface="Courier"/>
                <a:cs typeface="Courier"/>
              </a:rPr>
              <a:t> = </a:t>
            </a:r>
            <a:r>
              <a:rPr lang="en-US" sz="14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bgpstream_create</a:t>
            </a:r>
            <a:r>
              <a:rPr lang="en-US" sz="1400" dirty="0" smtClean="0">
                <a:latin typeface="Courier"/>
                <a:cs typeface="Courier"/>
              </a:rPr>
              <a:t>();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bgpstream_add_filter</a:t>
            </a:r>
            <a:r>
              <a:rPr lang="en-US" sz="1400" dirty="0" smtClean="0">
                <a:latin typeface="Courier"/>
                <a:cs typeface="Courier"/>
              </a:rPr>
              <a:t>(</a:t>
            </a:r>
            <a:r>
              <a:rPr lang="en-US" sz="1400" dirty="0" err="1" smtClean="0">
                <a:latin typeface="Courier"/>
                <a:cs typeface="Courier"/>
              </a:rPr>
              <a:t>bs</a:t>
            </a:r>
            <a:r>
              <a:rPr lang="en-US" sz="1400" dirty="0" smtClean="0">
                <a:latin typeface="Courier"/>
                <a:cs typeface="Courier"/>
              </a:rPr>
              <a:t>, BS_PROJECT, "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  <a:cs typeface="Courier"/>
              </a:rPr>
              <a:t>routeviews</a:t>
            </a:r>
            <a:r>
              <a:rPr lang="en-US" sz="1400" dirty="0" smtClean="0">
                <a:latin typeface="Courier"/>
                <a:cs typeface="Courier"/>
              </a:rPr>
              <a:t>");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bgpstream_add_filter</a:t>
            </a:r>
            <a:r>
              <a:rPr lang="en-US" sz="1400" dirty="0" smtClean="0">
                <a:latin typeface="Courier"/>
                <a:cs typeface="Courier"/>
              </a:rPr>
              <a:t>(</a:t>
            </a:r>
            <a:r>
              <a:rPr lang="en-US" sz="1400" dirty="0" err="1" smtClean="0">
                <a:latin typeface="Courier"/>
                <a:cs typeface="Courier"/>
              </a:rPr>
              <a:t>bs</a:t>
            </a:r>
            <a:r>
              <a:rPr lang="en-US" sz="1400" dirty="0" smtClean="0">
                <a:latin typeface="Courier"/>
                <a:cs typeface="Courier"/>
              </a:rPr>
              <a:t>, BS_COLLECTOR, "</a:t>
            </a:r>
            <a:r>
              <a:rPr lang="en-US" sz="1400" dirty="0" smtClean="0">
                <a:solidFill>
                  <a:srgbClr val="FF0000"/>
                </a:solidFill>
                <a:latin typeface="Courier"/>
                <a:cs typeface="Courier"/>
              </a:rPr>
              <a:t>route-views2</a:t>
            </a:r>
            <a:r>
              <a:rPr lang="en-US" sz="1400" dirty="0" smtClean="0">
                <a:latin typeface="Courier"/>
                <a:cs typeface="Courier"/>
              </a:rPr>
              <a:t>");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bgpstream_add_filter</a:t>
            </a:r>
            <a:r>
              <a:rPr lang="en-US" sz="1400" dirty="0" smtClean="0">
                <a:latin typeface="Courier"/>
                <a:cs typeface="Courier"/>
              </a:rPr>
              <a:t>(</a:t>
            </a:r>
            <a:r>
              <a:rPr lang="en-US" sz="1400" dirty="0" err="1" smtClean="0">
                <a:latin typeface="Courier"/>
                <a:cs typeface="Courier"/>
              </a:rPr>
              <a:t>bs</a:t>
            </a:r>
            <a:r>
              <a:rPr lang="en-US" sz="1400" dirty="0" smtClean="0">
                <a:latin typeface="Courier"/>
                <a:cs typeface="Courier"/>
              </a:rPr>
              <a:t>, BS_COLLECTOR, "</a:t>
            </a:r>
            <a:r>
              <a:rPr lang="en-US" sz="1400" dirty="0" smtClean="0">
                <a:solidFill>
                  <a:srgbClr val="FF0000"/>
                </a:solidFill>
                <a:latin typeface="Courier"/>
                <a:cs typeface="Courier"/>
              </a:rPr>
              <a:t>route-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  <a:cs typeface="Courier"/>
              </a:rPr>
              <a:t>views.linx</a:t>
            </a:r>
            <a:r>
              <a:rPr lang="en-US" sz="1400" dirty="0" smtClean="0">
                <a:latin typeface="Courier"/>
                <a:cs typeface="Courier"/>
              </a:rPr>
              <a:t>");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bgpstream_add_filter</a:t>
            </a:r>
            <a:r>
              <a:rPr lang="en-US" sz="1400" dirty="0" smtClean="0">
                <a:latin typeface="Courier"/>
                <a:cs typeface="Courier"/>
              </a:rPr>
              <a:t>(</a:t>
            </a:r>
            <a:r>
              <a:rPr lang="en-US" sz="1400" dirty="0" err="1" smtClean="0">
                <a:latin typeface="Courier"/>
                <a:cs typeface="Courier"/>
              </a:rPr>
              <a:t>bs</a:t>
            </a:r>
            <a:r>
              <a:rPr lang="en-US" sz="1400" dirty="0" smtClean="0">
                <a:latin typeface="Courier"/>
                <a:cs typeface="Courier"/>
              </a:rPr>
              <a:t>, BS_BGP_TYPE, ”</a:t>
            </a:r>
            <a:r>
              <a:rPr lang="en-US" sz="1400" dirty="0" smtClean="0">
                <a:solidFill>
                  <a:srgbClr val="FF0000"/>
                </a:solidFill>
                <a:latin typeface="Courier"/>
                <a:cs typeface="Courier"/>
              </a:rPr>
              <a:t>updates</a:t>
            </a:r>
            <a:r>
              <a:rPr lang="en-US" sz="1400" dirty="0" smtClean="0">
                <a:latin typeface="Courier"/>
                <a:cs typeface="Courier"/>
              </a:rPr>
              <a:t>");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bgpstream_add_interval_filter</a:t>
            </a:r>
            <a:r>
              <a:rPr lang="en-US" sz="1400" dirty="0" smtClean="0">
                <a:latin typeface="Courier"/>
                <a:cs typeface="Courier"/>
              </a:rPr>
              <a:t>(</a:t>
            </a:r>
            <a:r>
              <a:rPr lang="en-US" sz="1400" dirty="0" err="1" smtClean="0">
                <a:latin typeface="Courier"/>
                <a:cs typeface="Courier"/>
              </a:rPr>
              <a:t>bs</a:t>
            </a:r>
            <a:r>
              <a:rPr lang="en-US" sz="1400" dirty="0" smtClean="0">
                <a:latin typeface="Courier"/>
                <a:cs typeface="Courier"/>
              </a:rPr>
              <a:t>, BS_TIME_INTERVAL, </a:t>
            </a:r>
          </a:p>
          <a:p>
            <a:r>
              <a:rPr lang="en-US" sz="1400" dirty="0" smtClean="0">
                <a:latin typeface="Courier"/>
                <a:cs typeface="Courier"/>
              </a:rPr>
              <a:t>			      "</a:t>
            </a:r>
            <a:r>
              <a:rPr lang="en-US" sz="1400" dirty="0" smtClean="0">
                <a:solidFill>
                  <a:srgbClr val="FF0000"/>
                </a:solidFill>
                <a:latin typeface="Courier"/>
                <a:cs typeface="Courier"/>
              </a:rPr>
              <a:t>1410285571</a:t>
            </a:r>
            <a:r>
              <a:rPr lang="en-US" sz="1400" dirty="0" smtClean="0">
                <a:latin typeface="Courier"/>
                <a:cs typeface="Courier"/>
              </a:rPr>
              <a:t>",</a:t>
            </a:r>
          </a:p>
          <a:p>
            <a:r>
              <a:rPr lang="en-US" sz="1400" dirty="0" smtClean="0">
                <a:latin typeface="Courier"/>
                <a:cs typeface="Courier"/>
              </a:rPr>
              <a:t>			      "</a:t>
            </a:r>
            <a:r>
              <a:rPr lang="en-US" sz="1400" dirty="0" smtClean="0">
                <a:solidFill>
                  <a:srgbClr val="FF0000"/>
                </a:solidFill>
                <a:latin typeface="Courier"/>
                <a:cs typeface="Courier"/>
              </a:rPr>
              <a:t>1412877600</a:t>
            </a:r>
            <a:r>
              <a:rPr lang="en-US" sz="1400" dirty="0" smtClean="0">
                <a:latin typeface="Courier"/>
                <a:cs typeface="Courier"/>
              </a:rPr>
              <a:t>");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int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 err="1" smtClean="0">
                <a:latin typeface="Courier"/>
                <a:cs typeface="Courier"/>
              </a:rPr>
              <a:t>init_res</a:t>
            </a:r>
            <a:r>
              <a:rPr lang="en-US" sz="1400" dirty="0" smtClean="0">
                <a:latin typeface="Courier"/>
                <a:cs typeface="Courier"/>
              </a:rPr>
              <a:t> = </a:t>
            </a:r>
            <a:r>
              <a:rPr lang="en-US" sz="14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bgpstream_init</a:t>
            </a:r>
            <a:r>
              <a:rPr lang="en-US" sz="1400" dirty="0" smtClean="0">
                <a:latin typeface="Courier"/>
                <a:cs typeface="Courier"/>
              </a:rPr>
              <a:t>(</a:t>
            </a:r>
            <a:r>
              <a:rPr lang="en-US" sz="1400" dirty="0" err="1" smtClean="0">
                <a:latin typeface="Courier"/>
                <a:cs typeface="Courier"/>
              </a:rPr>
              <a:t>bs</a:t>
            </a:r>
            <a:r>
              <a:rPr lang="en-US" sz="1400" dirty="0" smtClean="0">
                <a:latin typeface="Courier"/>
                <a:cs typeface="Courier"/>
              </a:rPr>
              <a:t>);</a:t>
            </a:r>
          </a:p>
          <a:p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...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45093" y="4097108"/>
            <a:ext cx="2416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Book"/>
                <a:cs typeface="Avenir Book"/>
              </a:rPr>
              <a:t>Tue, 09 Sep 2014 17:59:31 GMT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45093" y="4313352"/>
            <a:ext cx="2416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Book"/>
                <a:cs typeface="Avenir Book"/>
              </a:rPr>
              <a:t>Thu, 11 Sep 2014 00:32:51 GMT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38800" y="4249058"/>
            <a:ext cx="9062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4477151"/>
            <a:ext cx="9062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 smtClean="0">
                <a:latin typeface="Avenir Book"/>
                <a:cs typeface="Avenir Book"/>
              </a:rPr>
              <a:t>Data</a:t>
            </a:r>
            <a:r>
              <a:rPr lang="en-US" cap="small" dirty="0" smtClean="0">
                <a:solidFill>
                  <a:schemeClr val="tx1"/>
                </a:solidFill>
                <a:latin typeface="Avenir Black"/>
              </a:rPr>
              <a:t> </a:t>
            </a:r>
            <a:r>
              <a:rPr lang="en-US" dirty="0" smtClean="0">
                <a:latin typeface="Avenir Book"/>
                <a:cs typeface="Avenir Book"/>
              </a:rPr>
              <a:t>Feeds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6" name="Content Placeholder 45"/>
          <p:cNvSpPr>
            <a:spLocks noGrp="1"/>
          </p:cNvSpPr>
          <p:nvPr>
            <p:ph sz="quarter" idx="13"/>
          </p:nvPr>
        </p:nvSpPr>
        <p:spPr>
          <a:xfrm>
            <a:off x="577850" y="1260485"/>
            <a:ext cx="7994650" cy="4714875"/>
          </a:xfrm>
        </p:spPr>
        <p:txBody>
          <a:bodyPr anchor="t">
            <a:noAutofit/>
          </a:bodyPr>
          <a:lstStyle/>
          <a:p>
            <a:pPr marL="45720" indent="0">
              <a:buNone/>
            </a:pPr>
            <a:r>
              <a:rPr lang="en-US" dirty="0" smtClean="0">
                <a:latin typeface="Avenir Book"/>
                <a:cs typeface="Avenir Book"/>
              </a:rPr>
              <a:t>Transparent access to several </a:t>
            </a:r>
            <a:r>
              <a:rPr lang="en-US" i="1" dirty="0" smtClean="0">
                <a:latin typeface="Avenir Book"/>
                <a:cs typeface="Avenir Book"/>
              </a:rPr>
              <a:t>annotated</a:t>
            </a:r>
            <a:r>
              <a:rPr lang="en-US" dirty="0" smtClean="0">
                <a:latin typeface="Avenir Book"/>
                <a:cs typeface="Avenir Book"/>
              </a:rPr>
              <a:t> MRT data sources:</a:t>
            </a:r>
            <a:endParaRPr lang="en-US" dirty="0">
              <a:latin typeface="Avenir Book"/>
              <a:cs typeface="Avenir Book"/>
            </a:endParaRPr>
          </a:p>
          <a:p>
            <a:endParaRPr lang="en-US" dirty="0" smtClean="0">
              <a:latin typeface="Avenir Book"/>
              <a:cs typeface="Avenir Book"/>
            </a:endParaRPr>
          </a:p>
          <a:p>
            <a:pPr lvl="1"/>
            <a:r>
              <a:rPr lang="en-US" dirty="0" smtClean="0">
                <a:latin typeface="Avenir Book"/>
                <a:cs typeface="Avenir Book"/>
              </a:rPr>
              <a:t>Previously-downloaded </a:t>
            </a:r>
            <a:r>
              <a:rPr lang="en-US" b="1" dirty="0" smtClean="0">
                <a:latin typeface="Avenir Book"/>
                <a:cs typeface="Avenir Book"/>
              </a:rPr>
              <a:t>local files</a:t>
            </a:r>
            <a:br>
              <a:rPr lang="en-US" b="1" dirty="0" smtClean="0">
                <a:latin typeface="Avenir Book"/>
                <a:cs typeface="Avenir Book"/>
              </a:rPr>
            </a:br>
            <a:endParaRPr lang="en-US" b="1" dirty="0" smtClean="0">
              <a:latin typeface="Avenir Book"/>
              <a:cs typeface="Avenir Book"/>
            </a:endParaRPr>
          </a:p>
          <a:p>
            <a:pPr lvl="1"/>
            <a:r>
              <a:rPr lang="en-US" b="1" dirty="0">
                <a:latin typeface="Avenir Book"/>
                <a:cs typeface="Avenir Book"/>
              </a:rPr>
              <a:t>Real-time stream </a:t>
            </a:r>
            <a:r>
              <a:rPr lang="en-US" dirty="0">
                <a:latin typeface="Avenir Book"/>
                <a:cs typeface="Avenir Book"/>
              </a:rPr>
              <a:t>from:</a:t>
            </a:r>
          </a:p>
          <a:p>
            <a:pPr lvl="2"/>
            <a:r>
              <a:rPr lang="en-US" dirty="0">
                <a:latin typeface="Avenir Book"/>
                <a:cs typeface="Avenir Book"/>
              </a:rPr>
              <a:t>Colorado State’s </a:t>
            </a:r>
            <a:r>
              <a:rPr lang="en-US" dirty="0" err="1">
                <a:latin typeface="Avenir Book"/>
                <a:cs typeface="Avenir Book"/>
              </a:rPr>
              <a:t>BGPmon</a:t>
            </a:r>
            <a:r>
              <a:rPr lang="en-US" dirty="0">
                <a:latin typeface="Avenir Book"/>
                <a:cs typeface="Avenir Book"/>
              </a:rPr>
              <a:t> (all </a:t>
            </a:r>
            <a:r>
              <a:rPr lang="en-US" dirty="0" err="1">
                <a:latin typeface="Avenir Book"/>
                <a:cs typeface="Avenir Book"/>
              </a:rPr>
              <a:t>RouteViews</a:t>
            </a:r>
            <a:r>
              <a:rPr lang="en-US" dirty="0">
                <a:latin typeface="Avenir Book"/>
                <a:cs typeface="Avenir Book"/>
              </a:rPr>
              <a:t> + some extra collectors)  </a:t>
            </a:r>
            <a:r>
              <a:rPr lang="en-US" i="1" dirty="0">
                <a:latin typeface="Avenir Book"/>
                <a:cs typeface="Avenir Book"/>
              </a:rPr>
              <a:t>[work-in-progress for release v1]</a:t>
            </a:r>
          </a:p>
          <a:p>
            <a:pPr lvl="2"/>
            <a:r>
              <a:rPr lang="en-US" dirty="0">
                <a:latin typeface="Avenir Book"/>
                <a:cs typeface="Avenir Book"/>
              </a:rPr>
              <a:t>RIPE RIS  </a:t>
            </a:r>
            <a:r>
              <a:rPr lang="en-US" i="1" dirty="0">
                <a:latin typeface="Avenir Book"/>
                <a:cs typeface="Avenir Book"/>
              </a:rPr>
              <a:t>[discussion in-progress</a:t>
            </a:r>
            <a:r>
              <a:rPr lang="en-US" i="1" dirty="0" smtClean="0">
                <a:latin typeface="Avenir Book"/>
                <a:cs typeface="Avenir Book"/>
              </a:rPr>
              <a:t>]</a:t>
            </a:r>
          </a:p>
          <a:p>
            <a:pPr lvl="2"/>
            <a:endParaRPr lang="en-US" b="1" dirty="0" smtClean="0">
              <a:latin typeface="Avenir Book"/>
              <a:cs typeface="Avenir Book"/>
            </a:endParaRPr>
          </a:p>
          <a:p>
            <a:pPr lvl="1"/>
            <a:r>
              <a:rPr lang="en-US" b="1" dirty="0" smtClean="0">
                <a:latin typeface="Avenir Book"/>
                <a:cs typeface="Avenir Book"/>
              </a:rPr>
              <a:t>Historical and continuous download</a:t>
            </a:r>
            <a:r>
              <a:rPr lang="en-US" dirty="0" smtClean="0">
                <a:latin typeface="Avenir Book"/>
                <a:cs typeface="Avenir Book"/>
              </a:rPr>
              <a:t> from RIPE RIS and </a:t>
            </a:r>
            <a:r>
              <a:rPr lang="en-US" dirty="0" err="1" smtClean="0">
                <a:latin typeface="Avenir Book"/>
                <a:cs typeface="Avenir Book"/>
              </a:rPr>
              <a:t>RouteViews</a:t>
            </a:r>
            <a:r>
              <a:rPr lang="en-US" dirty="0" smtClean="0">
                <a:latin typeface="Avenir Book"/>
                <a:cs typeface="Avenir Book"/>
              </a:rPr>
              <a:t> projects</a:t>
            </a:r>
            <a:br>
              <a:rPr lang="en-US" dirty="0" smtClean="0">
                <a:latin typeface="Avenir Book"/>
                <a:cs typeface="Avenir Book"/>
              </a:rPr>
            </a:br>
            <a:endParaRPr lang="en-US" dirty="0" smtClean="0">
              <a:latin typeface="Avenir Book"/>
              <a:cs typeface="Avenir Book"/>
            </a:endParaRPr>
          </a:p>
          <a:p>
            <a:pPr lvl="1"/>
            <a:endParaRPr lang="en-US" dirty="0" smtClean="0">
              <a:latin typeface="Avenir Book"/>
              <a:cs typeface="Avenir Book"/>
            </a:endParaRPr>
          </a:p>
          <a:p>
            <a:pPr lvl="1"/>
            <a:endParaRPr lang="en-US" b="1" dirty="0" smtClean="0">
              <a:latin typeface="Avenir Book"/>
              <a:cs typeface="Avenir Book"/>
            </a:endParaRPr>
          </a:p>
          <a:p>
            <a:pPr lvl="1"/>
            <a:endParaRPr lang="en-US" i="1" dirty="0">
              <a:latin typeface="Avenir Book"/>
              <a:cs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309" y="5488638"/>
            <a:ext cx="330996" cy="35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27" y="5540937"/>
            <a:ext cx="816792" cy="357012"/>
          </a:xfrm>
          <a:prstGeom prst="rect">
            <a:avLst/>
          </a:prstGeom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4613332" y="5488638"/>
            <a:ext cx="2200950" cy="72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venir Book"/>
                <a:cs typeface="Avenir Book"/>
              </a:rPr>
              <a:t>17 active collectors</a:t>
            </a:r>
          </a:p>
          <a:p>
            <a:r>
              <a:rPr lang="en-US" dirty="0" smtClean="0">
                <a:latin typeface="Avenir Book"/>
                <a:cs typeface="Avenir Book"/>
              </a:rPr>
              <a:t>RIBS every 2 hours</a:t>
            </a:r>
          </a:p>
          <a:p>
            <a:r>
              <a:rPr lang="en-US" dirty="0">
                <a:latin typeface="Avenir Book"/>
                <a:cs typeface="Avenir Book"/>
              </a:rPr>
              <a:t>Updates every 15 </a:t>
            </a:r>
            <a:r>
              <a:rPr lang="en-US" dirty="0" smtClean="0">
                <a:latin typeface="Avenir Book"/>
                <a:cs typeface="Avenir Book"/>
              </a:rPr>
              <a:t>minutes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958931" y="5488638"/>
            <a:ext cx="2106378" cy="72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venir Book"/>
                <a:cs typeface="Avenir Book"/>
              </a:rPr>
              <a:t>13 active collectors</a:t>
            </a:r>
          </a:p>
          <a:p>
            <a:r>
              <a:rPr lang="en-US" dirty="0" smtClean="0">
                <a:latin typeface="Avenir Book"/>
                <a:cs typeface="Avenir Book"/>
              </a:rPr>
              <a:t>RIBS every 8 hours</a:t>
            </a:r>
          </a:p>
          <a:p>
            <a:r>
              <a:rPr lang="en-US" dirty="0">
                <a:latin typeface="Avenir Book"/>
                <a:cs typeface="Avenir Book"/>
              </a:rPr>
              <a:t>Updates every 5 </a:t>
            </a:r>
            <a:r>
              <a:rPr lang="en-US" dirty="0" smtClean="0">
                <a:latin typeface="Avenir Book"/>
                <a:cs typeface="Avenir Book"/>
              </a:rPr>
              <a:t>minutes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160819" y="1951182"/>
            <a:ext cx="3843304" cy="3537456"/>
            <a:chOff x="5033819" y="1951182"/>
            <a:chExt cx="3993394" cy="3537456"/>
          </a:xfrm>
        </p:grpSpPr>
        <p:grpSp>
          <p:nvGrpSpPr>
            <p:cNvPr id="11" name="Group 10"/>
            <p:cNvGrpSpPr/>
            <p:nvPr/>
          </p:nvGrpSpPr>
          <p:grpSpPr>
            <a:xfrm>
              <a:off x="5033819" y="1951182"/>
              <a:ext cx="3993394" cy="2643909"/>
              <a:chOff x="7005280" y="3528574"/>
              <a:chExt cx="1990416" cy="1315825"/>
            </a:xfrm>
          </p:grpSpPr>
          <p:sp>
            <p:nvSpPr>
              <p:cNvPr id="4" name="Round Single Corner Rectangle 3"/>
              <p:cNvSpPr/>
              <p:nvPr/>
            </p:nvSpPr>
            <p:spPr>
              <a:xfrm>
                <a:off x="7005280" y="3528574"/>
                <a:ext cx="1959098" cy="1315825"/>
              </a:xfrm>
              <a:prstGeom prst="round1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349191" y="3609546"/>
                <a:ext cx="1271277" cy="193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cap="small" dirty="0" err="1">
                    <a:latin typeface="Avenir Black"/>
                  </a:rPr>
                  <a:t>bgp</a:t>
                </a:r>
                <a:r>
                  <a:rPr lang="en-US" sz="2400" cap="small" dirty="0" err="1">
                    <a:solidFill>
                      <a:srgbClr val="136A93"/>
                    </a:solidFill>
                    <a:latin typeface="Avenir Black"/>
                  </a:rPr>
                  <a:t>downloader</a:t>
                </a:r>
                <a:endParaRPr lang="en-US" dirty="0"/>
              </a:p>
            </p:txBody>
          </p:sp>
          <p:sp>
            <p:nvSpPr>
              <p:cNvPr id="12" name="Content Placeholder 6"/>
              <p:cNvSpPr txBox="1">
                <a:spLocks/>
              </p:cNvSpPr>
              <p:nvPr/>
            </p:nvSpPr>
            <p:spPr>
              <a:xfrm>
                <a:off x="7036598" y="3795466"/>
                <a:ext cx="1959098" cy="935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b="1" dirty="0" smtClean="0">
                    <a:latin typeface="Avenir Book"/>
                    <a:cs typeface="Avenir Book"/>
                  </a:rPr>
                  <a:t>Perl program</a:t>
                </a:r>
              </a:p>
              <a:p>
                <a:r>
                  <a:rPr lang="en-US" sz="1800" b="1" dirty="0" smtClean="0">
                    <a:latin typeface="Avenir Book"/>
                    <a:cs typeface="Avenir Book"/>
                  </a:rPr>
                  <a:t>~20 </a:t>
                </a:r>
                <a:r>
                  <a:rPr lang="en-US" sz="1800" b="1" dirty="0" err="1" smtClean="0">
                    <a:latin typeface="Avenir Book"/>
                    <a:cs typeface="Avenir Book"/>
                  </a:rPr>
                  <a:t>mins</a:t>
                </a:r>
                <a:r>
                  <a:rPr lang="en-US" sz="1800" b="1" dirty="0" smtClean="0">
                    <a:latin typeface="Avenir Book"/>
                    <a:cs typeface="Avenir Book"/>
                  </a:rPr>
                  <a:t> average delay</a:t>
                </a:r>
              </a:p>
              <a:p>
                <a:r>
                  <a:rPr lang="en-US" sz="1800" b="1" dirty="0" smtClean="0">
                    <a:latin typeface="Avenir Book"/>
                    <a:cs typeface="Avenir Book"/>
                  </a:rPr>
                  <a:t>meta data into a </a:t>
                </a:r>
                <a:r>
                  <a:rPr lang="en-US" sz="2000" cap="small" dirty="0" err="1" smtClean="0">
                    <a:solidFill>
                      <a:schemeClr val="tx1"/>
                    </a:solidFill>
                    <a:latin typeface="Avenir Black"/>
                  </a:rPr>
                  <a:t>bgp</a:t>
                </a:r>
                <a:r>
                  <a:rPr lang="en-US" sz="2000" cap="small" dirty="0" err="1" smtClean="0">
                    <a:solidFill>
                      <a:srgbClr val="136A93"/>
                    </a:solidFill>
                    <a:latin typeface="Avenir Black"/>
                  </a:rPr>
                  <a:t>archive</a:t>
                </a:r>
                <a:r>
                  <a:rPr lang="en-US" sz="2000" dirty="0" smtClean="0">
                    <a:latin typeface="Avenir Book"/>
                    <a:cs typeface="Avenir Book"/>
                  </a:rPr>
                  <a:t> (</a:t>
                </a:r>
                <a:r>
                  <a:rPr lang="en-US" sz="1800" b="1" dirty="0" err="1">
                    <a:latin typeface="Avenir Book"/>
                    <a:cs typeface="Avenir Book"/>
                  </a:rPr>
                  <a:t>mySQL</a:t>
                </a:r>
                <a:r>
                  <a:rPr lang="en-US" sz="1800" b="1" dirty="0">
                    <a:latin typeface="Avenir Book"/>
                    <a:cs typeface="Avenir Book"/>
                  </a:rPr>
                  <a:t> </a:t>
                </a:r>
                <a:r>
                  <a:rPr lang="en-US" sz="1800" b="1" dirty="0" smtClean="0">
                    <a:latin typeface="Avenir Book"/>
                    <a:cs typeface="Avenir Book"/>
                  </a:rPr>
                  <a:t>DB)</a:t>
                </a:r>
              </a:p>
              <a:p>
                <a:r>
                  <a:rPr lang="en-US" sz="1800" b="1" dirty="0" smtClean="0">
                    <a:latin typeface="Avenir Book"/>
                    <a:cs typeface="Avenir Book"/>
                  </a:rPr>
                  <a:t>MRT files stored on hard disk</a:t>
                </a:r>
              </a:p>
            </p:txBody>
          </p:sp>
        </p:grpSp>
        <p:cxnSp>
          <p:nvCxnSpPr>
            <p:cNvPr id="13" name="Elbow Connector 12"/>
            <p:cNvCxnSpPr/>
            <p:nvPr/>
          </p:nvCxnSpPr>
          <p:spPr>
            <a:xfrm flipV="1">
              <a:off x="7123545" y="4768273"/>
              <a:ext cx="1108364" cy="720365"/>
            </a:xfrm>
            <a:prstGeom prst="bentConnector3">
              <a:avLst>
                <a:gd name="adj1" fmla="val 9895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785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112" y="3062507"/>
            <a:ext cx="8327899" cy="12582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7967"/>
            <a:ext cx="8229601" cy="718889"/>
          </a:xfrm>
        </p:spPr>
        <p:txBody>
          <a:bodyPr/>
          <a:lstStyle/>
          <a:p>
            <a:pPr marL="0" indent="0">
              <a:buNone/>
            </a:pPr>
            <a:r>
              <a:rPr lang="en-US" sz="36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stream </a:t>
            </a:r>
            <a:r>
              <a:rPr lang="en-US" sz="3200" dirty="0" smtClean="0">
                <a:latin typeface="Avenir Book"/>
                <a:cs typeface="Avenir Book"/>
              </a:rPr>
              <a:t>extract </a:t>
            </a:r>
            <a:r>
              <a:rPr lang="en-US" sz="3200" b="0" cap="small" dirty="0" err="1">
                <a:solidFill>
                  <a:schemeClr val="tx1"/>
                </a:solidFill>
                <a:latin typeface="Avenir Book"/>
                <a:cs typeface="Avenir Book"/>
              </a:rPr>
              <a:t>bgp</a:t>
            </a:r>
            <a:r>
              <a:rPr lang="en-US" sz="3200" b="0" cap="small" dirty="0" err="1">
                <a:solidFill>
                  <a:srgbClr val="136A93"/>
                </a:solidFill>
                <a:latin typeface="Avenir Book"/>
                <a:cs typeface="Avenir Book"/>
              </a:rPr>
              <a:t>elems</a:t>
            </a:r>
            <a:endParaRPr lang="en-US" sz="3200" b="0" cap="small" dirty="0">
              <a:solidFill>
                <a:srgbClr val="136A93"/>
              </a:solidFill>
              <a:latin typeface="Avenir Book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8336" y="1709666"/>
            <a:ext cx="514067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...</a:t>
            </a:r>
            <a:endParaRPr lang="en-US" sz="1400" dirty="0" smtClean="0">
              <a:latin typeface="Courier"/>
              <a:cs typeface="Courier"/>
            </a:endParaRP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while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b="1" dirty="0" err="1">
                <a:solidFill>
                  <a:srgbClr val="135680"/>
                </a:solidFill>
                <a:latin typeface="Courier"/>
                <a:cs typeface="Courier"/>
              </a:rPr>
              <a:t>bgpstream_get_next_record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latin typeface="Courier"/>
                <a:cs typeface="Courier"/>
              </a:rPr>
              <a:t>bs</a:t>
            </a:r>
            <a:r>
              <a:rPr lang="en-US" sz="1400" dirty="0">
                <a:latin typeface="Courier"/>
                <a:cs typeface="Courier"/>
              </a:rPr>
              <a:t>, rec) &gt; 0)</a:t>
            </a:r>
          </a:p>
          <a:p>
            <a:r>
              <a:rPr lang="en-US" sz="1400" dirty="0">
                <a:latin typeface="Courier"/>
                <a:cs typeface="Courier"/>
              </a:rPr>
              <a:t>  {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    if</a:t>
            </a:r>
            <a:r>
              <a:rPr lang="en-US" sz="1400" dirty="0" smtClean="0">
                <a:latin typeface="Courier"/>
                <a:cs typeface="Courier"/>
              </a:rPr>
              <a:t>(rec</a:t>
            </a:r>
            <a:r>
              <a:rPr lang="en-US" sz="1400" dirty="0">
                <a:latin typeface="Courier"/>
                <a:cs typeface="Courier"/>
              </a:rPr>
              <a:t>-&gt;status == VALID_RECORD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{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  </a:t>
            </a:r>
            <a:r>
              <a:rPr lang="en-US" sz="1400" dirty="0" err="1" smtClean="0">
                <a:latin typeface="Courier"/>
                <a:cs typeface="Courier"/>
              </a:rPr>
              <a:t>bs_elem</a:t>
            </a:r>
            <a:r>
              <a:rPr lang="en-US" sz="1400" dirty="0" smtClean="0">
                <a:latin typeface="Courier"/>
                <a:cs typeface="Courier"/>
              </a:rPr>
              <a:t> = </a:t>
            </a:r>
            <a:r>
              <a:rPr lang="en-US" sz="1400" b="1" dirty="0" err="1">
                <a:solidFill>
                  <a:srgbClr val="135680"/>
                </a:solidFill>
                <a:latin typeface="Courier"/>
                <a:cs typeface="Courier"/>
              </a:rPr>
              <a:t>bgpstream_get_elem_queue</a:t>
            </a:r>
            <a:r>
              <a:rPr lang="en-US" sz="1400" dirty="0">
                <a:latin typeface="Courier"/>
                <a:cs typeface="Courier"/>
              </a:rPr>
              <a:t>(rec)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     while</a:t>
            </a:r>
            <a:r>
              <a:rPr lang="en-US" sz="1400" dirty="0" smtClean="0">
                <a:latin typeface="Courier"/>
                <a:cs typeface="Courier"/>
              </a:rPr>
              <a:t>(</a:t>
            </a:r>
            <a:r>
              <a:rPr lang="en-US" sz="1400" dirty="0" err="1" smtClean="0">
                <a:latin typeface="Courier"/>
                <a:cs typeface="Courier"/>
              </a:rPr>
              <a:t>bs_elem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    {</a:t>
            </a:r>
          </a:p>
          <a:p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    /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/ [[ USE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BGPELEM 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HERE ]]</a:t>
            </a:r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err="1" smtClean="0">
                <a:latin typeface="Courier"/>
                <a:cs typeface="Courier"/>
              </a:rPr>
              <a:t>bs_elem</a:t>
            </a:r>
            <a:r>
              <a:rPr lang="en-US" sz="1400" dirty="0" smtClean="0">
                <a:latin typeface="Courier"/>
                <a:cs typeface="Courier"/>
              </a:rPr>
              <a:t> = </a:t>
            </a:r>
            <a:r>
              <a:rPr lang="en-US" sz="1400" dirty="0" err="1" smtClean="0">
                <a:latin typeface="Courier"/>
                <a:cs typeface="Courier"/>
              </a:rPr>
              <a:t>bs_elem</a:t>
            </a:r>
            <a:r>
              <a:rPr lang="en-US" sz="1400" dirty="0" smtClean="0">
                <a:latin typeface="Courier"/>
                <a:cs typeface="Courier"/>
              </a:rPr>
              <a:t>-&gt;next;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    }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  } 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smtClean="0">
                <a:latin typeface="Courier"/>
                <a:cs typeface="Courier"/>
              </a:rPr>
              <a:t>}</a:t>
            </a:r>
          </a:p>
          <a:p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.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..</a:t>
            </a:r>
            <a:endParaRPr lang="en-US" sz="1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1223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err="1" smtClean="0">
                <a:solidFill>
                  <a:srgbClr val="136A93"/>
                </a:solidFill>
                <a:latin typeface="Avenir Black"/>
              </a:rPr>
              <a:t>corsaro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 </a:t>
            </a:r>
            <a:r>
              <a:rPr lang="en-US" sz="3200" dirty="0" smtClean="0">
                <a:latin typeface="Avenir Book"/>
                <a:cs typeface="Avenir Book"/>
              </a:rPr>
              <a:t>how to write </a:t>
            </a:r>
            <a:r>
              <a:rPr lang="en-US" sz="3200" smtClean="0">
                <a:latin typeface="Avenir Book"/>
                <a:cs typeface="Avenir Book"/>
              </a:rPr>
              <a:t>a plugin</a:t>
            </a:r>
            <a:r>
              <a:rPr lang="en-US" sz="3200" dirty="0" smtClean="0">
                <a:latin typeface="Avenir Book"/>
                <a:cs typeface="Avenir Book"/>
              </a:rPr>
              <a:t>?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04" name="Rectangle 203"/>
          <p:cNvSpPr/>
          <p:nvPr/>
        </p:nvSpPr>
        <p:spPr>
          <a:xfrm>
            <a:off x="552395" y="3140035"/>
            <a:ext cx="8327899" cy="7723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643113" y="1279546"/>
            <a:ext cx="449423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# lib/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bgpcorsaro_plugin.h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typedef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enum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bgpcorsaro_plugin_id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{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/** </a:t>
            </a:r>
            <a:r>
              <a:rPr lang="en-US" sz="1400" dirty="0" smtClean="0">
                <a:latin typeface="Courier"/>
                <a:cs typeface="Courier"/>
              </a:rPr>
              <a:t>Other plugin </a:t>
            </a:r>
            <a:r>
              <a:rPr lang="en-US" sz="1400" dirty="0">
                <a:latin typeface="Courier"/>
                <a:cs typeface="Courier"/>
              </a:rPr>
              <a:t>*/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smtClean="0">
                <a:latin typeface="Courier"/>
                <a:cs typeface="Courier"/>
              </a:rPr>
              <a:t>BGPCORSARO_PLUGIN_ID_OTHER        </a:t>
            </a:r>
            <a:r>
              <a:rPr lang="en-US" sz="1400" dirty="0">
                <a:latin typeface="Courier"/>
                <a:cs typeface="Courier"/>
              </a:rPr>
              <a:t>= 1</a:t>
            </a:r>
            <a:r>
              <a:rPr lang="en-US" sz="1400" dirty="0" smtClean="0">
                <a:latin typeface="Courier"/>
                <a:cs typeface="Courier"/>
              </a:rPr>
              <a:t>,</a:t>
            </a:r>
            <a:endParaRPr lang="en-US" sz="1400" dirty="0">
              <a:latin typeface="Courier"/>
              <a:cs typeface="Courier"/>
            </a:endParaRP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/** </a:t>
            </a:r>
            <a:r>
              <a:rPr lang="en-US" sz="1400" dirty="0" smtClean="0">
                <a:latin typeface="Courier"/>
                <a:cs typeface="Courier"/>
              </a:rPr>
              <a:t>My New Plugin </a:t>
            </a:r>
            <a:r>
              <a:rPr lang="en-US" sz="1400" dirty="0">
                <a:latin typeface="Courier"/>
                <a:cs typeface="Courier"/>
              </a:rPr>
              <a:t>*/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b="1" dirty="0">
                <a:solidFill>
                  <a:srgbClr val="135680"/>
                </a:solidFill>
                <a:latin typeface="Courier"/>
                <a:cs typeface="Courier"/>
              </a:rPr>
              <a:t>BGPCORSARO_PLUGIN_ID_MYPLUGIN </a:t>
            </a:r>
            <a:r>
              <a:rPr lang="en-US" sz="1400" dirty="0" smtClean="0">
                <a:latin typeface="Courier"/>
                <a:cs typeface="Courier"/>
              </a:rPr>
              <a:t>    = 2,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</a:t>
            </a: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...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/** Maximum plugin ID assigned */</a:t>
            </a:r>
          </a:p>
          <a:p>
            <a:r>
              <a:rPr lang="en-US" sz="1400" dirty="0">
                <a:latin typeface="Courier"/>
                <a:cs typeface="Courier"/>
              </a:rPr>
              <a:t>  BGPCORSARO_PLUGIN_ID_MAX          </a:t>
            </a:r>
            <a:r>
              <a:rPr lang="en-US" sz="1400" dirty="0" smtClean="0">
                <a:latin typeface="Courier"/>
                <a:cs typeface="Courier"/>
              </a:rPr>
              <a:t>= 2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} </a:t>
            </a:r>
            <a:r>
              <a:rPr lang="en-US" sz="1400" b="1" dirty="0" err="1">
                <a:latin typeface="Courier"/>
                <a:cs typeface="Courier"/>
              </a:rPr>
              <a:t>bgpcorsaro_plugin_id_t</a:t>
            </a:r>
            <a:r>
              <a:rPr lang="en-US" sz="1400" dirty="0">
                <a:latin typeface="Courier"/>
                <a:cs typeface="Courier"/>
              </a:rPr>
              <a:t>;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6166921" y="3219998"/>
            <a:ext cx="2689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venir Book"/>
                <a:cs typeface="Avenir Book"/>
              </a:rPr>
              <a:t>Provide a new plugin ID</a:t>
            </a:r>
          </a:p>
          <a:p>
            <a:r>
              <a:rPr lang="en-US" i="1" dirty="0" smtClean="0">
                <a:latin typeface="Avenir Book"/>
                <a:cs typeface="Avenir Book"/>
              </a:rPr>
              <a:t>to the plugin manager</a:t>
            </a:r>
            <a:endParaRPr lang="en-US" i="1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7590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4" grpId="1" animBg="1"/>
      <p:bldP spid="20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3113" y="3112199"/>
            <a:ext cx="8327899" cy="10092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9418" y="4473028"/>
            <a:ext cx="8327899" cy="10092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3113" y="1814437"/>
            <a:ext cx="8327899" cy="10092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err="1" smtClean="0">
                <a:solidFill>
                  <a:srgbClr val="136A93"/>
                </a:solidFill>
                <a:latin typeface="Avenir Black"/>
              </a:rPr>
              <a:t>corsaro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 </a:t>
            </a:r>
            <a:r>
              <a:rPr lang="en-US" sz="3200" dirty="0" smtClean="0">
                <a:latin typeface="Avenir Book"/>
                <a:cs typeface="Avenir Book"/>
              </a:rPr>
              <a:t>how to write </a:t>
            </a:r>
            <a:r>
              <a:rPr lang="en-US" sz="3200" smtClean="0">
                <a:latin typeface="Avenir Book"/>
                <a:cs typeface="Avenir Book"/>
              </a:rPr>
              <a:t>a plugin</a:t>
            </a:r>
            <a:r>
              <a:rPr lang="en-US" sz="3200" dirty="0" smtClean="0">
                <a:latin typeface="Avenir Book"/>
                <a:cs typeface="Avenir Book"/>
              </a:rPr>
              <a:t>?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643113" y="1279546"/>
            <a:ext cx="6433547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# lib/plugins/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bgpcorsaro_myplugin.c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endParaRPr lang="en-US" sz="1400" dirty="0" smtClean="0">
              <a:latin typeface="Courier"/>
              <a:cs typeface="Courier"/>
            </a:endParaRPr>
          </a:p>
          <a:p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bgpcorsaro_plugin_t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*</a:t>
            </a:r>
          </a:p>
          <a:p>
            <a:r>
              <a:rPr lang="en-US" sz="14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bgpcorsaro_myplugin_alloc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solidFill>
                  <a:srgbClr val="008000"/>
                </a:solidFill>
                <a:latin typeface="Courier"/>
                <a:cs typeface="Courier"/>
              </a:rPr>
              <a:t>bgpcorsaro_t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*</a:t>
            </a:r>
            <a:r>
              <a:rPr lang="en-US" sz="1400" dirty="0" err="1">
                <a:latin typeface="Courier"/>
                <a:cs typeface="Courier"/>
              </a:rPr>
              <a:t>bgpcorsaro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int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r>
              <a:rPr lang="en-US" sz="14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bgpcorsaro_myplugin_init_output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solidFill>
                  <a:srgbClr val="008000"/>
                </a:solidFill>
                <a:latin typeface="Courier"/>
                <a:cs typeface="Courier"/>
              </a:rPr>
              <a:t>bgpcorsaro_t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*</a:t>
            </a:r>
            <a:r>
              <a:rPr lang="en-US" sz="1400" dirty="0" err="1">
                <a:latin typeface="Courier"/>
                <a:cs typeface="Courier"/>
              </a:rPr>
              <a:t>bgpcorsaro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int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r>
              <a:rPr lang="en-US" sz="14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bgpcorsaro_myplugin_close_output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solidFill>
                  <a:srgbClr val="008000"/>
                </a:solidFill>
                <a:latin typeface="Courier"/>
                <a:cs typeface="Courier"/>
              </a:rPr>
              <a:t>bgpcorsaro_t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*</a:t>
            </a:r>
            <a:r>
              <a:rPr lang="en-US" sz="1400" dirty="0" err="1">
                <a:latin typeface="Courier"/>
                <a:cs typeface="Courier"/>
              </a:rPr>
              <a:t>bgpcorsaro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3026" y="1838948"/>
            <a:ext cx="340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venir Book"/>
                <a:cs typeface="Avenir Book"/>
              </a:rPr>
              <a:t>Create the plugin</a:t>
            </a:r>
            <a:endParaRPr lang="en-US" sz="1600" i="1" dirty="0">
              <a:latin typeface="Avenir Book"/>
              <a:cs typeface="Avenir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3026" y="3136710"/>
            <a:ext cx="340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venir Book"/>
                <a:cs typeface="Avenir Book"/>
              </a:rPr>
              <a:t>Allocate memory for the plugin</a:t>
            </a:r>
            <a:endParaRPr lang="en-US" sz="1600" i="1" dirty="0">
              <a:latin typeface="Avenir Book"/>
              <a:cs typeface="Avenir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9331" y="4497539"/>
            <a:ext cx="340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 smtClean="0">
                <a:latin typeface="Avenir Book"/>
                <a:cs typeface="Avenir Book"/>
              </a:rPr>
              <a:t>Deallocate</a:t>
            </a:r>
            <a:r>
              <a:rPr lang="en-US" sz="1600" i="1" dirty="0" smtClean="0">
                <a:latin typeface="Avenir Book"/>
                <a:cs typeface="Avenir Book"/>
              </a:rPr>
              <a:t> memory for the plugin</a:t>
            </a:r>
            <a:endParaRPr lang="en-US" sz="1600" i="1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893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7" grpId="0" animBg="1"/>
      <p:bldP spid="7" grpId="1" animBg="1"/>
      <p:bldP spid="8" grpId="0"/>
      <p:bldP spid="10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113" y="3112199"/>
            <a:ext cx="8327899" cy="10092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9418" y="4473028"/>
            <a:ext cx="8327899" cy="10092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3113" y="1814437"/>
            <a:ext cx="8327899" cy="10092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err="1" smtClean="0">
                <a:solidFill>
                  <a:srgbClr val="136A93"/>
                </a:solidFill>
                <a:latin typeface="Avenir Black"/>
              </a:rPr>
              <a:t>corsaro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 </a:t>
            </a:r>
            <a:r>
              <a:rPr lang="en-US" sz="3200" dirty="0" smtClean="0">
                <a:latin typeface="Avenir Book"/>
                <a:cs typeface="Avenir Book"/>
              </a:rPr>
              <a:t>how to write </a:t>
            </a:r>
            <a:r>
              <a:rPr lang="en-US" sz="3200" smtClean="0">
                <a:latin typeface="Avenir Book"/>
                <a:cs typeface="Avenir Book"/>
              </a:rPr>
              <a:t>a plugin</a:t>
            </a:r>
            <a:r>
              <a:rPr lang="en-US" sz="3200" dirty="0" smtClean="0">
                <a:latin typeface="Avenir Book"/>
                <a:cs typeface="Avenir Book"/>
              </a:rPr>
              <a:t>?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643113" y="1279546"/>
            <a:ext cx="7541122" cy="4401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# lib/plugins/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bgpcorsaro_myplugin.c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endParaRPr lang="en-US" sz="1400" dirty="0" smtClean="0">
              <a:latin typeface="Courier"/>
              <a:cs typeface="Courier"/>
            </a:endParaRP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int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r>
              <a:rPr lang="en-US" sz="14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bgpcorsaro_myplugin_start_interval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solidFill>
                  <a:srgbClr val="008000"/>
                </a:solidFill>
                <a:latin typeface="Courier"/>
                <a:cs typeface="Courier"/>
              </a:rPr>
              <a:t>bgpcorsaro_t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*</a:t>
            </a:r>
            <a:r>
              <a:rPr lang="en-US" sz="1400" dirty="0" err="1">
                <a:latin typeface="Courier"/>
                <a:cs typeface="Courier"/>
              </a:rPr>
              <a:t>bgpcorsaro</a:t>
            </a:r>
            <a:r>
              <a:rPr lang="en-US" sz="1400" dirty="0">
                <a:latin typeface="Courier"/>
                <a:cs typeface="Courier"/>
              </a:rPr>
              <a:t>,</a:t>
            </a:r>
          </a:p>
          <a:p>
            <a:r>
              <a:rPr lang="en-US" sz="1400" dirty="0">
                <a:latin typeface="Courier"/>
                <a:cs typeface="Courier"/>
              </a:rPr>
              <a:t>				 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bgpcorsaro_interval_t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*</a:t>
            </a:r>
            <a:r>
              <a:rPr lang="en-US" sz="1400" dirty="0" err="1">
                <a:latin typeface="Courier"/>
                <a:cs typeface="Courier"/>
              </a:rPr>
              <a:t>int_start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int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r>
              <a:rPr lang="en-US" sz="14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bgpcorsaro_myplugin_process_record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solidFill>
                  <a:srgbClr val="008000"/>
                </a:solidFill>
                <a:latin typeface="Courier"/>
                <a:cs typeface="Courier"/>
              </a:rPr>
              <a:t>bgpcorsaro_t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*</a:t>
            </a:r>
            <a:r>
              <a:rPr lang="en-US" sz="1400" dirty="0" err="1">
                <a:latin typeface="Courier"/>
                <a:cs typeface="Courier"/>
              </a:rPr>
              <a:t>bgpcorsaro</a:t>
            </a:r>
            <a:r>
              <a:rPr lang="en-US" sz="1400" dirty="0">
                <a:latin typeface="Courier"/>
                <a:cs typeface="Courier"/>
              </a:rPr>
              <a:t>,</a:t>
            </a:r>
          </a:p>
          <a:p>
            <a:r>
              <a:rPr lang="en-US" sz="1400" dirty="0">
                <a:latin typeface="Courier"/>
                <a:cs typeface="Courier"/>
              </a:rPr>
              <a:t>				 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bgpcorsaro_record_t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*</a:t>
            </a:r>
            <a:r>
              <a:rPr lang="en-US" sz="1400" dirty="0">
                <a:latin typeface="Courier"/>
                <a:cs typeface="Courier"/>
              </a:rPr>
              <a:t>record)</a:t>
            </a:r>
          </a:p>
          <a:p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int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r>
              <a:rPr lang="en-US" sz="1400" b="1" dirty="0" err="1" smtClean="0">
                <a:solidFill>
                  <a:srgbClr val="135680"/>
                </a:solidFill>
                <a:latin typeface="Courier"/>
                <a:cs typeface="Courier"/>
              </a:rPr>
              <a:t>bgpcorsaro_myplugin_end_interval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solidFill>
                  <a:srgbClr val="008000"/>
                </a:solidFill>
                <a:latin typeface="Courier"/>
                <a:cs typeface="Courier"/>
              </a:rPr>
              <a:t>bgpcorsaro_t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*</a:t>
            </a:r>
            <a:r>
              <a:rPr lang="en-US" sz="1400" dirty="0" err="1">
                <a:latin typeface="Courier"/>
                <a:cs typeface="Courier"/>
              </a:rPr>
              <a:t>bgpcorsaro</a:t>
            </a:r>
            <a:r>
              <a:rPr lang="en-US" sz="1400" dirty="0">
                <a:latin typeface="Courier"/>
                <a:cs typeface="Courier"/>
              </a:rPr>
              <a:t>,</a:t>
            </a:r>
          </a:p>
          <a:p>
            <a:r>
              <a:rPr lang="en-US" sz="1400" dirty="0">
                <a:latin typeface="Courier"/>
                <a:cs typeface="Courier"/>
              </a:rPr>
              <a:t>			</a:t>
            </a:r>
            <a:r>
              <a:rPr lang="en-US" sz="1400" dirty="0" smtClean="0">
                <a:latin typeface="Courier"/>
                <a:cs typeface="Courier"/>
              </a:rPr>
              <a:t>       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bgpcorsaro_interval_t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*</a:t>
            </a:r>
            <a:r>
              <a:rPr lang="en-US" sz="1400" dirty="0" err="1">
                <a:latin typeface="Courier"/>
                <a:cs typeface="Courier"/>
              </a:rPr>
              <a:t>int_end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  <a:endParaRPr lang="en-US" sz="1400" dirty="0">
              <a:latin typeface="Courier"/>
              <a:cs typeface="Courier"/>
            </a:endParaRP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3026" y="1838948"/>
            <a:ext cx="340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venir Book"/>
                <a:cs typeface="Avenir Book"/>
              </a:rPr>
              <a:t>process START of interval signal</a:t>
            </a:r>
            <a:endParaRPr lang="en-US" sz="1600" i="1" dirty="0">
              <a:latin typeface="Avenir Book"/>
              <a:cs typeface="Avenir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3026" y="3136710"/>
            <a:ext cx="340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venir Book"/>
                <a:cs typeface="Avenir Book"/>
              </a:rPr>
              <a:t>process record</a:t>
            </a:r>
            <a:endParaRPr lang="en-US" sz="1600" i="1" dirty="0">
              <a:latin typeface="Avenir Book"/>
              <a:cs typeface="Avenir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9331" y="4497539"/>
            <a:ext cx="340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latin typeface="Avenir Book"/>
                <a:cs typeface="Avenir Book"/>
              </a:rPr>
              <a:t>process </a:t>
            </a:r>
            <a:r>
              <a:rPr lang="en-US" sz="1600" i="1" dirty="0" smtClean="0">
                <a:latin typeface="Avenir Book"/>
                <a:cs typeface="Avenir Book"/>
              </a:rPr>
              <a:t>END of </a:t>
            </a:r>
            <a:r>
              <a:rPr lang="en-US" sz="1600" i="1" dirty="0">
                <a:latin typeface="Avenir Book"/>
                <a:cs typeface="Avenir Book"/>
              </a:rPr>
              <a:t>interval signal</a:t>
            </a:r>
          </a:p>
        </p:txBody>
      </p:sp>
    </p:spTree>
    <p:extLst>
      <p:ext uri="{BB962C8B-B14F-4D97-AF65-F5344CB8AC3E}">
        <p14:creationId xmlns:p14="http://schemas.microsoft.com/office/powerpoint/2010/main" val="41675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8380" y="2289311"/>
            <a:ext cx="7988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Real-time challenges: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Avenir Book"/>
              <a:cs typeface="Avenir Book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collectors delay varies a lot: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project constraints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per collector differences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the computational load of each collector varies too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Processing challenges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Avenir Book"/>
              <a:cs typeface="Avenir Book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we need to process BGP data faster than real time in order to keep up with the flow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801" y="5909689"/>
            <a:ext cx="4078993" cy="484058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199" y="157967"/>
            <a:ext cx="8229601" cy="5275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600" dirty="0" smtClean="0">
                <a:latin typeface="Avenir Book"/>
                <a:cs typeface="Avenir Book"/>
              </a:rPr>
              <a:t>CAIDA </a:t>
            </a:r>
            <a:r>
              <a:rPr lang="en-US" sz="3600" dirty="0">
                <a:latin typeface="Avenir Book"/>
                <a:cs typeface="Avenir Book"/>
              </a:rPr>
              <a:t>framework </a:t>
            </a:r>
            <a:r>
              <a:rPr lang="en-US" sz="3600" dirty="0" smtClean="0">
                <a:latin typeface="Avenir Book"/>
                <a:cs typeface="Avenir Book"/>
              </a:rPr>
              <a:t/>
            </a:r>
            <a:br>
              <a:rPr lang="en-US" sz="3600" dirty="0" smtClean="0">
                <a:latin typeface="Avenir Book"/>
                <a:cs typeface="Avenir Book"/>
              </a:rPr>
            </a:br>
            <a:r>
              <a:rPr lang="en-US" sz="3600" dirty="0" smtClean="0">
                <a:latin typeface="Avenir Book"/>
                <a:cs typeface="Avenir Book"/>
              </a:rPr>
              <a:t>for </a:t>
            </a:r>
            <a:r>
              <a:rPr lang="en-US" sz="3600" dirty="0">
                <a:latin typeface="Avenir Book"/>
                <a:cs typeface="Avenir Book"/>
              </a:rPr>
              <a:t>real-time outage detection</a:t>
            </a:r>
          </a:p>
        </p:txBody>
      </p:sp>
    </p:spTree>
    <p:extLst>
      <p:ext uri="{BB962C8B-B14F-4D97-AF65-F5344CB8AC3E}">
        <p14:creationId xmlns:p14="http://schemas.microsoft.com/office/powerpoint/2010/main" val="7734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600" dirty="0" smtClean="0">
                <a:latin typeface="Avenir Book"/>
                <a:cs typeface="Avenir Book"/>
              </a:rPr>
              <a:t>CAIDA </a:t>
            </a:r>
            <a:r>
              <a:rPr lang="en-US" sz="3600" dirty="0">
                <a:latin typeface="Avenir Book"/>
                <a:cs typeface="Avenir Book"/>
              </a:rPr>
              <a:t>framework </a:t>
            </a:r>
            <a:r>
              <a:rPr lang="en-US" sz="3600" dirty="0" smtClean="0">
                <a:latin typeface="Avenir Book"/>
                <a:cs typeface="Avenir Book"/>
              </a:rPr>
              <a:t/>
            </a:r>
            <a:br>
              <a:rPr lang="en-US" sz="3600" dirty="0" smtClean="0">
                <a:latin typeface="Avenir Book"/>
                <a:cs typeface="Avenir Book"/>
              </a:rPr>
            </a:br>
            <a:r>
              <a:rPr lang="en-US" sz="3600" dirty="0" smtClean="0">
                <a:latin typeface="Avenir Book"/>
                <a:cs typeface="Avenir Book"/>
              </a:rPr>
              <a:t>for </a:t>
            </a:r>
            <a:r>
              <a:rPr lang="en-US" sz="3600" dirty="0">
                <a:latin typeface="Avenir Book"/>
                <a:cs typeface="Avenir Book"/>
              </a:rPr>
              <a:t>real-time outage detection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079276" y="5171392"/>
            <a:ext cx="3279512" cy="39907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100" cap="small" dirty="0" smtClean="0">
                <a:solidFill>
                  <a:prstClr val="black"/>
                </a:solidFill>
                <a:latin typeface="Avenir Blac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lack"/>
              </a:rPr>
              <a:t>downloader</a:t>
            </a:r>
            <a:endParaRPr lang="en-US" sz="700" cap="small" dirty="0">
              <a:solidFill>
                <a:schemeClr val="tx1"/>
              </a:solidFill>
              <a:latin typeface="Avenir Black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79276" y="3727443"/>
            <a:ext cx="3279512" cy="5884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 anchorCtr="1"/>
          <a:lstStyle/>
          <a:p>
            <a:r>
              <a:rPr lang="en-US" sz="11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lack"/>
              </a:rPr>
              <a:t>stream library</a:t>
            </a:r>
            <a:endParaRPr lang="en-US" sz="1100" i="1" dirty="0">
              <a:latin typeface="Avenir Book"/>
              <a:cs typeface="Avenir Book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90616" y="2887857"/>
            <a:ext cx="3258544" cy="6435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 anchorCtr="1"/>
          <a:lstStyle/>
          <a:p>
            <a:r>
              <a:rPr lang="en-US" sz="11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lack"/>
              </a:rPr>
              <a:t>corsaro</a:t>
            </a:r>
            <a:endParaRPr lang="en-US" sz="110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9234" y="2339871"/>
            <a:ext cx="3279513" cy="39193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sz="1100" cap="small" dirty="0" smtClean="0">
                <a:solidFill>
                  <a:prstClr val="black"/>
                </a:solidFill>
                <a:latin typeface="Avenir Blac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lack"/>
              </a:rPr>
              <a:t>watcher</a:t>
            </a:r>
            <a:endParaRPr lang="en-US" sz="700" cap="small" dirty="0">
              <a:solidFill>
                <a:schemeClr val="tx1"/>
              </a:solidFill>
              <a:latin typeface="Avenir Black"/>
            </a:endParaRPr>
          </a:p>
        </p:txBody>
      </p:sp>
      <p:cxnSp>
        <p:nvCxnSpPr>
          <p:cNvPr id="11" name="Straight Arrow Connector 10"/>
          <p:cNvCxnSpPr>
            <a:stCxn id="7" idx="0"/>
            <a:endCxn id="8" idx="2"/>
          </p:cNvCxnSpPr>
          <p:nvPr/>
        </p:nvCxnSpPr>
        <p:spPr>
          <a:xfrm flipV="1">
            <a:off x="6719032" y="3531384"/>
            <a:ext cx="856" cy="196059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024004" y="4047615"/>
            <a:ext cx="1394271" cy="22122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000" i="1" cap="small" dirty="0" smtClean="0">
                <a:solidFill>
                  <a:schemeClr val="tx1"/>
                </a:solidFill>
                <a:latin typeface="Avenir Black"/>
              </a:rPr>
              <a:t>bgpdump*</a:t>
            </a:r>
            <a:endParaRPr lang="en-US" sz="1000" i="1" cap="small" dirty="0">
              <a:solidFill>
                <a:schemeClr val="tx1"/>
              </a:solidFill>
              <a:latin typeface="Avenir Black"/>
            </a:endParaRPr>
          </a:p>
        </p:txBody>
      </p:sp>
      <p:cxnSp>
        <p:nvCxnSpPr>
          <p:cNvPr id="15" name="Straight Arrow Connector 14"/>
          <p:cNvCxnSpPr>
            <a:stCxn id="19" idx="3"/>
            <a:endCxn id="5" idx="0"/>
          </p:cNvCxnSpPr>
          <p:nvPr/>
        </p:nvCxnSpPr>
        <p:spPr>
          <a:xfrm>
            <a:off x="6718991" y="4946778"/>
            <a:ext cx="41" cy="22461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n 18"/>
          <p:cNvSpPr/>
          <p:nvPr/>
        </p:nvSpPr>
        <p:spPr>
          <a:xfrm>
            <a:off x="6274629" y="4547705"/>
            <a:ext cx="888723" cy="399073"/>
          </a:xfrm>
          <a:prstGeom prst="ca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9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900" cap="small" dirty="0" smtClean="0">
                <a:solidFill>
                  <a:srgbClr val="136A93"/>
                </a:solidFill>
                <a:latin typeface="Avenir Black"/>
              </a:rPr>
              <a:t>archive</a:t>
            </a:r>
            <a:endParaRPr lang="en-US" sz="600" b="1" i="1" dirty="0">
              <a:latin typeface="Avenir Book"/>
              <a:cs typeface="Avenir Book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59996" y="2990141"/>
            <a:ext cx="1122287" cy="24650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sz="1050" cap="small" dirty="0" smtClean="0">
                <a:solidFill>
                  <a:schemeClr val="tx1"/>
                </a:solidFill>
                <a:latin typeface="Avenir Black"/>
              </a:rPr>
              <a:t>routing</a:t>
            </a:r>
            <a:r>
              <a:rPr lang="en-US" sz="1050" cap="small" dirty="0" smtClean="0">
                <a:solidFill>
                  <a:srgbClr val="136A93"/>
                </a:solidFill>
                <a:latin typeface="Avenir Black"/>
              </a:rPr>
              <a:t>tables</a:t>
            </a:r>
            <a:endParaRPr lang="en-US" sz="105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61664" y="1531311"/>
            <a:ext cx="1000519" cy="39907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900" cap="small" dirty="0" smtClean="0">
                <a:solidFill>
                  <a:schemeClr val="tx1"/>
                </a:solidFill>
                <a:latin typeface="Avenir Black"/>
              </a:rPr>
              <a:t>per-as </a:t>
            </a:r>
            <a:r>
              <a:rPr lang="en-US" sz="900" cap="small" dirty="0" smtClean="0">
                <a:solidFill>
                  <a:srgbClr val="136A93"/>
                </a:solidFill>
                <a:latin typeface="Avenir Black"/>
              </a:rPr>
              <a:t>visibility</a:t>
            </a:r>
            <a:endParaRPr lang="en-US" sz="600" b="1" i="1" dirty="0">
              <a:latin typeface="Avenir Book"/>
              <a:cs typeface="Avenir Book"/>
            </a:endParaRPr>
          </a:p>
        </p:txBody>
      </p:sp>
      <p:cxnSp>
        <p:nvCxnSpPr>
          <p:cNvPr id="24" name="Straight Arrow Connector 23"/>
          <p:cNvCxnSpPr>
            <a:stCxn id="20" idx="0"/>
            <a:endCxn id="9" idx="2"/>
          </p:cNvCxnSpPr>
          <p:nvPr/>
        </p:nvCxnSpPr>
        <p:spPr>
          <a:xfrm flipH="1" flipV="1">
            <a:off x="6718991" y="2731809"/>
            <a:ext cx="2149" cy="25833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3" idx="2"/>
          </p:cNvCxnSpPr>
          <p:nvPr/>
        </p:nvCxnSpPr>
        <p:spPr>
          <a:xfrm flipV="1">
            <a:off x="7861924" y="1930384"/>
            <a:ext cx="0" cy="40948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079276" y="1531311"/>
            <a:ext cx="1241937" cy="39907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900" cap="small" dirty="0" smtClean="0">
                <a:solidFill>
                  <a:schemeClr val="tx1"/>
                </a:solidFill>
                <a:latin typeface="Avenir Black"/>
              </a:rPr>
              <a:t>per-region </a:t>
            </a:r>
            <a:r>
              <a:rPr lang="en-US" sz="900" cap="small" dirty="0" smtClean="0">
                <a:solidFill>
                  <a:srgbClr val="136A93"/>
                </a:solidFill>
                <a:latin typeface="Avenir Black"/>
              </a:rPr>
              <a:t>visibility</a:t>
            </a:r>
            <a:endParaRPr lang="en-US" sz="600" b="1" i="1" dirty="0">
              <a:latin typeface="Avenir Book"/>
              <a:cs typeface="Avenir Book"/>
            </a:endParaRPr>
          </a:p>
        </p:txBody>
      </p:sp>
      <p:cxnSp>
        <p:nvCxnSpPr>
          <p:cNvPr id="30" name="Straight Arrow Connector 29"/>
          <p:cNvCxnSpPr>
            <a:endCxn id="28" idx="2"/>
          </p:cNvCxnSpPr>
          <p:nvPr/>
        </p:nvCxnSpPr>
        <p:spPr>
          <a:xfrm flipV="1">
            <a:off x="5700245" y="1930384"/>
            <a:ext cx="0" cy="40948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r="47817"/>
          <a:stretch/>
        </p:blipFill>
        <p:spPr>
          <a:xfrm>
            <a:off x="5804108" y="5930171"/>
            <a:ext cx="2128551" cy="4840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61915" y="6388333"/>
            <a:ext cx="35750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https://</a:t>
            </a:r>
            <a:r>
              <a:rPr lang="en-US" sz="1600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www.caida.org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/funding/</a:t>
            </a:r>
            <a:r>
              <a:rPr lang="en-US" sz="16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ioda</a:t>
            </a:r>
            <a:endParaRPr lang="en-US" sz="1600" i="1" dirty="0">
              <a:solidFill>
                <a:schemeClr val="accent6">
                  <a:lumMod val="60000"/>
                  <a:lumOff val="40000"/>
                </a:schemeClr>
              </a:solidFill>
              <a:latin typeface="Avenir Book"/>
              <a:cs typeface="Avenir Book"/>
            </a:endParaRPr>
          </a:p>
        </p:txBody>
      </p:sp>
      <p:cxnSp>
        <p:nvCxnSpPr>
          <p:cNvPr id="35" name="Straight Arrow Connector 34"/>
          <p:cNvCxnSpPr>
            <a:stCxn id="7" idx="2"/>
            <a:endCxn id="19" idx="0"/>
          </p:cNvCxnSpPr>
          <p:nvPr/>
        </p:nvCxnSpPr>
        <p:spPr>
          <a:xfrm flipH="1">
            <a:off x="6718991" y="4315857"/>
            <a:ext cx="41" cy="33161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7199" y="1682989"/>
            <a:ext cx="394736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venir Book"/>
                <a:cs typeface="Avenir Book"/>
              </a:rPr>
              <a:t>we </a:t>
            </a:r>
            <a:r>
              <a:rPr lang="en-US" sz="1600" dirty="0">
                <a:latin typeface="Avenir Book"/>
                <a:cs typeface="Avenir Book"/>
              </a:rPr>
              <a:t>need to process BGP data faster than real time in order to keep up with the </a:t>
            </a:r>
            <a:r>
              <a:rPr lang="en-US" sz="1600" dirty="0" smtClean="0">
                <a:latin typeface="Avenir Book"/>
                <a:cs typeface="Avenir Book"/>
              </a:rPr>
              <a:t>flow!</a:t>
            </a:r>
          </a:p>
          <a:p>
            <a:endParaRPr lang="en-US" sz="1600" dirty="0" smtClean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venir Book"/>
                <a:cs typeface="Avenir Book"/>
              </a:rPr>
              <a:t>collectors delay varies a lot: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Avenir Book"/>
                <a:cs typeface="Avenir Book"/>
              </a:rPr>
              <a:t>project constraints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Avenir Book"/>
                <a:cs typeface="Avenir Book"/>
              </a:rPr>
              <a:t>per collector differences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venir Book"/>
                <a:cs typeface="Avenir Book"/>
              </a:rPr>
              <a:t>the computational load of each collector varies too</a:t>
            </a:r>
          </a:p>
          <a:p>
            <a:endParaRPr lang="en-US" sz="1600" dirty="0" smtClean="0">
              <a:latin typeface="Avenir Book"/>
              <a:cs typeface="Avenir Book"/>
            </a:endParaRPr>
          </a:p>
          <a:p>
            <a:endParaRPr lang="en-US" sz="1600" dirty="0" smtClean="0">
              <a:latin typeface="Avenir Book"/>
              <a:cs typeface="Avenir Book"/>
            </a:endParaRPr>
          </a:p>
          <a:p>
            <a:endParaRPr lang="en-US" sz="1600" dirty="0" smtClean="0">
              <a:latin typeface="Avenir Book"/>
              <a:cs typeface="Avenir Book"/>
            </a:endParaRPr>
          </a:p>
          <a:p>
            <a:endParaRPr lang="en-US" sz="1600" dirty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venir Book"/>
                <a:cs typeface="Avenir Book"/>
              </a:rPr>
              <a:t>1 </a:t>
            </a:r>
            <a:r>
              <a:rPr lang="en-US" sz="1600" dirty="0" err="1" smtClean="0">
                <a:latin typeface="Avenir Book"/>
                <a:cs typeface="Avenir Book"/>
              </a:rPr>
              <a:t>bgpcorsaro</a:t>
            </a:r>
            <a:r>
              <a:rPr lang="en-US" sz="1600" dirty="0" smtClean="0">
                <a:latin typeface="Avenir Book"/>
                <a:cs typeface="Avenir Book"/>
              </a:rPr>
              <a:t> per collector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venir Book"/>
                <a:cs typeface="Avenir Book"/>
              </a:rPr>
              <a:t>a</a:t>
            </a:r>
            <a:r>
              <a:rPr lang="en-US" sz="1600" dirty="0" smtClean="0">
                <a:latin typeface="Avenir Book"/>
                <a:cs typeface="Avenir Book"/>
              </a:rPr>
              <a:t> </a:t>
            </a:r>
            <a:r>
              <a:rPr lang="en-US" sz="1600" dirty="0" err="1" smtClean="0">
                <a:latin typeface="Avenir Book"/>
                <a:cs typeface="Avenir Book"/>
              </a:rPr>
              <a:t>bgpwatcher</a:t>
            </a:r>
            <a:r>
              <a:rPr lang="en-US" sz="1600" dirty="0" smtClean="0">
                <a:latin typeface="Avenir Book"/>
                <a:cs typeface="Avenir Book"/>
              </a:rPr>
              <a:t> server that: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Avenir Book"/>
                <a:cs typeface="Avenir Book"/>
              </a:rPr>
              <a:t>collects all the routing tables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Avenir Book"/>
                <a:cs typeface="Avenir Book"/>
              </a:rPr>
              <a:t>distributes the aggregated views to consumers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042955" y="4249151"/>
            <a:ext cx="394393" cy="5434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7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5963" y="5383132"/>
            <a:ext cx="174204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Avenir Black"/>
                <a:cs typeface="Avenir Black"/>
              </a:rPr>
              <a:t>routing</a:t>
            </a:r>
            <a:r>
              <a:rPr lang="en-US" cap="small" dirty="0" smtClean="0">
                <a:solidFill>
                  <a:srgbClr val="136A93"/>
                </a:solidFill>
                <a:latin typeface="Avenir Black"/>
                <a:cs typeface="Avenir Black"/>
              </a:rPr>
              <a:t>tables</a:t>
            </a:r>
            <a:endParaRPr lang="en-US" cap="small" dirty="0">
              <a:solidFill>
                <a:srgbClr val="136A93"/>
              </a:solidFill>
              <a:latin typeface="Avenir Black"/>
              <a:cs typeface="Avenir Black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36764" y="2812034"/>
            <a:ext cx="2611301" cy="252834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 anchorCtr="1"/>
          <a:lstStyle/>
          <a:p>
            <a:endParaRPr lang="en-US" sz="140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78693" y="2868970"/>
            <a:ext cx="490746" cy="100570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 anchorCtr="1"/>
          <a:lstStyle/>
          <a:p>
            <a:pPr algn="ctr"/>
            <a:r>
              <a:rPr lang="en-US" sz="1400" cap="small" dirty="0">
                <a:solidFill>
                  <a:schemeClr val="tx1"/>
                </a:solidFill>
                <a:latin typeface="Avenir Black"/>
              </a:rPr>
              <a:t>per-as </a:t>
            </a:r>
            <a:r>
              <a:rPr lang="en-US" sz="1400" cap="small" dirty="0">
                <a:solidFill>
                  <a:srgbClr val="136A93"/>
                </a:solidFill>
                <a:latin typeface="Avenir Black"/>
              </a:rPr>
              <a:t>visibility</a:t>
            </a:r>
            <a:endParaRPr lang="en-US" sz="800" b="1" i="1" dirty="0">
              <a:latin typeface="Avenir Book"/>
              <a:cs typeface="Avenir Book"/>
            </a:endParaRPr>
          </a:p>
        </p:txBody>
      </p:sp>
      <p:cxnSp>
        <p:nvCxnSpPr>
          <p:cNvPr id="10" name="Straight Arrow Connector 9"/>
          <p:cNvCxnSpPr>
            <a:stCxn id="12" idx="3"/>
          </p:cNvCxnSpPr>
          <p:nvPr/>
        </p:nvCxnSpPr>
        <p:spPr>
          <a:xfrm>
            <a:off x="991419" y="3264738"/>
            <a:ext cx="21453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00673" y="2702279"/>
            <a:ext cx="490746" cy="11249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 anchorCtr="1"/>
          <a:lstStyle/>
          <a:p>
            <a:pPr algn="ctr"/>
            <a:r>
              <a:rPr lang="en-US" sz="1400" cap="small" dirty="0" err="1" smtClean="0">
                <a:solidFill>
                  <a:srgbClr val="000000"/>
                </a:solidFill>
                <a:latin typeface="Avenir Book"/>
                <a:cs typeface="Avenir Book"/>
              </a:rPr>
              <a:t>bgpcorsaro</a:t>
            </a:r>
            <a:r>
              <a:rPr lang="en-US" sz="1400" cap="small" dirty="0" smtClean="0">
                <a:solidFill>
                  <a:srgbClr val="000000"/>
                </a:solidFill>
                <a:latin typeface="Avenir Book"/>
                <a:cs typeface="Avenir Book"/>
              </a:rPr>
              <a:t> plugin</a:t>
            </a:r>
            <a:endParaRPr lang="en-US" sz="1400" cap="small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001" y="2000286"/>
            <a:ext cx="235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cap="small" dirty="0" err="1" smtClean="0">
                <a:latin typeface="Avenir Black"/>
              </a:rPr>
              <a:t>bgp</a:t>
            </a:r>
            <a:r>
              <a:rPr lang="en-US" cap="small" dirty="0" err="1" smtClean="0">
                <a:solidFill>
                  <a:srgbClr val="136A93"/>
                </a:solidFill>
                <a:latin typeface="Avenir Black"/>
              </a:rPr>
              <a:t>corsaro</a:t>
            </a:r>
            <a:r>
              <a:rPr lang="en-US" cap="small" dirty="0" smtClean="0">
                <a:solidFill>
                  <a:srgbClr val="136A93"/>
                </a:solidFill>
                <a:latin typeface="Avenir Black"/>
              </a:rPr>
              <a:t> plugins</a:t>
            </a:r>
          </a:p>
          <a:p>
            <a:pPr algn="ctr"/>
            <a:r>
              <a:rPr lang="en-US" cap="small" dirty="0" smtClean="0">
                <a:solidFill>
                  <a:srgbClr val="136A93"/>
                </a:solidFill>
                <a:latin typeface="Avenir Book"/>
                <a:cs typeface="Avenir Book"/>
              </a:rPr>
              <a:t>producer clients*</a:t>
            </a:r>
            <a:endParaRPr lang="en-US" cap="small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4488" y="2021657"/>
            <a:ext cx="147288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cap="small" dirty="0">
                <a:latin typeface="Avenir Black"/>
              </a:rPr>
              <a:t>bgp</a:t>
            </a:r>
            <a:r>
              <a:rPr lang="en-US" cap="small" dirty="0">
                <a:solidFill>
                  <a:srgbClr val="136A93"/>
                </a:solidFill>
                <a:latin typeface="Avenir Black"/>
              </a:rPr>
              <a:t>watcher </a:t>
            </a:r>
            <a:endParaRPr lang="en-US" cap="small" dirty="0" smtClean="0">
              <a:solidFill>
                <a:srgbClr val="136A93"/>
              </a:solidFill>
              <a:latin typeface="Avenir Black"/>
            </a:endParaRPr>
          </a:p>
          <a:p>
            <a:pPr algn="ctr"/>
            <a:r>
              <a:rPr lang="en-US" cap="small" dirty="0" smtClean="0">
                <a:solidFill>
                  <a:srgbClr val="136A93"/>
                </a:solidFill>
                <a:latin typeface="Avenir Book"/>
                <a:cs typeface="Avenir Book"/>
              </a:rPr>
              <a:t>server</a:t>
            </a:r>
            <a:endParaRPr lang="en-US" cap="small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cxnSp>
        <p:nvCxnSpPr>
          <p:cNvPr id="15" name="Straight Arrow Connector 14"/>
          <p:cNvCxnSpPr>
            <a:stCxn id="14" idx="2"/>
            <a:endCxn id="8" idx="0"/>
          </p:cNvCxnSpPr>
          <p:nvPr/>
        </p:nvCxnSpPr>
        <p:spPr>
          <a:xfrm>
            <a:off x="4430930" y="2612588"/>
            <a:ext cx="11485" cy="199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</p:cNvCxnSpPr>
          <p:nvPr/>
        </p:nvCxnSpPr>
        <p:spPr>
          <a:xfrm flipV="1">
            <a:off x="2106984" y="4985926"/>
            <a:ext cx="0" cy="397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75215" y="5347522"/>
            <a:ext cx="115599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err="1" smtClean="0">
                <a:latin typeface="Avenir Black"/>
                <a:cs typeface="Avenir Black"/>
              </a:rPr>
              <a:t>bgp</a:t>
            </a:r>
            <a:r>
              <a:rPr lang="en-US" cap="small" dirty="0" err="1" smtClean="0">
                <a:solidFill>
                  <a:srgbClr val="136A93"/>
                </a:solidFill>
                <a:latin typeface="Avenir Black"/>
                <a:cs typeface="Avenir Black"/>
              </a:rPr>
              <a:t>views</a:t>
            </a:r>
            <a:endParaRPr lang="en-US" dirty="0">
              <a:latin typeface="Avenir Black"/>
              <a:cs typeface="Avenir Black"/>
            </a:endParaRP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6953214" y="4985926"/>
            <a:ext cx="0" cy="361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77344" y="2021657"/>
            <a:ext cx="147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cap="small" dirty="0" smtClean="0">
                <a:latin typeface="Avenir Black"/>
              </a:rPr>
              <a:t>bgp</a:t>
            </a:r>
            <a:r>
              <a:rPr lang="en-US" cap="small" dirty="0" smtClean="0">
                <a:solidFill>
                  <a:srgbClr val="136A93"/>
                </a:solidFill>
                <a:latin typeface="Avenir Black"/>
              </a:rPr>
              <a:t>watcher </a:t>
            </a:r>
          </a:p>
          <a:p>
            <a:pPr algn="ctr"/>
            <a:r>
              <a:rPr lang="en-US" cap="small" dirty="0" smtClean="0">
                <a:solidFill>
                  <a:srgbClr val="136A93"/>
                </a:solidFill>
                <a:latin typeface="Avenir Book"/>
                <a:cs typeface="Avenir Book"/>
              </a:rPr>
              <a:t>consumers </a:t>
            </a:r>
            <a:endParaRPr lang="en-US" cap="small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0673" y="4224862"/>
            <a:ext cx="490746" cy="11249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 anchorCtr="1"/>
          <a:lstStyle/>
          <a:p>
            <a:pPr algn="ctr"/>
            <a:r>
              <a:rPr lang="en-US" sz="1400" cap="small" dirty="0" err="1" smtClean="0">
                <a:solidFill>
                  <a:srgbClr val="000000"/>
                </a:solidFill>
                <a:latin typeface="Avenir Book"/>
                <a:cs typeface="Avenir Book"/>
              </a:rPr>
              <a:t>bgpcorsaro</a:t>
            </a:r>
            <a:r>
              <a:rPr lang="en-US" sz="1400" cap="small" dirty="0" smtClean="0">
                <a:solidFill>
                  <a:srgbClr val="000000"/>
                </a:solidFill>
                <a:latin typeface="Avenir Book"/>
                <a:cs typeface="Avenir Book"/>
              </a:rPr>
              <a:t> plugin</a:t>
            </a:r>
            <a:endParaRPr lang="en-US" sz="1400" cap="small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cxnSp>
        <p:nvCxnSpPr>
          <p:cNvPr id="21" name="Straight Arrow Connector 20"/>
          <p:cNvCxnSpPr>
            <a:endCxn id="8" idx="1"/>
          </p:cNvCxnSpPr>
          <p:nvPr/>
        </p:nvCxnSpPr>
        <p:spPr>
          <a:xfrm>
            <a:off x="991419" y="4076209"/>
            <a:ext cx="2145345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3"/>
          </p:cNvCxnSpPr>
          <p:nvPr/>
        </p:nvCxnSpPr>
        <p:spPr>
          <a:xfrm>
            <a:off x="991419" y="4787321"/>
            <a:ext cx="21453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1"/>
          </p:cNvCxnSpPr>
          <p:nvPr/>
        </p:nvCxnSpPr>
        <p:spPr>
          <a:xfrm flipV="1">
            <a:off x="5748065" y="3371824"/>
            <a:ext cx="18306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48065" y="4544170"/>
            <a:ext cx="2145345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397895" y="3371824"/>
            <a:ext cx="2053431" cy="14154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 anchorCtr="1"/>
          <a:lstStyle/>
          <a:p>
            <a:endParaRPr lang="en-US" sz="105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545315" y="3766479"/>
            <a:ext cx="291746" cy="74208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 anchorCtr="1"/>
          <a:lstStyle/>
          <a:p>
            <a:r>
              <a:rPr lang="en-US" sz="1050" cap="small" dirty="0" err="1" smtClean="0">
                <a:latin typeface="Avenir Black"/>
                <a:cs typeface="Avenir Black"/>
              </a:rPr>
              <a:t>bgp</a:t>
            </a:r>
            <a:r>
              <a:rPr lang="en-US" sz="1050" cap="small" dirty="0" err="1" smtClean="0">
                <a:solidFill>
                  <a:srgbClr val="136A93"/>
                </a:solidFill>
                <a:latin typeface="Avenir Black"/>
                <a:cs typeface="Avenir Black"/>
              </a:rPr>
              <a:t>view</a:t>
            </a:r>
            <a:endParaRPr lang="en-US" sz="105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35028" y="3766479"/>
            <a:ext cx="291746" cy="74208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 anchorCtr="1"/>
          <a:lstStyle/>
          <a:p>
            <a:r>
              <a:rPr lang="en-US" sz="1050" cap="small" dirty="0" err="1" smtClean="0">
                <a:latin typeface="Avenir Black"/>
                <a:cs typeface="Avenir Black"/>
              </a:rPr>
              <a:t>bgp</a:t>
            </a:r>
            <a:r>
              <a:rPr lang="en-US" sz="1050" cap="small" dirty="0" err="1" smtClean="0">
                <a:solidFill>
                  <a:srgbClr val="136A93"/>
                </a:solidFill>
                <a:latin typeface="Avenir Black"/>
                <a:cs typeface="Avenir Black"/>
              </a:rPr>
              <a:t>view</a:t>
            </a:r>
            <a:endParaRPr lang="en-US" sz="105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875626" y="3766479"/>
            <a:ext cx="291746" cy="74208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 anchorCtr="1"/>
          <a:lstStyle/>
          <a:p>
            <a:r>
              <a:rPr lang="en-US" sz="1050" cap="small" dirty="0" err="1" smtClean="0">
                <a:latin typeface="Avenir Black"/>
                <a:cs typeface="Avenir Black"/>
              </a:rPr>
              <a:t>bgp</a:t>
            </a:r>
            <a:r>
              <a:rPr lang="en-US" sz="1050" cap="small" dirty="0" err="1" smtClean="0">
                <a:solidFill>
                  <a:srgbClr val="136A93"/>
                </a:solidFill>
                <a:latin typeface="Avenir Black"/>
                <a:cs typeface="Avenir Black"/>
              </a:rPr>
              <a:t>view</a:t>
            </a:r>
            <a:endParaRPr lang="en-US" sz="105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48688" y="4511119"/>
            <a:ext cx="444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venir Book"/>
                <a:cs typeface="Avenir Book"/>
              </a:rPr>
              <a:t>TS1</a:t>
            </a:r>
            <a:endParaRPr lang="en-US" sz="1200" baseline="-25000" dirty="0">
              <a:latin typeface="Avenir Book"/>
              <a:cs typeface="Avenir Book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9463" y="4514954"/>
            <a:ext cx="444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venir Book"/>
                <a:cs typeface="Avenir Book"/>
              </a:rPr>
              <a:t>TS2</a:t>
            </a:r>
            <a:endParaRPr lang="en-US" sz="1200" baseline="-25000" dirty="0">
              <a:latin typeface="Avenir Book"/>
              <a:cs typeface="Avenir Boo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79598" y="4536933"/>
            <a:ext cx="444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venir Book"/>
                <a:cs typeface="Avenir Book"/>
              </a:rPr>
              <a:t>TS..</a:t>
            </a:r>
            <a:endParaRPr lang="en-US" sz="1200" baseline="-25000" dirty="0">
              <a:latin typeface="Avenir Book"/>
              <a:cs typeface="Avenir Book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2266" y="405710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venir Book"/>
                <a:cs typeface="Avenir Book"/>
              </a:rPr>
              <a:t>…</a:t>
            </a:r>
            <a:endParaRPr lang="en-US" sz="1200" baseline="-25000" dirty="0">
              <a:latin typeface="Avenir Book"/>
              <a:cs typeface="Avenir Book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35691" y="3407084"/>
            <a:ext cx="116596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smtClean="0">
                <a:latin typeface="Avenir Black"/>
                <a:cs typeface="Avenir Black"/>
              </a:rPr>
              <a:t>bgp</a:t>
            </a:r>
            <a:r>
              <a:rPr lang="en-US" cap="small" dirty="0" smtClean="0">
                <a:solidFill>
                  <a:srgbClr val="136A93"/>
                </a:solidFill>
                <a:latin typeface="Avenir Black"/>
                <a:cs typeface="Avenir Black"/>
              </a:rPr>
              <a:t>store</a:t>
            </a:r>
            <a:endParaRPr lang="en-US" dirty="0">
              <a:latin typeface="Avenir Black"/>
              <a:cs typeface="Avenir Black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801" y="5909689"/>
            <a:ext cx="4078993" cy="484058"/>
          </a:xfrm>
          <a:prstGeom prst="rect">
            <a:avLst/>
          </a:prstGeom>
        </p:spPr>
      </p:pic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457199" y="157967"/>
            <a:ext cx="8229601" cy="5275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600" dirty="0" smtClean="0">
                <a:latin typeface="Avenir Book"/>
                <a:cs typeface="Avenir Book"/>
              </a:rPr>
              <a:t>CAIDA </a:t>
            </a:r>
            <a:r>
              <a:rPr lang="en-US" sz="3600" dirty="0">
                <a:latin typeface="Avenir Book"/>
                <a:cs typeface="Avenir Book"/>
              </a:rPr>
              <a:t>framework </a:t>
            </a:r>
            <a:r>
              <a:rPr lang="en-US" sz="3600" dirty="0" smtClean="0">
                <a:latin typeface="Avenir Book"/>
                <a:cs typeface="Avenir Book"/>
              </a:rPr>
              <a:t/>
            </a:r>
            <a:br>
              <a:rPr lang="en-US" sz="3600" dirty="0" smtClean="0">
                <a:latin typeface="Avenir Book"/>
                <a:cs typeface="Avenir Book"/>
              </a:rPr>
            </a:br>
            <a:r>
              <a:rPr lang="en-US" sz="3600" dirty="0" smtClean="0">
                <a:latin typeface="Avenir Book"/>
                <a:cs typeface="Avenir Book"/>
              </a:rPr>
              <a:t>for </a:t>
            </a:r>
            <a:r>
              <a:rPr lang="en-US" sz="3600" dirty="0">
                <a:latin typeface="Avenir Book"/>
                <a:cs typeface="Avenir Book"/>
              </a:rPr>
              <a:t>real-time outage detection</a:t>
            </a:r>
          </a:p>
        </p:txBody>
      </p:sp>
    </p:spTree>
    <p:extLst>
      <p:ext uri="{BB962C8B-B14F-4D97-AF65-F5344CB8AC3E}">
        <p14:creationId xmlns:p14="http://schemas.microsoft.com/office/powerpoint/2010/main" val="217059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600" dirty="0" smtClean="0">
                <a:latin typeface="Avenir Book"/>
                <a:cs typeface="Avenir Book"/>
              </a:rPr>
              <a:t>CAIDA </a:t>
            </a:r>
            <a:r>
              <a:rPr lang="en-US" sz="3600" dirty="0">
                <a:latin typeface="Avenir Book"/>
                <a:cs typeface="Avenir Book"/>
              </a:rPr>
              <a:t>framework </a:t>
            </a:r>
            <a:r>
              <a:rPr lang="en-US" sz="3600" dirty="0" smtClean="0">
                <a:latin typeface="Avenir Book"/>
                <a:cs typeface="Avenir Book"/>
              </a:rPr>
              <a:t/>
            </a:r>
            <a:br>
              <a:rPr lang="en-US" sz="3600" dirty="0" smtClean="0">
                <a:latin typeface="Avenir Book"/>
                <a:cs typeface="Avenir Book"/>
              </a:rPr>
            </a:br>
            <a:r>
              <a:rPr lang="en-US" sz="3600" dirty="0" smtClean="0">
                <a:latin typeface="Avenir Book"/>
                <a:cs typeface="Avenir Book"/>
              </a:rPr>
              <a:t>for </a:t>
            </a:r>
            <a:r>
              <a:rPr lang="en-US" sz="3600" dirty="0">
                <a:latin typeface="Avenir Book"/>
                <a:cs typeface="Avenir Book"/>
              </a:rPr>
              <a:t>real-time outage detection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86034" y="5370928"/>
            <a:ext cx="3279512" cy="39907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100" cap="small" dirty="0" smtClean="0">
                <a:solidFill>
                  <a:prstClr val="black"/>
                </a:solidFill>
                <a:latin typeface="Avenir Blac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lack"/>
              </a:rPr>
              <a:t>downloader</a:t>
            </a:r>
            <a:endParaRPr lang="en-US" sz="700" cap="small" dirty="0">
              <a:solidFill>
                <a:schemeClr val="tx1"/>
              </a:solidFill>
              <a:latin typeface="Avenir Black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86034" y="3926979"/>
            <a:ext cx="3279512" cy="5884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 anchorCtr="1"/>
          <a:lstStyle/>
          <a:p>
            <a:r>
              <a:rPr lang="en-US" sz="11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lack"/>
              </a:rPr>
              <a:t>stream library</a:t>
            </a:r>
            <a:endParaRPr lang="en-US" sz="1100" i="1" dirty="0">
              <a:latin typeface="Avenir Book"/>
              <a:cs typeface="Avenir Book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97374" y="3087393"/>
            <a:ext cx="3258544" cy="6435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 anchorCtr="1"/>
          <a:lstStyle/>
          <a:p>
            <a:r>
              <a:rPr lang="en-US" sz="11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lack"/>
              </a:rPr>
              <a:t>corsaro</a:t>
            </a:r>
            <a:endParaRPr lang="en-US" sz="110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85992" y="2539407"/>
            <a:ext cx="3279513" cy="39193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sz="1100" cap="small" dirty="0" smtClean="0">
                <a:solidFill>
                  <a:prstClr val="black"/>
                </a:solidFill>
                <a:latin typeface="Avenir Blac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lack"/>
              </a:rPr>
              <a:t>watcher</a:t>
            </a:r>
            <a:endParaRPr lang="en-US" sz="700" cap="small" dirty="0">
              <a:solidFill>
                <a:schemeClr val="tx1"/>
              </a:solidFill>
              <a:latin typeface="Avenir Black"/>
            </a:endParaRPr>
          </a:p>
        </p:txBody>
      </p:sp>
      <p:cxnSp>
        <p:nvCxnSpPr>
          <p:cNvPr id="11" name="Straight Arrow Connector 10"/>
          <p:cNvCxnSpPr>
            <a:stCxn id="7" idx="0"/>
            <a:endCxn id="8" idx="2"/>
          </p:cNvCxnSpPr>
          <p:nvPr/>
        </p:nvCxnSpPr>
        <p:spPr>
          <a:xfrm flipV="1">
            <a:off x="4125790" y="3730920"/>
            <a:ext cx="856" cy="196059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430762" y="4247151"/>
            <a:ext cx="1394271" cy="22122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000" i="1" cap="small" dirty="0" smtClean="0">
                <a:solidFill>
                  <a:schemeClr val="tx1"/>
                </a:solidFill>
                <a:latin typeface="Avenir Black"/>
              </a:rPr>
              <a:t>bgpdump*</a:t>
            </a:r>
            <a:endParaRPr lang="en-US" sz="1000" i="1" cap="small" dirty="0">
              <a:solidFill>
                <a:schemeClr val="tx1"/>
              </a:solidFill>
              <a:latin typeface="Avenir Black"/>
            </a:endParaRPr>
          </a:p>
        </p:txBody>
      </p:sp>
      <p:cxnSp>
        <p:nvCxnSpPr>
          <p:cNvPr id="15" name="Straight Arrow Connector 14"/>
          <p:cNvCxnSpPr>
            <a:stCxn id="19" idx="3"/>
            <a:endCxn id="5" idx="0"/>
          </p:cNvCxnSpPr>
          <p:nvPr/>
        </p:nvCxnSpPr>
        <p:spPr>
          <a:xfrm>
            <a:off x="4125749" y="5146314"/>
            <a:ext cx="41" cy="22461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n 18"/>
          <p:cNvSpPr/>
          <p:nvPr/>
        </p:nvSpPr>
        <p:spPr>
          <a:xfrm>
            <a:off x="3681387" y="4747241"/>
            <a:ext cx="888723" cy="399073"/>
          </a:xfrm>
          <a:prstGeom prst="ca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9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900" cap="small" dirty="0" smtClean="0">
                <a:solidFill>
                  <a:srgbClr val="136A93"/>
                </a:solidFill>
                <a:latin typeface="Avenir Black"/>
              </a:rPr>
              <a:t>archive</a:t>
            </a:r>
            <a:endParaRPr lang="en-US" sz="600" b="1" i="1" dirty="0">
              <a:latin typeface="Avenir Book"/>
              <a:cs typeface="Avenir Book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66754" y="3189677"/>
            <a:ext cx="1122287" cy="24650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sz="1050" cap="small" dirty="0" smtClean="0">
                <a:solidFill>
                  <a:schemeClr val="tx1"/>
                </a:solidFill>
                <a:latin typeface="Avenir Black"/>
              </a:rPr>
              <a:t>routing</a:t>
            </a:r>
            <a:r>
              <a:rPr lang="en-US" sz="1050" cap="small" dirty="0" smtClean="0">
                <a:solidFill>
                  <a:srgbClr val="136A93"/>
                </a:solidFill>
                <a:latin typeface="Avenir Black"/>
              </a:rPr>
              <a:t>tables</a:t>
            </a:r>
            <a:endParaRPr lang="en-US" sz="105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68422" y="1730847"/>
            <a:ext cx="1000519" cy="39907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900" cap="small" dirty="0" smtClean="0">
                <a:solidFill>
                  <a:schemeClr val="tx1"/>
                </a:solidFill>
                <a:latin typeface="Avenir Black"/>
              </a:rPr>
              <a:t>per-as </a:t>
            </a:r>
            <a:r>
              <a:rPr lang="en-US" sz="900" cap="small" dirty="0" smtClean="0">
                <a:solidFill>
                  <a:srgbClr val="136A93"/>
                </a:solidFill>
                <a:latin typeface="Avenir Black"/>
              </a:rPr>
              <a:t>visibility</a:t>
            </a:r>
            <a:endParaRPr lang="en-US" sz="600" b="1" i="1" dirty="0">
              <a:latin typeface="Avenir Book"/>
              <a:cs typeface="Avenir Book"/>
            </a:endParaRPr>
          </a:p>
        </p:txBody>
      </p:sp>
      <p:cxnSp>
        <p:nvCxnSpPr>
          <p:cNvPr id="24" name="Straight Arrow Connector 23"/>
          <p:cNvCxnSpPr>
            <a:stCxn id="20" idx="0"/>
            <a:endCxn id="9" idx="2"/>
          </p:cNvCxnSpPr>
          <p:nvPr/>
        </p:nvCxnSpPr>
        <p:spPr>
          <a:xfrm flipH="1" flipV="1">
            <a:off x="4125749" y="2931345"/>
            <a:ext cx="2149" cy="25833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3" idx="2"/>
          </p:cNvCxnSpPr>
          <p:nvPr/>
        </p:nvCxnSpPr>
        <p:spPr>
          <a:xfrm flipV="1">
            <a:off x="5268682" y="2129920"/>
            <a:ext cx="0" cy="40948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486034" y="1730847"/>
            <a:ext cx="1241937" cy="39907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sz="900" cap="small" dirty="0" smtClean="0">
                <a:solidFill>
                  <a:schemeClr val="tx1"/>
                </a:solidFill>
                <a:latin typeface="Avenir Black"/>
              </a:rPr>
              <a:t>per-region </a:t>
            </a:r>
            <a:r>
              <a:rPr lang="en-US" sz="900" cap="small" dirty="0" smtClean="0">
                <a:solidFill>
                  <a:srgbClr val="136A93"/>
                </a:solidFill>
                <a:latin typeface="Avenir Black"/>
              </a:rPr>
              <a:t>visibility</a:t>
            </a:r>
            <a:endParaRPr lang="en-US" sz="600" b="1" i="1" dirty="0">
              <a:latin typeface="Avenir Book"/>
              <a:cs typeface="Avenir Book"/>
            </a:endParaRPr>
          </a:p>
        </p:txBody>
      </p:sp>
      <p:cxnSp>
        <p:nvCxnSpPr>
          <p:cNvPr id="30" name="Straight Arrow Connector 29"/>
          <p:cNvCxnSpPr>
            <a:endCxn id="28" idx="2"/>
          </p:cNvCxnSpPr>
          <p:nvPr/>
        </p:nvCxnSpPr>
        <p:spPr>
          <a:xfrm flipV="1">
            <a:off x="3107003" y="2129920"/>
            <a:ext cx="0" cy="40948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r="47817"/>
          <a:stretch/>
        </p:blipFill>
        <p:spPr>
          <a:xfrm>
            <a:off x="6404472" y="5527972"/>
            <a:ext cx="2128551" cy="4840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69733" y="6172200"/>
            <a:ext cx="35750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https://</a:t>
            </a:r>
            <a:r>
              <a:rPr lang="en-US" sz="1600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www.caida.org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/funding/</a:t>
            </a:r>
            <a:r>
              <a:rPr lang="en-US" sz="16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ioda</a:t>
            </a:r>
            <a:endParaRPr lang="en-US" sz="1600" i="1" dirty="0">
              <a:solidFill>
                <a:schemeClr val="accent6">
                  <a:lumMod val="60000"/>
                  <a:lumOff val="40000"/>
                </a:schemeClr>
              </a:solidFill>
              <a:latin typeface="Avenir Book"/>
              <a:cs typeface="Avenir Book"/>
            </a:endParaRPr>
          </a:p>
        </p:txBody>
      </p:sp>
      <p:cxnSp>
        <p:nvCxnSpPr>
          <p:cNvPr id="35" name="Straight Arrow Connector 34"/>
          <p:cNvCxnSpPr>
            <a:stCxn id="7" idx="2"/>
            <a:endCxn id="19" idx="0"/>
          </p:cNvCxnSpPr>
          <p:nvPr/>
        </p:nvCxnSpPr>
        <p:spPr>
          <a:xfrm flipH="1">
            <a:off x="4125749" y="4515393"/>
            <a:ext cx="41" cy="33161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21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9" y="856523"/>
            <a:ext cx="8026000" cy="58304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6815" y="6306061"/>
            <a:ext cx="3677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https://</a:t>
            </a:r>
            <a:r>
              <a:rPr lang="en-US" dirty="0" err="1">
                <a:latin typeface="Avenir Book"/>
                <a:cs typeface="Avenir Book"/>
              </a:rPr>
              <a:t>charthouse.caida.org</a:t>
            </a:r>
            <a:r>
              <a:rPr lang="en-US" dirty="0">
                <a:latin typeface="Avenir Book"/>
                <a:cs typeface="Avenir Book"/>
              </a:rPr>
              <a:t>/@UT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199" y="157967"/>
            <a:ext cx="8229601" cy="527563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3600" dirty="0" smtClean="0">
                <a:effectLst/>
                <a:latin typeface="Avenir Book"/>
                <a:cs typeface="Avenir Book"/>
              </a:rPr>
              <a:t>Time Warner Cable outage</a:t>
            </a:r>
            <a:endParaRPr lang="en-US" sz="3200" dirty="0">
              <a:solidFill>
                <a:srgbClr val="FF0000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3306" y="3514370"/>
            <a:ext cx="2979973" cy="738664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C0E2FA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venir Book"/>
                <a:cs typeface="Avenir Book"/>
              </a:rPr>
              <a:t>all prefixes geo-located in US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Avenir Book"/>
                <a:cs typeface="Avenir Book"/>
              </a:rPr>
              <a:t>177</a:t>
            </a:r>
            <a:r>
              <a:rPr lang="en-US" sz="1400" dirty="0" smtClean="0">
                <a:latin typeface="Avenir Book"/>
                <a:cs typeface="Avenir Book"/>
              </a:rPr>
              <a:t> full feed unique </a:t>
            </a:r>
            <a:r>
              <a:rPr lang="en-US" sz="1400" dirty="0" err="1" smtClean="0">
                <a:latin typeface="Avenir Book"/>
                <a:cs typeface="Avenir Book"/>
              </a:rPr>
              <a:t>ASes</a:t>
            </a:r>
            <a:endParaRPr lang="en-US" sz="14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1501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 smtClean="0">
                <a:solidFill>
                  <a:srgbClr val="136A93"/>
                </a:solidFill>
                <a:latin typeface="Avenir Black"/>
              </a:rPr>
              <a:t>stream</a:t>
            </a:r>
            <a:r>
              <a:rPr lang="en-US" dirty="0" smtClean="0"/>
              <a:t> </a:t>
            </a:r>
            <a:r>
              <a:rPr lang="en-US" sz="3200" dirty="0" smtClean="0">
                <a:latin typeface="Avenir Book"/>
                <a:cs typeface="Avenir Book"/>
              </a:rPr>
              <a:t>framework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728579" y="6420830"/>
            <a:ext cx="18288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17150" y="3075622"/>
            <a:ext cx="4693277" cy="1025504"/>
          </a:xfrm>
          <a:prstGeom prst="roundRect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 anchorCtr="1"/>
          <a:lstStyle/>
          <a:p>
            <a:pPr algn="ctr"/>
            <a:r>
              <a:rPr lang="en-US" sz="14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400" cap="small" dirty="0" smtClean="0">
                <a:solidFill>
                  <a:srgbClr val="136A93"/>
                </a:solidFill>
                <a:latin typeface="Avenir Black"/>
              </a:rPr>
              <a:t>stream library</a:t>
            </a:r>
            <a:endParaRPr lang="en-US" sz="1400" i="1" dirty="0">
              <a:latin typeface="Avenir Book"/>
              <a:cs typeface="Avenir Book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44022" y="1842682"/>
            <a:ext cx="2366405" cy="81486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 anchorCtr="1"/>
          <a:lstStyle/>
          <a:p>
            <a:r>
              <a:rPr lang="en-US" sz="14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400" cap="small" dirty="0" smtClean="0">
                <a:solidFill>
                  <a:srgbClr val="136A93"/>
                </a:solidFill>
                <a:latin typeface="Avenir Black"/>
              </a:rPr>
              <a:t>corsaro</a:t>
            </a:r>
            <a:endParaRPr lang="en-US" sz="140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17810" y="2044259"/>
            <a:ext cx="1032623" cy="6132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2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200" cap="small" dirty="0" smtClean="0">
                <a:solidFill>
                  <a:srgbClr val="136A93"/>
                </a:solidFill>
                <a:latin typeface="Avenir Black"/>
              </a:rPr>
              <a:t>reader</a:t>
            </a:r>
            <a:endParaRPr lang="en-US" sz="1200" b="1" i="1" dirty="0">
              <a:latin typeface="Avenir Book"/>
              <a:cs typeface="Avenir Book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727225" y="2657543"/>
            <a:ext cx="0" cy="41808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693145" y="3649703"/>
            <a:ext cx="3858629" cy="30940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100" cap="small" dirty="0" smtClean="0">
                <a:solidFill>
                  <a:schemeClr val="tx1"/>
                </a:solidFill>
                <a:latin typeface="Avenir Black"/>
              </a:rPr>
              <a:t>bgpdump* library</a:t>
            </a:r>
            <a:endParaRPr lang="en-US" sz="1100" cap="small" dirty="0">
              <a:solidFill>
                <a:schemeClr val="tx1"/>
              </a:solidFill>
              <a:latin typeface="Avenir Black"/>
            </a:endParaRPr>
          </a:p>
        </p:txBody>
      </p:sp>
      <p:cxnSp>
        <p:nvCxnSpPr>
          <p:cNvPr id="42" name="Straight Arrow Connector 41"/>
          <p:cNvCxnSpPr>
            <a:endCxn id="11" idx="2"/>
          </p:cNvCxnSpPr>
          <p:nvPr/>
        </p:nvCxnSpPr>
        <p:spPr>
          <a:xfrm flipV="1">
            <a:off x="2734122" y="2657543"/>
            <a:ext cx="0" cy="41808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5755626" y="1891140"/>
            <a:ext cx="1118330" cy="286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050" cap="small" dirty="0" smtClean="0">
                <a:solidFill>
                  <a:schemeClr val="tx1"/>
                </a:solidFill>
                <a:latin typeface="Avenir Black"/>
              </a:rPr>
              <a:t>plugin n</a:t>
            </a:r>
            <a:endParaRPr lang="en-US" sz="105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575574" y="1894529"/>
            <a:ext cx="1044711" cy="286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050" cap="small" dirty="0" smtClean="0">
                <a:solidFill>
                  <a:schemeClr val="tx1"/>
                </a:solidFill>
                <a:latin typeface="Avenir Black"/>
              </a:rPr>
              <a:t>plugin1</a:t>
            </a:r>
            <a:endParaRPr lang="en-US" sz="1050" cap="small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297761" y="2044258"/>
            <a:ext cx="1174660" cy="6132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200" cap="small" dirty="0" smtClean="0">
                <a:solidFill>
                  <a:schemeClr val="tx1"/>
                </a:solidFill>
                <a:latin typeface="Avenir Black"/>
              </a:rPr>
              <a:t>pybgp</a:t>
            </a:r>
            <a:r>
              <a:rPr lang="en-US" sz="1200" cap="small" dirty="0" smtClean="0">
                <a:solidFill>
                  <a:srgbClr val="136A93"/>
                </a:solidFill>
                <a:latin typeface="Avenir Black"/>
              </a:rPr>
              <a:t>stream</a:t>
            </a:r>
            <a:endParaRPr lang="en-US" sz="1200" b="1" i="1" dirty="0">
              <a:latin typeface="Avenir Book"/>
              <a:cs typeface="Avenir Book"/>
            </a:endParaRPr>
          </a:p>
        </p:txBody>
      </p:sp>
      <p:cxnSp>
        <p:nvCxnSpPr>
          <p:cNvPr id="36" name="Straight Arrow Connector 35"/>
          <p:cNvCxnSpPr>
            <a:endCxn id="35" idx="2"/>
          </p:cNvCxnSpPr>
          <p:nvPr/>
        </p:nvCxnSpPr>
        <p:spPr>
          <a:xfrm flipV="1">
            <a:off x="3885091" y="2657543"/>
            <a:ext cx="0" cy="418079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217809" y="5213943"/>
            <a:ext cx="4692617" cy="39907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1100" cap="small" dirty="0" smtClean="0">
                <a:solidFill>
                  <a:prstClr val="black"/>
                </a:solidFill>
                <a:latin typeface="Avenir Black"/>
              </a:rPr>
              <a:t>bgp</a:t>
            </a:r>
            <a:r>
              <a:rPr lang="en-US" sz="1100" cap="small" dirty="0" smtClean="0">
                <a:solidFill>
                  <a:srgbClr val="136A93"/>
                </a:solidFill>
                <a:latin typeface="Avenir Black"/>
              </a:rPr>
              <a:t>downloader</a:t>
            </a:r>
            <a:endParaRPr lang="en-US" sz="700" cap="small" dirty="0">
              <a:solidFill>
                <a:schemeClr val="tx1"/>
              </a:solidFill>
              <a:latin typeface="Avenir Black"/>
            </a:endParaRPr>
          </a:p>
        </p:txBody>
      </p:sp>
      <p:cxnSp>
        <p:nvCxnSpPr>
          <p:cNvPr id="40" name="Straight Arrow Connector 39"/>
          <p:cNvCxnSpPr>
            <a:stCxn id="41" idx="3"/>
            <a:endCxn id="32" idx="0"/>
          </p:cNvCxnSpPr>
          <p:nvPr/>
        </p:nvCxnSpPr>
        <p:spPr>
          <a:xfrm>
            <a:off x="4558641" y="4936446"/>
            <a:ext cx="5477" cy="27749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n 40"/>
          <p:cNvSpPr/>
          <p:nvPr/>
        </p:nvSpPr>
        <p:spPr>
          <a:xfrm>
            <a:off x="4114279" y="4537373"/>
            <a:ext cx="888723" cy="399073"/>
          </a:xfrm>
          <a:prstGeom prst="ca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sz="9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900" cap="small" dirty="0" smtClean="0">
                <a:solidFill>
                  <a:srgbClr val="136A93"/>
                </a:solidFill>
                <a:latin typeface="Avenir Black"/>
              </a:rPr>
              <a:t>archive</a:t>
            </a:r>
            <a:endParaRPr lang="en-US" sz="600" b="1" i="1" dirty="0">
              <a:latin typeface="Avenir Book"/>
              <a:cs typeface="Avenir Book"/>
            </a:endParaRPr>
          </a:p>
        </p:txBody>
      </p:sp>
      <p:cxnSp>
        <p:nvCxnSpPr>
          <p:cNvPr id="43" name="Straight Arrow Connector 42"/>
          <p:cNvCxnSpPr>
            <a:stCxn id="8" idx="2"/>
            <a:endCxn id="41" idx="1"/>
          </p:cNvCxnSpPr>
          <p:nvPr/>
        </p:nvCxnSpPr>
        <p:spPr>
          <a:xfrm flipH="1">
            <a:off x="4558641" y="4101126"/>
            <a:ext cx="5148" cy="43624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99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42"/>
    </mc:Choice>
    <mc:Fallback xmlns="">
      <p:transition xmlns:p14="http://schemas.microsoft.com/office/powerpoint/2010/main" advTm="94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3600" cap="small" dirty="0">
                <a:solidFill>
                  <a:srgbClr val="136A93"/>
                </a:solidFill>
                <a:latin typeface="Avenir Black"/>
              </a:rPr>
              <a:t>stream</a:t>
            </a:r>
            <a:r>
              <a:rPr lang="en-US" sz="3200" cap="small" dirty="0">
                <a:solidFill>
                  <a:srgbClr val="136A93"/>
                </a:solidFill>
                <a:latin typeface="Avenir Black"/>
              </a:rPr>
              <a:t> </a:t>
            </a:r>
            <a:r>
              <a:rPr lang="en-US" sz="3200" dirty="0">
                <a:latin typeface="Avenir Book"/>
                <a:cs typeface="Avenir Book"/>
              </a:rPr>
              <a:t>library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77850" y="1457324"/>
            <a:ext cx="7850332" cy="4465494"/>
          </a:xfrm>
        </p:spPr>
        <p:txBody>
          <a:bodyPr>
            <a:noAutofit/>
          </a:bodyPr>
          <a:lstStyle/>
          <a:p>
            <a:pPr marL="388620" indent="-342900">
              <a:buSzPct val="100000"/>
              <a:buFont typeface="+mj-ea"/>
              <a:buAutoNum type="circleNumDbPlain"/>
            </a:pPr>
            <a:r>
              <a:rPr lang="en-US" sz="1800" dirty="0" smtClean="0">
                <a:latin typeface="Avenir Book"/>
                <a:cs typeface="Avenir Book"/>
              </a:rPr>
              <a:t>access the MySQL </a:t>
            </a:r>
            <a:r>
              <a:rPr lang="en-US" sz="1800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800" cap="small" dirty="0" err="1" smtClean="0">
                <a:solidFill>
                  <a:srgbClr val="136A93"/>
                </a:solidFill>
                <a:latin typeface="Avenir Black"/>
              </a:rPr>
              <a:t>archive</a:t>
            </a:r>
            <a:r>
              <a:rPr lang="en-US" sz="1800" dirty="0" smtClean="0">
                <a:latin typeface="Avenir Book"/>
                <a:cs typeface="Avenir Book"/>
              </a:rPr>
              <a:t> and select files based on</a:t>
            </a:r>
          </a:p>
          <a:p>
            <a:pPr lvl="1"/>
            <a:r>
              <a:rPr lang="en-US" sz="1600" dirty="0" smtClean="0">
                <a:latin typeface="Avenir Book"/>
                <a:cs typeface="Avenir Book"/>
              </a:rPr>
              <a:t>project</a:t>
            </a:r>
          </a:p>
          <a:p>
            <a:pPr lvl="1"/>
            <a:r>
              <a:rPr lang="en-US" sz="1600" dirty="0" smtClean="0">
                <a:latin typeface="Avenir Book"/>
                <a:cs typeface="Avenir Book"/>
              </a:rPr>
              <a:t>type</a:t>
            </a:r>
          </a:p>
          <a:p>
            <a:pPr lvl="1"/>
            <a:r>
              <a:rPr lang="en-US" sz="1600" dirty="0" smtClean="0">
                <a:latin typeface="Avenir Book"/>
                <a:cs typeface="Avenir Book"/>
              </a:rPr>
              <a:t>collector</a:t>
            </a:r>
          </a:p>
          <a:p>
            <a:pPr lvl="1"/>
            <a:r>
              <a:rPr lang="en-US" sz="1600" dirty="0" smtClean="0">
                <a:latin typeface="Avenir Book"/>
                <a:cs typeface="Avenir Book"/>
              </a:rPr>
              <a:t>time </a:t>
            </a:r>
          </a:p>
          <a:p>
            <a:pPr marL="502920" indent="-457200">
              <a:buSzPct val="100000"/>
              <a:buFont typeface="+mj-ea"/>
              <a:buAutoNum type="circleNumDbPlain"/>
            </a:pPr>
            <a:r>
              <a:rPr lang="en-US" sz="1800" dirty="0" smtClean="0">
                <a:latin typeface="Avenir Book"/>
                <a:cs typeface="Avenir Book"/>
              </a:rPr>
              <a:t>use a modified version of </a:t>
            </a:r>
            <a:r>
              <a:rPr lang="en-US" sz="1800" cap="small" dirty="0">
                <a:solidFill>
                  <a:schemeClr val="tx1"/>
                </a:solidFill>
                <a:latin typeface="Avenir Black"/>
              </a:rPr>
              <a:t>bgpdump </a:t>
            </a:r>
            <a:r>
              <a:rPr lang="en-US" sz="1800" dirty="0" smtClean="0">
                <a:latin typeface="Avenir Book"/>
                <a:cs typeface="Avenir Book"/>
              </a:rPr>
              <a:t>[1] to open group of dump files in parallel</a:t>
            </a:r>
          </a:p>
          <a:p>
            <a:pPr marL="502920" indent="-457200">
              <a:buSzPct val="100000"/>
              <a:buFont typeface="+mj-ea"/>
              <a:buAutoNum type="circleNumDbPlain"/>
            </a:pPr>
            <a:r>
              <a:rPr lang="en-US" sz="1800" dirty="0" smtClean="0">
                <a:latin typeface="Avenir Book"/>
                <a:cs typeface="Avenir Book"/>
              </a:rPr>
              <a:t>extract </a:t>
            </a:r>
            <a:r>
              <a:rPr lang="en-US" sz="1800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800" cap="small" dirty="0" err="1" smtClean="0">
                <a:solidFill>
                  <a:srgbClr val="136A93"/>
                </a:solidFill>
                <a:latin typeface="Avenir Black"/>
              </a:rPr>
              <a:t>records</a:t>
            </a:r>
            <a:r>
              <a:rPr lang="en-US" sz="1800" dirty="0" smtClean="0">
                <a:latin typeface="Avenir Book"/>
                <a:cs typeface="Avenir Book"/>
              </a:rPr>
              <a:t> from these files, i.e. wrappers around the </a:t>
            </a:r>
            <a:r>
              <a:rPr lang="en-US" sz="1800" cap="small" dirty="0">
                <a:solidFill>
                  <a:schemeClr val="tx1"/>
                </a:solidFill>
                <a:latin typeface="Avenir Black"/>
              </a:rPr>
              <a:t>bgpdump </a:t>
            </a:r>
            <a:r>
              <a:rPr lang="en-US" sz="1800" cap="small" dirty="0" smtClean="0">
                <a:solidFill>
                  <a:schemeClr val="tx1"/>
                </a:solidFill>
                <a:latin typeface="Avenir Black"/>
              </a:rPr>
              <a:t>entry </a:t>
            </a:r>
            <a:r>
              <a:rPr lang="en-US" sz="1800" dirty="0" smtClean="0">
                <a:latin typeface="Avenir Book"/>
                <a:cs typeface="Avenir Book"/>
              </a:rPr>
              <a:t>format</a:t>
            </a:r>
          </a:p>
          <a:p>
            <a:pPr marL="502920" indent="-457200">
              <a:buSzPct val="100000"/>
              <a:buFont typeface="+mj-ea"/>
              <a:buAutoNum type="circleNumDbPlain"/>
            </a:pPr>
            <a:r>
              <a:rPr lang="en-US" sz="1800" dirty="0" smtClean="0">
                <a:latin typeface="Avenir Book"/>
                <a:cs typeface="Avenir Book"/>
              </a:rPr>
              <a:t>marshal the </a:t>
            </a:r>
            <a:r>
              <a:rPr lang="en-US" sz="1800" cap="small" dirty="0" err="1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800" cap="small" dirty="0" err="1">
                <a:solidFill>
                  <a:srgbClr val="136A93"/>
                </a:solidFill>
                <a:latin typeface="Avenir Black"/>
              </a:rPr>
              <a:t>records</a:t>
            </a:r>
            <a:r>
              <a:rPr lang="en-US" sz="1800" dirty="0">
                <a:latin typeface="Avenir Book"/>
                <a:cs typeface="Avenir Book"/>
              </a:rPr>
              <a:t> </a:t>
            </a:r>
            <a:r>
              <a:rPr lang="en-US" sz="1800" dirty="0" smtClean="0">
                <a:latin typeface="Avenir Book"/>
                <a:cs typeface="Avenir Book"/>
              </a:rPr>
              <a:t>according to their timestamp</a:t>
            </a:r>
          </a:p>
          <a:p>
            <a:pPr marL="502920" indent="-457200">
              <a:buSzPct val="100000"/>
              <a:buFont typeface="+mj-ea"/>
              <a:buAutoNum type="circleNumDbPlain"/>
            </a:pPr>
            <a:r>
              <a:rPr lang="en-US" sz="1800" dirty="0" smtClean="0">
                <a:latin typeface="Avenir Book"/>
                <a:cs typeface="Avenir Book"/>
              </a:rPr>
              <a:t>optionally unwrap </a:t>
            </a:r>
            <a:r>
              <a:rPr lang="en-US" sz="1800" cap="small" dirty="0" err="1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800" cap="small" dirty="0" err="1">
                <a:solidFill>
                  <a:srgbClr val="136A93"/>
                </a:solidFill>
                <a:latin typeface="Avenir Black"/>
              </a:rPr>
              <a:t>records</a:t>
            </a:r>
            <a:r>
              <a:rPr lang="en-US" sz="1800" dirty="0">
                <a:latin typeface="Avenir Book"/>
                <a:cs typeface="Avenir Book"/>
              </a:rPr>
              <a:t> </a:t>
            </a:r>
            <a:r>
              <a:rPr lang="en-US" sz="1800" dirty="0" smtClean="0">
                <a:latin typeface="Avenir Book"/>
                <a:cs typeface="Avenir Book"/>
              </a:rPr>
              <a:t>and </a:t>
            </a:r>
            <a:r>
              <a:rPr lang="en-US" sz="1800" dirty="0">
                <a:latin typeface="Avenir Book"/>
                <a:cs typeface="Avenir Book"/>
              </a:rPr>
              <a:t>extract atomic BGP </a:t>
            </a:r>
            <a:r>
              <a:rPr lang="en-US" sz="1800" dirty="0" smtClean="0">
                <a:latin typeface="Avenir Book"/>
                <a:cs typeface="Avenir Book"/>
              </a:rPr>
              <a:t>information </a:t>
            </a:r>
            <a:r>
              <a:rPr lang="en-US" sz="1800" dirty="0">
                <a:latin typeface="Avenir Book"/>
                <a:cs typeface="Avenir Book"/>
              </a:rPr>
              <a:t>called </a:t>
            </a:r>
            <a:r>
              <a:rPr lang="en-US" sz="1800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sz="1800" cap="small" dirty="0" err="1" smtClean="0">
                <a:solidFill>
                  <a:srgbClr val="136A93"/>
                </a:solidFill>
                <a:latin typeface="Avenir Black"/>
              </a:rPr>
              <a:t>elems</a:t>
            </a:r>
            <a:r>
              <a:rPr lang="en-US" sz="1800" dirty="0" smtClean="0">
                <a:latin typeface="Avenir Book"/>
                <a:cs typeface="Avenir Book"/>
              </a:rPr>
              <a:t> </a:t>
            </a:r>
            <a:endParaRPr lang="en-US" sz="1800" cap="small" dirty="0" smtClean="0"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8609" y="6441568"/>
            <a:ext cx="3985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venir Book"/>
                <a:cs typeface="Avenir Book"/>
              </a:rPr>
              <a:t>[1]: https</a:t>
            </a:r>
            <a:r>
              <a:rPr lang="en-US" sz="1200" i="1" dirty="0">
                <a:latin typeface="Avenir Book"/>
                <a:cs typeface="Avenir Book"/>
              </a:rPr>
              <a:t>://</a:t>
            </a:r>
            <a:r>
              <a:rPr lang="en-US" sz="1200" i="1" dirty="0" err="1">
                <a:latin typeface="Avenir Book"/>
                <a:cs typeface="Avenir Book"/>
              </a:rPr>
              <a:t>bitbucket.org</a:t>
            </a:r>
            <a:r>
              <a:rPr lang="en-US" sz="1200" i="1" dirty="0">
                <a:latin typeface="Avenir Book"/>
                <a:cs typeface="Avenir Book"/>
              </a:rPr>
              <a:t>/</a:t>
            </a:r>
            <a:r>
              <a:rPr lang="en-US" sz="1200" i="1" dirty="0" err="1">
                <a:latin typeface="Avenir Book"/>
                <a:cs typeface="Avenir Book"/>
              </a:rPr>
              <a:t>ripencc</a:t>
            </a:r>
            <a:r>
              <a:rPr lang="en-US" sz="1200" i="1" dirty="0">
                <a:latin typeface="Avenir Book"/>
                <a:cs typeface="Avenir Book"/>
              </a:rPr>
              <a:t>/bgpdump/wiki/Home</a:t>
            </a:r>
          </a:p>
        </p:txBody>
      </p:sp>
    </p:spTree>
    <p:extLst>
      <p:ext uri="{BB962C8B-B14F-4D97-AF65-F5344CB8AC3E}">
        <p14:creationId xmlns:p14="http://schemas.microsoft.com/office/powerpoint/2010/main" val="39107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7850" y="1160570"/>
            <a:ext cx="2888057" cy="4608339"/>
          </a:xfrm>
          <a:prstGeom prst="roundRect">
            <a:avLst>
              <a:gd name="adj" fmla="val 43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cap="small" dirty="0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cap="small" dirty="0" smtClean="0">
                <a:solidFill>
                  <a:srgbClr val="136A93"/>
                </a:solidFill>
                <a:latin typeface="Avenir Black"/>
              </a:rPr>
              <a:t>record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77850" y="1208051"/>
            <a:ext cx="2733753" cy="446589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Project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BGP type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Collector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Dump time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Dump position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Record </a:t>
            </a:r>
            <a:r>
              <a:rPr lang="en-US" cap="small" dirty="0">
                <a:latin typeface="Avenir Book"/>
                <a:cs typeface="Avenir Book"/>
              </a:rPr>
              <a:t>time</a:t>
            </a:r>
          </a:p>
          <a:p>
            <a:pPr>
              <a:lnSpc>
                <a:spcPct val="150000"/>
              </a:lnSpc>
            </a:pPr>
            <a:r>
              <a:rPr lang="en-US" cap="small" dirty="0">
                <a:latin typeface="Avenir Book"/>
                <a:cs typeface="Avenir Book"/>
              </a:rPr>
              <a:t>Record status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solidFill>
                  <a:schemeClr val="tx1"/>
                </a:solidFill>
                <a:latin typeface="Avenir Black"/>
              </a:rPr>
              <a:t>bgpdump entry</a:t>
            </a:r>
            <a:endParaRPr lang="en-US" cap="small" dirty="0" smtClean="0"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3931" y="2177686"/>
            <a:ext cx="516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err="1">
                <a:latin typeface="Avenir Black"/>
              </a:rPr>
              <a:t>bgp</a:t>
            </a:r>
            <a:r>
              <a:rPr lang="en-US" cap="small" dirty="0" err="1">
                <a:solidFill>
                  <a:srgbClr val="136A93"/>
                </a:solidFill>
                <a:latin typeface="Avenir Black"/>
              </a:rPr>
              <a:t>archive</a:t>
            </a:r>
            <a:r>
              <a:rPr lang="en-US" dirty="0">
                <a:latin typeface="Avenir Book"/>
                <a:cs typeface="Avenir Book"/>
              </a:rPr>
              <a:t> </a:t>
            </a:r>
            <a:r>
              <a:rPr lang="en-US" dirty="0" smtClean="0">
                <a:latin typeface="Avenir Book"/>
                <a:cs typeface="Avenir Book"/>
              </a:rPr>
              <a:t>metadata (common to entire dump)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3625589" y="1359829"/>
            <a:ext cx="323273" cy="2023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Book"/>
              <a:cs typeface="Avenir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5589" y="3552715"/>
            <a:ext cx="278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position of entry in dump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5589" y="4186133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time associated with the </a:t>
            </a:r>
            <a:r>
              <a:rPr lang="en-US" cap="small" dirty="0">
                <a:latin typeface="Avenir Black"/>
              </a:rPr>
              <a:t>bgpdump </a:t>
            </a:r>
            <a:r>
              <a:rPr lang="en-US" cap="small" dirty="0" smtClean="0">
                <a:latin typeface="Avenir Black"/>
              </a:rPr>
              <a:t>entry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3" name="Right Brace 12"/>
          <p:cNvSpPr/>
          <p:nvPr/>
        </p:nvSpPr>
        <p:spPr>
          <a:xfrm flipH="1">
            <a:off x="6413081" y="3425642"/>
            <a:ext cx="323273" cy="70841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Book"/>
              <a:cs typeface="Avenir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6354" y="3425642"/>
            <a:ext cx="796767" cy="683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 dirty="0" smtClean="0">
                <a:solidFill>
                  <a:srgbClr val="FF0000"/>
                </a:solidFill>
                <a:latin typeface="Avenir Book"/>
                <a:cs typeface="Avenir Book"/>
              </a:rPr>
              <a:t>start</a:t>
            </a:r>
          </a:p>
          <a:p>
            <a:r>
              <a:rPr lang="en-US" sz="1600" cap="small" dirty="0" smtClean="0">
                <a:solidFill>
                  <a:srgbClr val="FF0000"/>
                </a:solidFill>
                <a:latin typeface="Avenir Book"/>
                <a:cs typeface="Avenir Book"/>
              </a:rPr>
              <a:t>middle</a:t>
            </a:r>
          </a:p>
          <a:p>
            <a:r>
              <a:rPr lang="en-US" sz="1600" cap="small" dirty="0" smtClean="0">
                <a:solidFill>
                  <a:srgbClr val="FF0000"/>
                </a:solidFill>
                <a:latin typeface="Avenir Book"/>
                <a:cs typeface="Avenir Book"/>
              </a:rPr>
              <a:t>end</a:t>
            </a:r>
            <a:endParaRPr lang="en-US" sz="1600" cap="small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5589" y="4734872"/>
            <a:ext cx="227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status of </a:t>
            </a:r>
            <a:r>
              <a:rPr lang="en-US" cap="small" dirty="0" err="1">
                <a:latin typeface="Avenir Black"/>
              </a:rPr>
              <a:t>bgp</a:t>
            </a:r>
            <a:r>
              <a:rPr lang="en-US" cap="small" dirty="0" err="1">
                <a:solidFill>
                  <a:srgbClr val="136A93"/>
                </a:solidFill>
                <a:latin typeface="Avenir Black"/>
              </a:rPr>
              <a:t>record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6" name="Right Brace 15"/>
          <p:cNvSpPr/>
          <p:nvPr/>
        </p:nvSpPr>
        <p:spPr>
          <a:xfrm flipH="1">
            <a:off x="6089809" y="4670099"/>
            <a:ext cx="323273" cy="1098810"/>
          </a:xfrm>
          <a:prstGeom prst="rightBrace">
            <a:avLst>
              <a:gd name="adj1" fmla="val 8333"/>
              <a:gd name="adj2" fmla="val 2515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Book"/>
              <a:cs typeface="Avenir 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3082" y="4718534"/>
            <a:ext cx="1874952" cy="102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small" dirty="0" smtClean="0">
                <a:solidFill>
                  <a:srgbClr val="FF0000"/>
                </a:solidFill>
                <a:latin typeface="Avenir Book"/>
                <a:cs typeface="Avenir Book"/>
              </a:rPr>
              <a:t>valid</a:t>
            </a:r>
          </a:p>
          <a:p>
            <a:r>
              <a:rPr lang="en-US" sz="1600" cap="small" dirty="0" smtClean="0">
                <a:solidFill>
                  <a:srgbClr val="FF0000"/>
                </a:solidFill>
                <a:latin typeface="Avenir Book"/>
                <a:cs typeface="Avenir Book"/>
              </a:rPr>
              <a:t>corrupted record</a:t>
            </a:r>
          </a:p>
          <a:p>
            <a:r>
              <a:rPr lang="en-US" sz="1600" cap="small" dirty="0" smtClean="0">
                <a:solidFill>
                  <a:srgbClr val="FF0000"/>
                </a:solidFill>
                <a:latin typeface="Avenir Book"/>
                <a:cs typeface="Avenir Book"/>
              </a:rPr>
              <a:t>empty source</a:t>
            </a:r>
          </a:p>
          <a:p>
            <a:r>
              <a:rPr lang="en-US" sz="1600" cap="small" dirty="0" smtClean="0">
                <a:solidFill>
                  <a:srgbClr val="FF0000"/>
                </a:solidFill>
                <a:latin typeface="Avenir Book"/>
                <a:cs typeface="Avenir Book"/>
              </a:rPr>
              <a:t>corrupted source</a:t>
            </a:r>
            <a:endParaRPr lang="en-US" sz="1600" cap="small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5589" y="5280877"/>
            <a:ext cx="2387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set of MRT formatted</a:t>
            </a:r>
          </a:p>
          <a:p>
            <a:r>
              <a:rPr lang="en-US" dirty="0" smtClean="0">
                <a:latin typeface="Avenir Book"/>
                <a:cs typeface="Avenir Book"/>
              </a:rPr>
              <a:t> entries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4817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7850" y="1160570"/>
            <a:ext cx="2888057" cy="4608339"/>
          </a:xfrm>
          <a:prstGeom prst="roundRect">
            <a:avLst>
              <a:gd name="adj" fmla="val 43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cap="small" dirty="0" err="1" smtClean="0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cap="small" dirty="0" err="1" smtClean="0">
                <a:solidFill>
                  <a:srgbClr val="136A93"/>
                </a:solidFill>
                <a:latin typeface="Avenir Black"/>
              </a:rPr>
              <a:t>record</a:t>
            </a:r>
            <a:r>
              <a:rPr lang="en-US" cap="small" dirty="0">
                <a:solidFill>
                  <a:srgbClr val="136A93"/>
                </a:solidFill>
                <a:latin typeface="Avenir Black"/>
              </a:rPr>
              <a:t> </a:t>
            </a:r>
            <a:r>
              <a:rPr lang="en-US" cap="small" dirty="0" smtClean="0">
                <a:solidFill>
                  <a:srgbClr val="136A93"/>
                </a:solidFill>
                <a:latin typeface="Avenir Black"/>
              </a:rPr>
              <a:t>   </a:t>
            </a:r>
            <a:r>
              <a:rPr lang="en-US" cap="small" dirty="0" err="1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cap="small" dirty="0" err="1">
                <a:solidFill>
                  <a:srgbClr val="136A93"/>
                </a:solidFill>
                <a:latin typeface="Avenir Black"/>
              </a:rPr>
              <a:t>elem</a:t>
            </a:r>
            <a:r>
              <a:rPr lang="en-US" cap="small" dirty="0">
                <a:solidFill>
                  <a:srgbClr val="136A93"/>
                </a:solidFill>
                <a:latin typeface="Avenir Black"/>
              </a:rPr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77850" y="1208051"/>
            <a:ext cx="2733753" cy="446589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Project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BGP type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Collector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Dump time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Dump position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Record </a:t>
            </a:r>
            <a:r>
              <a:rPr lang="en-US" cap="small" dirty="0">
                <a:latin typeface="Avenir Book"/>
                <a:cs typeface="Avenir Book"/>
              </a:rPr>
              <a:t>time</a:t>
            </a:r>
          </a:p>
          <a:p>
            <a:pPr>
              <a:lnSpc>
                <a:spcPct val="150000"/>
              </a:lnSpc>
            </a:pPr>
            <a:r>
              <a:rPr lang="en-US" cap="small" dirty="0">
                <a:latin typeface="Avenir Book"/>
                <a:cs typeface="Avenir Book"/>
              </a:rPr>
              <a:t>Record status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solidFill>
                  <a:schemeClr val="tx1"/>
                </a:solidFill>
                <a:latin typeface="Avenir Black"/>
              </a:rPr>
              <a:t>bgpdump entry</a:t>
            </a:r>
            <a:endParaRPr lang="en-US" cap="small" dirty="0" smtClean="0">
              <a:latin typeface="Avenir Book"/>
              <a:cs typeface="Avenir Book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58140" y="2188994"/>
            <a:ext cx="410762" cy="821750"/>
            <a:chOff x="577850" y="1481064"/>
            <a:chExt cx="2888057" cy="4608339"/>
          </a:xfrm>
        </p:grpSpPr>
        <p:sp>
          <p:nvSpPr>
            <p:cNvPr id="19" name="Rounded Rectangle 18"/>
            <p:cNvSpPr/>
            <p:nvPr/>
          </p:nvSpPr>
          <p:spPr>
            <a:xfrm>
              <a:off x="577850" y="1481064"/>
              <a:ext cx="2888057" cy="4608339"/>
            </a:xfrm>
            <a:prstGeom prst="roundRect">
              <a:avLst>
                <a:gd name="adj" fmla="val 433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ontent Placeholder 3"/>
            <p:cNvSpPr txBox="1">
              <a:spLocks/>
            </p:cNvSpPr>
            <p:nvPr/>
          </p:nvSpPr>
          <p:spPr>
            <a:xfrm>
              <a:off x="672810" y="1649955"/>
              <a:ext cx="2733753" cy="43444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en-US" sz="100" cap="small" dirty="0" smtClean="0">
                <a:latin typeface="Avenir Book"/>
                <a:cs typeface="Avenir Book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49070" y="2097673"/>
              <a:ext cx="2793097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13460" y="3565576"/>
              <a:ext cx="2793097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13466" y="5937700"/>
              <a:ext cx="2793097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9070" y="1640692"/>
              <a:ext cx="2793097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049699" y="3225907"/>
            <a:ext cx="410762" cy="821750"/>
            <a:chOff x="577850" y="1481064"/>
            <a:chExt cx="2888057" cy="4608339"/>
          </a:xfrm>
        </p:grpSpPr>
        <p:sp>
          <p:nvSpPr>
            <p:cNvPr id="26" name="Rounded Rectangle 25"/>
            <p:cNvSpPr/>
            <p:nvPr/>
          </p:nvSpPr>
          <p:spPr>
            <a:xfrm>
              <a:off x="577850" y="1481064"/>
              <a:ext cx="2888057" cy="4608339"/>
            </a:xfrm>
            <a:prstGeom prst="roundRect">
              <a:avLst>
                <a:gd name="adj" fmla="val 433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ontent Placeholder 3"/>
            <p:cNvSpPr txBox="1">
              <a:spLocks/>
            </p:cNvSpPr>
            <p:nvPr/>
          </p:nvSpPr>
          <p:spPr>
            <a:xfrm>
              <a:off x="672810" y="1649955"/>
              <a:ext cx="2733753" cy="43444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en-US" sz="100" cap="small" dirty="0" smtClean="0">
                <a:latin typeface="Avenir Book"/>
                <a:cs typeface="Avenir Book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49067" y="2097676"/>
              <a:ext cx="2793096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13460" y="3565576"/>
              <a:ext cx="2793097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3466" y="5937700"/>
              <a:ext cx="2793097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49070" y="1640692"/>
              <a:ext cx="2793097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041258" y="4711871"/>
            <a:ext cx="410762" cy="821750"/>
            <a:chOff x="577850" y="1481064"/>
            <a:chExt cx="2888057" cy="4608339"/>
          </a:xfrm>
        </p:grpSpPr>
        <p:sp>
          <p:nvSpPr>
            <p:cNvPr id="33" name="Rounded Rectangle 32"/>
            <p:cNvSpPr/>
            <p:nvPr/>
          </p:nvSpPr>
          <p:spPr>
            <a:xfrm>
              <a:off x="577850" y="1481064"/>
              <a:ext cx="2888057" cy="4608339"/>
            </a:xfrm>
            <a:prstGeom prst="roundRect">
              <a:avLst>
                <a:gd name="adj" fmla="val 433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ontent Placeholder 3"/>
            <p:cNvSpPr txBox="1">
              <a:spLocks/>
            </p:cNvSpPr>
            <p:nvPr/>
          </p:nvSpPr>
          <p:spPr>
            <a:xfrm>
              <a:off x="672810" y="1649955"/>
              <a:ext cx="2733753" cy="43444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en-US" sz="100" cap="small" dirty="0" smtClean="0">
                <a:latin typeface="Avenir Book"/>
                <a:cs typeface="Avenir Book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49070" y="2097673"/>
              <a:ext cx="2793097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13460" y="3565576"/>
              <a:ext cx="2793097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3466" y="5937700"/>
              <a:ext cx="2793097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49070" y="1640692"/>
              <a:ext cx="2793097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158051"/>
            <a:ext cx="1471173" cy="1458913"/>
          </a:xfrm>
          <a:prstGeom prst="rect">
            <a:avLst/>
          </a:prstGeom>
        </p:spPr>
      </p:pic>
      <p:sp>
        <p:nvSpPr>
          <p:cNvPr id="39" name="Right Brace 38"/>
          <p:cNvSpPr/>
          <p:nvPr/>
        </p:nvSpPr>
        <p:spPr>
          <a:xfrm flipH="1">
            <a:off x="5638799" y="2087177"/>
            <a:ext cx="323273" cy="36817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Book"/>
              <a:cs typeface="Avenir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7566" y="42191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 . .</a:t>
            </a:r>
            <a:endParaRPr lang="en-US" b="1" dirty="0"/>
          </a:p>
        </p:txBody>
      </p:sp>
      <p:sp>
        <p:nvSpPr>
          <p:cNvPr id="40" name="Rectangle 39"/>
          <p:cNvSpPr/>
          <p:nvPr/>
        </p:nvSpPr>
        <p:spPr>
          <a:xfrm>
            <a:off x="6719269" y="2376034"/>
            <a:ext cx="1070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small" dirty="0" err="1">
                <a:latin typeface="Avenir Black"/>
              </a:rPr>
              <a:t>bgp</a:t>
            </a:r>
            <a:r>
              <a:rPr lang="en-US" cap="small" dirty="0" err="1">
                <a:solidFill>
                  <a:srgbClr val="136A93"/>
                </a:solidFill>
                <a:latin typeface="Avenir Black"/>
              </a:rPr>
              <a:t>elem</a:t>
            </a:r>
            <a:r>
              <a:rPr lang="en-US" cap="small" dirty="0">
                <a:solidFill>
                  <a:srgbClr val="136A93"/>
                </a:solidFill>
                <a:latin typeface="Avenir Black"/>
              </a:rPr>
              <a:t> 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719269" y="3412947"/>
            <a:ext cx="1070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small" dirty="0" err="1">
                <a:latin typeface="Avenir Black"/>
              </a:rPr>
              <a:t>bgp</a:t>
            </a:r>
            <a:r>
              <a:rPr lang="en-US" cap="small" dirty="0" err="1">
                <a:solidFill>
                  <a:srgbClr val="136A93"/>
                </a:solidFill>
                <a:latin typeface="Avenir Black"/>
              </a:rPr>
              <a:t>elem</a:t>
            </a:r>
            <a:r>
              <a:rPr lang="en-US" cap="small" dirty="0">
                <a:solidFill>
                  <a:srgbClr val="136A93"/>
                </a:solidFill>
                <a:latin typeface="Avenir Black"/>
              </a:rPr>
              <a:t>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719269" y="4898911"/>
            <a:ext cx="1070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small" dirty="0" err="1">
                <a:latin typeface="Avenir Black"/>
              </a:rPr>
              <a:t>bgp</a:t>
            </a:r>
            <a:r>
              <a:rPr lang="en-US" cap="small" dirty="0" err="1">
                <a:solidFill>
                  <a:srgbClr val="136A93"/>
                </a:solidFill>
                <a:latin typeface="Avenir Black"/>
              </a:rPr>
              <a:t>elem</a:t>
            </a:r>
            <a:r>
              <a:rPr lang="en-US" cap="small" dirty="0">
                <a:solidFill>
                  <a:srgbClr val="136A93"/>
                </a:solidFill>
                <a:latin typeface="Avenir Black"/>
              </a:rPr>
              <a:t> 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61134" y="5175239"/>
            <a:ext cx="2420021" cy="4629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ntent Placeholder 3"/>
          <p:cNvSpPr txBox="1">
            <a:spLocks/>
          </p:cNvSpPr>
          <p:nvPr/>
        </p:nvSpPr>
        <p:spPr>
          <a:xfrm>
            <a:off x="589720" y="4977463"/>
            <a:ext cx="2733753" cy="669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cap="small" dirty="0" smtClean="0">
                <a:solidFill>
                  <a:schemeClr val="bg1"/>
                </a:solidFill>
                <a:latin typeface="Avenir Black"/>
              </a:rPr>
              <a:t>bgpdump entry</a:t>
            </a:r>
            <a:endParaRPr lang="en-US" cap="small" dirty="0" smtClean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652861" y="522288"/>
            <a:ext cx="379826" cy="0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38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7850" y="1481064"/>
            <a:ext cx="2888057" cy="4608339"/>
          </a:xfrm>
          <a:prstGeom prst="roundRect">
            <a:avLst>
              <a:gd name="adj" fmla="val 43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cap="small" dirty="0" err="1">
                <a:solidFill>
                  <a:schemeClr val="tx1"/>
                </a:solidFill>
                <a:latin typeface="Avenir Black"/>
              </a:rPr>
              <a:t>bgp</a:t>
            </a:r>
            <a:r>
              <a:rPr lang="en-US" cap="small" dirty="0" err="1">
                <a:solidFill>
                  <a:srgbClr val="136A93"/>
                </a:solidFill>
                <a:latin typeface="Avenir Black"/>
              </a:rPr>
              <a:t>elem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72810" y="1649955"/>
            <a:ext cx="2733753" cy="43444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Type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Timestamp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Peer IP address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Peer AS number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IP prefix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Next hop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AS path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Old state</a:t>
            </a:r>
          </a:p>
          <a:p>
            <a:pPr>
              <a:lnSpc>
                <a:spcPct val="150000"/>
              </a:lnSpc>
            </a:pPr>
            <a:r>
              <a:rPr lang="en-US" cap="small" dirty="0" smtClean="0">
                <a:latin typeface="Avenir Book"/>
                <a:cs typeface="Avenir Book"/>
              </a:rPr>
              <a:t>New state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6415" y="2714541"/>
            <a:ext cx="175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Common fields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8703" y="4568180"/>
            <a:ext cx="250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Type-dependent fields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6291813" y="2184221"/>
            <a:ext cx="323273" cy="133731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Book"/>
              <a:cs typeface="Avenir Book"/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6290717" y="3652102"/>
            <a:ext cx="323273" cy="22462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Book"/>
              <a:cs typeface="Avenir Book"/>
            </a:endParaRPr>
          </a:p>
        </p:txBody>
      </p:sp>
      <p:sp>
        <p:nvSpPr>
          <p:cNvPr id="23" name="TextBox 22"/>
          <p:cNvSpPr txBox="1"/>
          <p:nvPr/>
        </p:nvSpPr>
        <p:spPr>
          <a:xfrm rot="18885748">
            <a:off x="3835381" y="136863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venir Book"/>
                <a:cs typeface="Avenir Book"/>
              </a:rPr>
              <a:t>RIB entry</a:t>
            </a:r>
            <a:endParaRPr lang="en-US" b="1" dirty="0">
              <a:latin typeface="Avenir Book"/>
              <a:cs typeface="Avenir Book"/>
            </a:endParaRPr>
          </a:p>
        </p:txBody>
      </p:sp>
      <p:sp>
        <p:nvSpPr>
          <p:cNvPr id="24" name="TextBox 23"/>
          <p:cNvSpPr txBox="1"/>
          <p:nvPr/>
        </p:nvSpPr>
        <p:spPr>
          <a:xfrm rot="18885748">
            <a:off x="4451735" y="1140709"/>
            <a:ext cx="176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venir Book"/>
                <a:cs typeface="Avenir Book"/>
              </a:rPr>
              <a:t>Announcement</a:t>
            </a:r>
            <a:endParaRPr lang="en-US" b="1" dirty="0">
              <a:latin typeface="Avenir Book"/>
              <a:cs typeface="Avenir Book"/>
            </a:endParaRPr>
          </a:p>
        </p:txBody>
      </p:sp>
      <p:sp>
        <p:nvSpPr>
          <p:cNvPr id="25" name="TextBox 24"/>
          <p:cNvSpPr txBox="1"/>
          <p:nvPr/>
        </p:nvSpPr>
        <p:spPr>
          <a:xfrm rot="18885748">
            <a:off x="5172787" y="1288054"/>
            <a:ext cx="134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venir Book"/>
                <a:cs typeface="Avenir Book"/>
              </a:rPr>
              <a:t>Withdrawal</a:t>
            </a:r>
            <a:endParaRPr lang="en-US" b="1" dirty="0">
              <a:latin typeface="Avenir Book"/>
              <a:cs typeface="Avenir Book"/>
            </a:endParaRPr>
          </a:p>
        </p:txBody>
      </p:sp>
      <p:sp>
        <p:nvSpPr>
          <p:cNvPr id="26" name="TextBox 25"/>
          <p:cNvSpPr txBox="1"/>
          <p:nvPr/>
        </p:nvSpPr>
        <p:spPr>
          <a:xfrm rot="18885748">
            <a:off x="5778070" y="1166820"/>
            <a:ext cx="168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venir Book"/>
                <a:cs typeface="Avenir Book"/>
              </a:rPr>
              <a:t>State message</a:t>
            </a:r>
            <a:endParaRPr lang="en-US" b="1" dirty="0">
              <a:latin typeface="Avenir Book"/>
              <a:cs typeface="Avenir Book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74030" y="216629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63744" y="216629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241029" y="216629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861839" y="216629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974030" y="272234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563744" y="272234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241029" y="272234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861839" y="272234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974030" y="317776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563744" y="317776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241029" y="317776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861839" y="317776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014724" y="361649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604438" y="361649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81723" y="361649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014724" y="407011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04438" y="407011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035311" y="4566269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625025" y="4566269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904848" y="505621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927611" y="551703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9070" y="2097673"/>
            <a:ext cx="279309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13460" y="3565576"/>
            <a:ext cx="279309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13466" y="5937700"/>
            <a:ext cx="279309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49070" y="1640692"/>
            <a:ext cx="279309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43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8|0.4|0.4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8|0.4|0.4|0.6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16884</TotalTime>
  <Words>2933</Words>
  <Application>Microsoft Macintosh PowerPoint</Application>
  <PresentationFormat>On-screen Show (4:3)</PresentationFormat>
  <Paragraphs>1084</Paragraphs>
  <Slides>48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Slipstream</vt:lpstr>
      <vt:lpstr>PowerPoint Presentation</vt:lpstr>
      <vt:lpstr>bgpstream</vt:lpstr>
      <vt:lpstr>bgpstream framework</vt:lpstr>
      <vt:lpstr>Data Feeds</vt:lpstr>
      <vt:lpstr>bgpstream framework</vt:lpstr>
      <vt:lpstr>bgpstream library</vt:lpstr>
      <vt:lpstr>bgprecord</vt:lpstr>
      <vt:lpstr>bgprecord    bgpelem </vt:lpstr>
      <vt:lpstr>bgpelem</vt:lpstr>
      <vt:lpstr>bgpstream library</vt:lpstr>
      <vt:lpstr>bgpstream framework</vt:lpstr>
      <vt:lpstr>bgpstream just a C library?</vt:lpstr>
      <vt:lpstr>bgpreader</vt:lpstr>
      <vt:lpstr>bgpstream just a C library?</vt:lpstr>
      <vt:lpstr>pybgpstream</vt:lpstr>
      <vt:lpstr>pybgpstream</vt:lpstr>
      <vt:lpstr>pybgpstream</vt:lpstr>
      <vt:lpstr>bgpstream just a C library?</vt:lpstr>
      <vt:lpstr>bgpcorsaro</vt:lpstr>
      <vt:lpstr>bgpcorsaro architecture</vt:lpstr>
      <vt:lpstr>bgpcorsaro plugins</vt:lpstr>
      <vt:lpstr>PowerPoint Presentation</vt:lpstr>
      <vt:lpstr>PowerPoint Presentation</vt:lpstr>
      <vt:lpstr>PowerPoint Presentation</vt:lpstr>
      <vt:lpstr>bgpstream framework</vt:lpstr>
      <vt:lpstr>PowerPoint Presentation</vt:lpstr>
      <vt:lpstr>CAIDA framework  for real-time outage detection</vt:lpstr>
      <vt:lpstr>PowerPoint Presentation</vt:lpstr>
      <vt:lpstr>PowerPoint Presentation</vt:lpstr>
      <vt:lpstr>PowerPoint Presentation</vt:lpstr>
      <vt:lpstr>bgpdownloader</vt:lpstr>
      <vt:lpstr>bgpdownloader</vt:lpstr>
      <vt:lpstr>bgpdownloader take away messages</vt:lpstr>
      <vt:lpstr>PowerPoint Presentation</vt:lpstr>
      <vt:lpstr>PowerPoint Presentation</vt:lpstr>
      <vt:lpstr>PowerPoint Presentation</vt:lpstr>
      <vt:lpstr>bgpdump modified</vt:lpstr>
      <vt:lpstr>Hello bgpstream World!</vt:lpstr>
      <vt:lpstr>bgpstream filters</vt:lpstr>
      <vt:lpstr>bgpstream extract bgpelems</vt:lpstr>
      <vt:lpstr>bgpcorsaro how to write a plugin?</vt:lpstr>
      <vt:lpstr>bgpcorsaro how to write a plugin?</vt:lpstr>
      <vt:lpstr>bgpcorsaro how to write a plugin?</vt:lpstr>
      <vt:lpstr>CAIDA framework  for real-time outage detection</vt:lpstr>
      <vt:lpstr>CAIDA framework  for real-time outage detection</vt:lpstr>
      <vt:lpstr>CAIDA framework  for real-time outage detection</vt:lpstr>
      <vt:lpstr>CAIDA framework  for real-time outage detection</vt:lpstr>
      <vt:lpstr>PowerPoint Presentation</vt:lpstr>
    </vt:vector>
  </TitlesOfParts>
  <Company>CAIDA - The Cooperative Association for Internet Data Analysis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Chiara Orsini</dc:creator>
  <cp:lastModifiedBy>Chiara Orsini</cp:lastModifiedBy>
  <cp:revision>1470</cp:revision>
  <dcterms:created xsi:type="dcterms:W3CDTF">2014-10-08T19:52:49Z</dcterms:created>
  <dcterms:modified xsi:type="dcterms:W3CDTF">2015-05-13T11:03:44Z</dcterms:modified>
</cp:coreProperties>
</file>