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74" r:id="rId4"/>
    <p:sldId id="263" r:id="rId5"/>
    <p:sldId id="264" r:id="rId6"/>
    <p:sldId id="275" r:id="rId7"/>
    <p:sldId id="276" r:id="rId8"/>
    <p:sldId id="271" r:id="rId9"/>
    <p:sldId id="272" r:id="rId10"/>
    <p:sldId id="261" r:id="rId11"/>
    <p:sldId id="262" r:id="rId12"/>
    <p:sldId id="259"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1" d="100"/>
          <a:sy n="81" d="100"/>
        </p:scale>
        <p:origin x="-115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12715-F1C1-B345-91BE-A78FABF84A6F}" type="datetimeFigureOut">
              <a:rPr lang="en-US" smtClean="0"/>
              <a:t>12/05/15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25DF8-E900-9F4A-B371-5721E6BE5BFE}" type="slidenum">
              <a:rPr lang="en-US" smtClean="0"/>
              <a:t>‹#›</a:t>
            </a:fld>
            <a:endParaRPr lang="en-US"/>
          </a:p>
        </p:txBody>
      </p:sp>
    </p:spTree>
    <p:extLst>
      <p:ext uri="{BB962C8B-B14F-4D97-AF65-F5344CB8AC3E}">
        <p14:creationId xmlns:p14="http://schemas.microsoft.com/office/powerpoint/2010/main" val="1989399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68288" indent="-268288">
              <a:spcBef>
                <a:spcPct val="0"/>
              </a:spcBef>
              <a:buFont typeface="Arial" charset="0"/>
              <a:buChar char="•"/>
            </a:pPr>
            <a:r>
              <a:rPr lang="en-US" dirty="0" smtClean="0"/>
              <a:t>Security problems of the global routing system are known, as well as various solutions. So how do we improve security and resilience of the global routing system I think many of us know that one of the challenges is that the problem cannot be solved alone, the real effect of the measures depends on how broad the measures are adopted. </a:t>
            </a:r>
          </a:p>
          <a:p>
            <a:pPr marL="268288" indent="-268288">
              <a:spcBef>
                <a:spcPct val="0"/>
              </a:spcBef>
              <a:buFont typeface="Arial" charset="0"/>
              <a:buChar char="•"/>
            </a:pPr>
            <a:endParaRPr lang="en-US" dirty="0" smtClean="0"/>
          </a:p>
          <a:p>
            <a:pPr marL="268288" indent="-268288">
              <a:spcBef>
                <a:spcPct val="0"/>
              </a:spcBef>
              <a:buFont typeface="Arial" charset="0"/>
              <a:buChar char="•"/>
            </a:pPr>
            <a:r>
              <a:rPr lang="en-US" dirty="0" smtClean="0"/>
              <a:t>And if we look from an individual ISP point of view there are additional challenges, while the overall problem is significant, a typical ISP doesn’t feel a lot of pain. </a:t>
            </a:r>
          </a:p>
          <a:p>
            <a:pPr marL="725488" lvl="1" indent="-268288">
              <a:spcBef>
                <a:spcPct val="0"/>
              </a:spcBef>
              <a:buFont typeface="Arial" charset="0"/>
              <a:buChar char="•"/>
            </a:pPr>
            <a:r>
              <a:rPr lang="en-US" dirty="0" smtClean="0"/>
              <a:t>Good array of technologies, BCPs, etc. – but what to pick? </a:t>
            </a:r>
          </a:p>
          <a:p>
            <a:pPr marL="725488" lvl="1" indent="-268288">
              <a:spcBef>
                <a:spcPct val="0"/>
              </a:spcBef>
              <a:buFont typeface="Arial" charset="0"/>
              <a:buChar char="•"/>
            </a:pPr>
            <a:r>
              <a:rPr lang="en-US" dirty="0" smtClean="0"/>
              <a:t>And how to convince an ISP/management that doing this is a Good Thing? </a:t>
            </a:r>
          </a:p>
          <a:p>
            <a:pPr marL="268288" lvl="0" indent="-268288">
              <a:spcBef>
                <a:spcPct val="0"/>
              </a:spcBef>
              <a:buFont typeface="Arial" charset="0"/>
              <a:buChar char="•"/>
            </a:pPr>
            <a:endParaRPr lang="en-US" dirty="0" smtClean="0"/>
          </a:p>
          <a:p>
            <a:pPr marL="268288" lvl="0" indent="-268288">
              <a:spcBef>
                <a:spcPct val="0"/>
              </a:spcBef>
              <a:buFont typeface="Arial" charset="0"/>
              <a:buChar char="•"/>
            </a:pPr>
            <a:r>
              <a:rPr lang="en-US" dirty="0" smtClean="0"/>
              <a:t>So here comes another facet – a social aspect, based on things like community, reciprocity and collaboration. </a:t>
            </a:r>
          </a:p>
          <a:p>
            <a:pPr marL="268288" lvl="0" indent="-268288">
              <a:spcBef>
                <a:spcPct val="0"/>
              </a:spcBef>
              <a:buFont typeface="Arial" charset="0"/>
              <a:buChar char="•"/>
            </a:pPr>
            <a:endParaRPr lang="en-US" dirty="0" smtClean="0"/>
          </a:p>
          <a:p>
            <a:pPr marL="268288" lvl="0" indent="-268288">
              <a:spcBef>
                <a:spcPct val="0"/>
              </a:spcBef>
              <a:buFont typeface="Arial" charset="0"/>
              <a:buChar char="•"/>
            </a:pPr>
            <a:r>
              <a:rPr lang="en-US" dirty="0" smtClean="0"/>
              <a:t>This effort tries to merge the two (technology and people) together.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B2281AE0-3A37-2642-ACF9-BCA1A34C5AC6}" type="slidenum">
              <a:rPr lang="en-US" smtClean="0"/>
              <a:t>10</a:t>
            </a:fld>
            <a:endParaRPr lang="en-US"/>
          </a:p>
        </p:txBody>
      </p:sp>
    </p:spTree>
    <p:extLst>
      <p:ext uri="{BB962C8B-B14F-4D97-AF65-F5344CB8AC3E}">
        <p14:creationId xmlns:p14="http://schemas.microsoft.com/office/powerpoint/2010/main" val="131231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scope:</a:t>
            </a:r>
          </a:p>
          <a:p>
            <a:endParaRPr lang="en-US" dirty="0" smtClean="0"/>
          </a:p>
          <a:p>
            <a:r>
              <a:rPr lang="en-US" sz="1200" b="0" i="1" dirty="0" smtClean="0">
                <a:latin typeface="Gill Sans MT"/>
                <a:cs typeface="Gill Sans MT"/>
              </a:rPr>
              <a:t>e.g. ensures </a:t>
            </a:r>
            <a:r>
              <a:rPr lang="en-US" sz="1200" i="1" dirty="0" smtClean="0">
                <a:latin typeface="Gill Sans MT"/>
                <a:cs typeface="Gill Sans MT"/>
              </a:rPr>
              <a:t>correctness</a:t>
            </a:r>
            <a:r>
              <a:rPr lang="en-US" sz="1200" b="0" i="1" dirty="0" smtClean="0">
                <a:latin typeface="Gill Sans MT"/>
                <a:cs typeface="Gill Sans MT"/>
              </a:rPr>
              <a:t> of their </a:t>
            </a:r>
            <a:r>
              <a:rPr lang="en-US" sz="1200" i="1" dirty="0" smtClean="0">
                <a:latin typeface="Gill Sans MT"/>
                <a:cs typeface="Gill Sans MT"/>
              </a:rPr>
              <a:t>own announcements</a:t>
            </a:r>
            <a:r>
              <a:rPr lang="en-US" sz="1200" b="0" i="1" dirty="0" smtClean="0">
                <a:latin typeface="Gill Sans MT"/>
                <a:cs typeface="Gill Sans MT"/>
              </a:rPr>
              <a:t> and </a:t>
            </a:r>
            <a:r>
              <a:rPr lang="en-US" sz="1200" i="1" dirty="0" smtClean="0">
                <a:latin typeface="Gill Sans MT"/>
                <a:cs typeface="Gill Sans MT"/>
              </a:rPr>
              <a:t>announcements from their customers</a:t>
            </a:r>
            <a:r>
              <a:rPr lang="en-US" sz="1200" b="0" i="1" dirty="0" smtClean="0">
                <a:latin typeface="Gill Sans MT"/>
                <a:cs typeface="Gill Sans MT"/>
              </a:rPr>
              <a:t> to adjacent networks with prefix and AS-path granularity</a:t>
            </a:r>
          </a:p>
          <a:p>
            <a:endParaRPr lang="en-US" sz="1200" b="0" i="1" dirty="0" smtClean="0">
              <a:latin typeface="Gill Sans MT"/>
              <a:cs typeface="Gill Sans MT"/>
            </a:endParaRPr>
          </a:p>
          <a:p>
            <a:r>
              <a:rPr lang="en-US" sz="1200" b="0" i="1" dirty="0" smtClean="0">
                <a:latin typeface="Gill Sans MT"/>
                <a:cs typeface="Gill Sans MT"/>
              </a:rPr>
              <a:t>e.g. </a:t>
            </a:r>
            <a:r>
              <a:rPr lang="en-US" i="1" dirty="0" smtClean="0">
                <a:latin typeface="Gill Sans MT"/>
                <a:cs typeface="Gill Sans MT"/>
              </a:rPr>
              <a:t>enables source address validation</a:t>
            </a:r>
            <a:r>
              <a:rPr lang="en-US" b="0" i="1" dirty="0" smtClean="0">
                <a:latin typeface="Gill Sans MT"/>
                <a:cs typeface="Gill Sans MT"/>
              </a:rPr>
              <a:t> for at least </a:t>
            </a:r>
            <a:r>
              <a:rPr lang="en-US" i="1" dirty="0" smtClean="0">
                <a:latin typeface="Gill Sans MT"/>
                <a:cs typeface="Gill Sans MT"/>
              </a:rPr>
              <a:t>single-homed stub customer networks</a:t>
            </a:r>
            <a:r>
              <a:rPr lang="en-US" b="0" i="1" dirty="0" smtClean="0">
                <a:latin typeface="Gill Sans MT"/>
                <a:cs typeface="Gill Sans MT"/>
              </a:rPr>
              <a:t>, </a:t>
            </a:r>
            <a:r>
              <a:rPr lang="en-US" i="1" dirty="0" smtClean="0">
                <a:latin typeface="Gill Sans MT"/>
                <a:cs typeface="Gill Sans MT"/>
              </a:rPr>
              <a:t>their own end-users and infrastructure</a:t>
            </a:r>
          </a:p>
          <a:p>
            <a:endParaRPr lang="en-US" i="1" dirty="0" smtClean="0">
              <a:latin typeface="Gill Sans MT"/>
              <a:cs typeface="Gill Sans MT"/>
            </a:endParaRPr>
          </a:p>
          <a:p>
            <a:r>
              <a:rPr lang="en-US" i="1" dirty="0" smtClean="0">
                <a:latin typeface="Gill Sans MT"/>
                <a:cs typeface="Gill Sans MT"/>
              </a:rPr>
              <a:t>e.g. </a:t>
            </a:r>
            <a:r>
              <a:rPr lang="en-US" b="0" i="1" dirty="0" smtClean="0">
                <a:latin typeface="Gill Sans MT"/>
                <a:cs typeface="Gill Sans MT"/>
              </a:rPr>
              <a:t>maintain </a:t>
            </a:r>
            <a:r>
              <a:rPr lang="en-US" i="1" dirty="0" smtClean="0">
                <a:latin typeface="Gill Sans MT"/>
                <a:cs typeface="Gill Sans MT"/>
              </a:rPr>
              <a:t>globally accessible up-to-date contact information.</a:t>
            </a:r>
          </a:p>
          <a:p>
            <a:endParaRPr lang="en-US" i="1" dirty="0" smtClean="0">
              <a:latin typeface="Gill Sans MT"/>
              <a:cs typeface="Gill Sans MT"/>
            </a:endParaRPr>
          </a:p>
          <a:p>
            <a:endParaRPr lang="en-US" i="1" dirty="0" smtClean="0">
              <a:latin typeface="Gill Sans MT"/>
              <a:cs typeface="Gill Sans MT"/>
            </a:endParaRPr>
          </a:p>
          <a:p>
            <a:endParaRPr lang="en-US" dirty="0"/>
          </a:p>
        </p:txBody>
      </p:sp>
      <p:sp>
        <p:nvSpPr>
          <p:cNvPr id="4" name="Slide Number Placeholder 3"/>
          <p:cNvSpPr>
            <a:spLocks noGrp="1"/>
          </p:cNvSpPr>
          <p:nvPr>
            <p:ph type="sldNum" sz="quarter" idx="10"/>
          </p:nvPr>
        </p:nvSpPr>
        <p:spPr/>
        <p:txBody>
          <a:bodyPr/>
          <a:lstStyle/>
          <a:p>
            <a:fld id="{B2281AE0-3A37-2642-ACF9-BCA1A34C5AC6}" type="slidenum">
              <a:rPr lang="en-US" smtClean="0"/>
              <a:t>11</a:t>
            </a:fld>
            <a:endParaRPr lang="en-US"/>
          </a:p>
        </p:txBody>
      </p:sp>
    </p:spTree>
    <p:extLst>
      <p:ext uri="{BB962C8B-B14F-4D97-AF65-F5344CB8AC3E}">
        <p14:creationId xmlns:p14="http://schemas.microsoft.com/office/powerpoint/2010/main" val="83318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880FA1A7-2621-5941-A1FA-424E55B1013C}" type="datetimeFigureOut">
              <a:rPr lang="en-US" smtClean="0"/>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347242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880FA1A7-2621-5941-A1FA-424E55B1013C}" type="datetimeFigureOut">
              <a:rPr lang="en-US" smtClean="0"/>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376075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880FA1A7-2621-5941-A1FA-424E55B1013C}" type="datetimeFigureOut">
              <a:rPr lang="en-US" smtClean="0"/>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302363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880FA1A7-2621-5941-A1FA-424E55B1013C}" type="datetimeFigureOut">
              <a:rPr lang="en-US" smtClean="0"/>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299830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880FA1A7-2621-5941-A1FA-424E55B1013C}" type="datetimeFigureOut">
              <a:rPr lang="en-US" smtClean="0"/>
              <a:t>12/05/15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11704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880FA1A7-2621-5941-A1FA-424E55B1013C}" type="datetimeFigureOut">
              <a:rPr lang="en-US" smtClean="0"/>
              <a:t>12/05/15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30481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880FA1A7-2621-5941-A1FA-424E55B1013C}" type="datetimeFigureOut">
              <a:rPr lang="en-US" smtClean="0"/>
              <a:t>12/05/15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89074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880FA1A7-2621-5941-A1FA-424E55B1013C}" type="datetimeFigureOut">
              <a:rPr lang="en-US" smtClean="0"/>
              <a:t>12/05/15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115752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FA1A7-2621-5941-A1FA-424E55B1013C}" type="datetimeFigureOut">
              <a:rPr lang="en-US" smtClean="0"/>
              <a:t>12/05/15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79459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880FA1A7-2621-5941-A1FA-424E55B1013C}" type="datetimeFigureOut">
              <a:rPr lang="en-US" smtClean="0"/>
              <a:t>12/05/15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413428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880FA1A7-2621-5941-A1FA-424E55B1013C}" type="datetimeFigureOut">
              <a:rPr lang="en-US" smtClean="0"/>
              <a:t>12/05/15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F6958-7297-0642-BC1C-8C00F53BE12D}" type="slidenum">
              <a:rPr lang="en-US" smtClean="0"/>
              <a:t>‹#›</a:t>
            </a:fld>
            <a:endParaRPr lang="en-US"/>
          </a:p>
        </p:txBody>
      </p:sp>
    </p:spTree>
    <p:extLst>
      <p:ext uri="{BB962C8B-B14F-4D97-AF65-F5344CB8AC3E}">
        <p14:creationId xmlns:p14="http://schemas.microsoft.com/office/powerpoint/2010/main" val="33792548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FA1A7-2621-5941-A1FA-424E55B1013C}" type="datetimeFigureOut">
              <a:rPr lang="en-US" smtClean="0"/>
              <a:t>12/05/15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F6958-7297-0642-BC1C-8C00F53BE12D}" type="slidenum">
              <a:rPr lang="en-US" smtClean="0"/>
              <a:t>‹#›</a:t>
            </a:fld>
            <a:endParaRPr lang="en-US"/>
          </a:p>
        </p:txBody>
      </p:sp>
    </p:spTree>
    <p:extLst>
      <p:ext uri="{BB962C8B-B14F-4D97-AF65-F5344CB8AC3E}">
        <p14:creationId xmlns:p14="http://schemas.microsoft.com/office/powerpoint/2010/main" val="355667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utingmanifesto.org/manrs/"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rcleid.com/posts/20150217_what_must_we_tru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ference.e-government.gv.at/Veroeffentlichte-Informationen.2243.0.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17375E"/>
                </a:solidFill>
              </a:rPr>
              <a:t>Building a More Trusted and Secure Internet</a:t>
            </a:r>
            <a:endParaRPr lang="en-US" dirty="0">
              <a:solidFill>
                <a:srgbClr val="17375E"/>
              </a:solidFill>
            </a:endParaRPr>
          </a:p>
        </p:txBody>
      </p:sp>
      <p:sp>
        <p:nvSpPr>
          <p:cNvPr id="3" name="Subtitle 2"/>
          <p:cNvSpPr>
            <a:spLocks noGrp="1"/>
          </p:cNvSpPr>
          <p:nvPr>
            <p:ph type="subTitle" idx="1"/>
          </p:nvPr>
        </p:nvSpPr>
        <p:spPr/>
        <p:txBody>
          <a:bodyPr/>
          <a:lstStyle/>
          <a:p>
            <a:r>
              <a:rPr lang="en-US" dirty="0" smtClean="0"/>
              <a:t>RIPE 70, May 12 2015</a:t>
            </a:r>
          </a:p>
        </p:txBody>
      </p:sp>
    </p:spTree>
    <p:extLst>
      <p:ext uri="{BB962C8B-B14F-4D97-AF65-F5344CB8AC3E}">
        <p14:creationId xmlns:p14="http://schemas.microsoft.com/office/powerpoint/2010/main" val="175343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3569"/>
            <a:ext cx="6017524" cy="1345615"/>
          </a:xfrm>
        </p:spPr>
        <p:txBody>
          <a:bodyPr>
            <a:normAutofit fontScale="90000"/>
          </a:bodyPr>
          <a:lstStyle/>
          <a:p>
            <a:pPr algn="ctr"/>
            <a:r>
              <a:rPr lang="en-US" dirty="0" smtClean="0">
                <a:solidFill>
                  <a:schemeClr val="tx2">
                    <a:lumMod val="75000"/>
                  </a:schemeClr>
                </a:solidFill>
              </a:rPr>
              <a:t>The </a:t>
            </a:r>
            <a:r>
              <a:rPr lang="en-US" dirty="0">
                <a:solidFill>
                  <a:schemeClr val="tx2">
                    <a:lumMod val="75000"/>
                  </a:schemeClr>
                </a:solidFill>
              </a:rPr>
              <a:t>Mutually Agreed Norms for Routing Security (MANRS)</a:t>
            </a:r>
          </a:p>
        </p:txBody>
      </p:sp>
      <p:sp>
        <p:nvSpPr>
          <p:cNvPr id="4" name="Slide Number Placeholder 3"/>
          <p:cNvSpPr>
            <a:spLocks noGrp="1"/>
          </p:cNvSpPr>
          <p:nvPr>
            <p:ph type="sldNum" sz="quarter" idx="12"/>
          </p:nvPr>
        </p:nvSpPr>
        <p:spPr/>
        <p:txBody>
          <a:bodyPr/>
          <a:lstStyle/>
          <a:p>
            <a:fld id="{C4D62B78-4118-4F90-ADB6-C738423865C4}" type="slidenum">
              <a:rPr lang="en-US" smtClean="0"/>
              <a:t>10</a:t>
            </a:fld>
            <a:endParaRPr lang="en-US" dirty="0"/>
          </a:p>
        </p:txBody>
      </p:sp>
      <p:sp>
        <p:nvSpPr>
          <p:cNvPr id="5" name="Text Placeholder 4"/>
          <p:cNvSpPr>
            <a:spLocks noGrp="1"/>
          </p:cNvSpPr>
          <p:nvPr>
            <p:ph type="body" sz="quarter" idx="4294967295"/>
          </p:nvPr>
        </p:nvSpPr>
        <p:spPr>
          <a:xfrm>
            <a:off x="228600" y="2654257"/>
            <a:ext cx="8915400" cy="4307228"/>
          </a:xfrm>
          <a:prstGeom prst="rect">
            <a:avLst/>
          </a:prstGeom>
        </p:spPr>
        <p:txBody>
          <a:bodyPr>
            <a:noAutofit/>
          </a:bodyPr>
          <a:lstStyle/>
          <a:p>
            <a:pPr marL="342900" indent="-342900">
              <a:lnSpc>
                <a:spcPct val="150000"/>
              </a:lnSpc>
              <a:buFont typeface="Arial"/>
              <a:buChar char="•"/>
            </a:pPr>
            <a:r>
              <a:rPr lang="en-US" dirty="0" smtClean="0"/>
              <a:t>Aka Routing Resilience Manfesto:</a:t>
            </a:r>
            <a:endParaRPr lang="en-US" dirty="0" smtClean="0">
              <a:hlinkClick r:id=""/>
            </a:endParaRPr>
          </a:p>
          <a:p>
            <a:pPr marL="576263" lvl="1" indent="-342900">
              <a:lnSpc>
                <a:spcPct val="150000"/>
              </a:lnSpc>
              <a:spcBef>
                <a:spcPts val="0"/>
              </a:spcBef>
              <a:buFont typeface="Arial"/>
              <a:buChar char="•"/>
            </a:pPr>
            <a:r>
              <a:rPr lang="en-US" dirty="0" smtClean="0">
                <a:hlinkClick r:id=""/>
              </a:rPr>
              <a:t>https</a:t>
            </a:r>
            <a:r>
              <a:rPr lang="en-US" dirty="0">
                <a:hlinkClick r:id="rId3"/>
              </a:rPr>
              <a:t>://www.routingmanifesto.org/manrs</a:t>
            </a:r>
            <a:r>
              <a:rPr lang="en-US" dirty="0" smtClean="0">
                <a:hlinkClick r:id="rId3"/>
              </a:rPr>
              <a:t>/</a:t>
            </a:r>
            <a:endParaRPr lang="en-US" dirty="0" smtClean="0"/>
          </a:p>
          <a:p>
            <a:pPr marL="342900" indent="-342900">
              <a:lnSpc>
                <a:spcPct val="100000"/>
              </a:lnSpc>
              <a:buFont typeface="Arial"/>
              <a:buChar char="•"/>
            </a:pPr>
            <a:r>
              <a:rPr lang="en-US" dirty="0" smtClean="0"/>
              <a:t>Defines a minimum package: 4 Actions</a:t>
            </a:r>
          </a:p>
          <a:p>
            <a:pPr marL="576263" lvl="1" indent="-342900">
              <a:lnSpc>
                <a:spcPct val="150000"/>
              </a:lnSpc>
              <a:spcBef>
                <a:spcPts val="0"/>
              </a:spcBef>
              <a:buFont typeface="Arial"/>
              <a:buChar char="•"/>
            </a:pPr>
            <a:r>
              <a:rPr lang="en-US" dirty="0"/>
              <a:t>Too many problems to solve, too many </a:t>
            </a:r>
            <a:r>
              <a:rPr lang="en-US" dirty="0" smtClean="0"/>
              <a:t>cases</a:t>
            </a:r>
          </a:p>
          <a:p>
            <a:pPr marL="342900" indent="-342900">
              <a:lnSpc>
                <a:spcPct val="100000"/>
              </a:lnSpc>
              <a:buFont typeface="Arial"/>
              <a:buChar char="•"/>
            </a:pPr>
            <a:r>
              <a:rPr lang="en-US" dirty="0" smtClean="0"/>
              <a:t>Collective focus and commitment</a:t>
            </a:r>
          </a:p>
          <a:p>
            <a:pPr marL="627062" lvl="2" indent="-342900">
              <a:lnSpc>
                <a:spcPct val="150000"/>
              </a:lnSpc>
              <a:spcBef>
                <a:spcPts val="0"/>
              </a:spcBef>
              <a:buFont typeface="Arial"/>
              <a:buChar char="•"/>
            </a:pPr>
            <a:r>
              <a:rPr lang="en-US" sz="2800" dirty="0"/>
              <a:t>Your safety is in someone other’s </a:t>
            </a:r>
            <a:r>
              <a:rPr lang="en-US" sz="2800" dirty="0" smtClean="0"/>
              <a:t>hands</a:t>
            </a:r>
          </a:p>
          <a:p>
            <a:pPr marL="342900" indent="-342900">
              <a:lnSpc>
                <a:spcPct val="150000"/>
              </a:lnSpc>
              <a:buFont typeface="Arial"/>
              <a:buChar char="•"/>
            </a:pPr>
            <a:endParaRPr lang="en-US" dirty="0" smtClean="0"/>
          </a:p>
        </p:txBody>
      </p:sp>
      <p:pic>
        <p:nvPicPr>
          <p:cNvPr id="6" name="Picture 5" descr="manrs-logoRGB300x3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631" y="169069"/>
            <a:ext cx="2751369" cy="2751369"/>
          </a:xfrm>
          <a:prstGeom prst="rect">
            <a:avLst/>
          </a:prstGeom>
        </p:spPr>
      </p:pic>
    </p:spTree>
    <p:extLst>
      <p:ext uri="{BB962C8B-B14F-4D97-AF65-F5344CB8AC3E}">
        <p14:creationId xmlns:p14="http://schemas.microsoft.com/office/powerpoint/2010/main" val="3721001488"/>
      </p:ext>
    </p:extLst>
  </p:cSld>
  <p:clrMapOvr>
    <a:masterClrMapping/>
  </p:clrMapOvr>
  <mc:AlternateContent xmlns:mc="http://schemas.openxmlformats.org/markup-compatibility/2006" xmlns:p14="http://schemas.microsoft.com/office/powerpoint/2010/main">
    <mc:Choice Requires="p14">
      <p:transition spd="slow" p14:dur="2000" advTm="28918"/>
    </mc:Choice>
    <mc:Fallback xmlns="">
      <p:transition xmlns:p14="http://schemas.microsoft.com/office/powerpoint/2010/main" spd="slow" advTm="28918"/>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949" y="778718"/>
            <a:ext cx="6072950" cy="917575"/>
          </a:xfrm>
        </p:spPr>
        <p:txBody>
          <a:bodyPr/>
          <a:lstStyle/>
          <a:p>
            <a:r>
              <a:rPr lang="en-US" dirty="0" smtClean="0">
                <a:solidFill>
                  <a:schemeClr val="tx2">
                    <a:lumMod val="75000"/>
                  </a:schemeClr>
                </a:solidFill>
              </a:rPr>
              <a:t>Good MANRS</a:t>
            </a:r>
            <a:endParaRPr lang="en-US" dirty="0">
              <a:solidFill>
                <a:schemeClr val="tx2">
                  <a:lumMod val="75000"/>
                </a:schemeClr>
              </a:solidFill>
            </a:endParaRPr>
          </a:p>
        </p:txBody>
      </p:sp>
      <p:sp>
        <p:nvSpPr>
          <p:cNvPr id="5" name="Text Placeholder 4"/>
          <p:cNvSpPr>
            <a:spLocks noGrp="1"/>
          </p:cNvSpPr>
          <p:nvPr>
            <p:ph idx="4294967295"/>
          </p:nvPr>
        </p:nvSpPr>
        <p:spPr>
          <a:xfrm>
            <a:off x="457200" y="2518176"/>
            <a:ext cx="8229600" cy="4525963"/>
          </a:xfrm>
          <a:prstGeom prst="rect">
            <a:avLst/>
          </a:prstGeom>
        </p:spPr>
        <p:txBody>
          <a:bodyPr>
            <a:noAutofit/>
          </a:bodyPr>
          <a:lstStyle/>
          <a:p>
            <a:pPr marL="457200" indent="-457200">
              <a:buAutoNum type="arabicPeriod"/>
            </a:pPr>
            <a:r>
              <a:rPr lang="en-US" dirty="0" smtClean="0"/>
              <a:t>Prevent propagation of incorrect routing information </a:t>
            </a:r>
          </a:p>
          <a:p>
            <a:pPr marL="457200" indent="-457200">
              <a:buAutoNum type="arabicPeriod"/>
            </a:pPr>
            <a:r>
              <a:rPr lang="en-US" dirty="0" smtClean="0"/>
              <a:t>Prevent </a:t>
            </a:r>
            <a:r>
              <a:rPr lang="en-US" dirty="0"/>
              <a:t>traffic with spoofed source IP </a:t>
            </a:r>
            <a:r>
              <a:rPr lang="en-US" dirty="0" smtClean="0"/>
              <a:t>address</a:t>
            </a:r>
          </a:p>
          <a:p>
            <a:pPr marL="457200" indent="-457200">
              <a:buAutoNum type="arabicPeriod"/>
            </a:pPr>
            <a:r>
              <a:rPr lang="en-US" dirty="0" smtClean="0"/>
              <a:t>Facilitate global operational communication and coordination between the network operators</a:t>
            </a:r>
            <a:endParaRPr lang="en-US" dirty="0"/>
          </a:p>
        </p:txBody>
      </p:sp>
      <p:sp>
        <p:nvSpPr>
          <p:cNvPr id="4" name="Slide Number Placeholder 3"/>
          <p:cNvSpPr>
            <a:spLocks noGrp="1"/>
          </p:cNvSpPr>
          <p:nvPr>
            <p:ph type="sldNum" sz="quarter" idx="12"/>
          </p:nvPr>
        </p:nvSpPr>
        <p:spPr/>
        <p:txBody>
          <a:bodyPr/>
          <a:lstStyle/>
          <a:p>
            <a:fld id="{C4D62B78-4118-4F90-ADB6-C738423865C4}" type="slidenum">
              <a:rPr lang="en-US" smtClean="0"/>
              <a:t>11</a:t>
            </a:fld>
            <a:endParaRPr lang="en-US"/>
          </a:p>
        </p:txBody>
      </p:sp>
      <p:pic>
        <p:nvPicPr>
          <p:cNvPr id="7" name="Picture 6" descr="bill_of_docu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659" y="12980"/>
            <a:ext cx="2374341" cy="2374341"/>
          </a:xfrm>
          <a:prstGeom prst="rect">
            <a:avLst/>
          </a:prstGeom>
        </p:spPr>
      </p:pic>
    </p:spTree>
    <p:extLst>
      <p:ext uri="{BB962C8B-B14F-4D97-AF65-F5344CB8AC3E}">
        <p14:creationId xmlns:p14="http://schemas.microsoft.com/office/powerpoint/2010/main" val="125862449"/>
      </p:ext>
    </p:extLst>
  </p:cSld>
  <p:clrMapOvr>
    <a:masterClrMapping/>
  </p:clrMapOvr>
  <mc:AlternateContent xmlns:mc="http://schemas.openxmlformats.org/markup-compatibility/2006" xmlns:p14="http://schemas.microsoft.com/office/powerpoint/2010/main">
    <mc:Choice Requires="p14">
      <p:transition spd="slow" p14:dur="2000" advTm="94756"/>
    </mc:Choice>
    <mc:Fallback xmlns="">
      <p:transition xmlns:p14="http://schemas.microsoft.com/office/powerpoint/2010/main" spd="slow" advTm="94756"/>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lumMod val="75000"/>
                  </a:schemeClr>
                </a:solidFill>
              </a:rPr>
              <a:t>Panellists</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Jaya </a:t>
            </a:r>
            <a:r>
              <a:rPr lang="en-US" dirty="0" err="1" smtClean="0"/>
              <a:t>Baloo</a:t>
            </a:r>
            <a:r>
              <a:rPr lang="en-US" dirty="0" smtClean="0"/>
              <a:t>, </a:t>
            </a:r>
            <a:r>
              <a:rPr lang="en-US" dirty="0" smtClean="0"/>
              <a:t>KPN (chief information </a:t>
            </a:r>
            <a:r>
              <a:rPr lang="en-US" smtClean="0"/>
              <a:t>security office)</a:t>
            </a:r>
            <a:endParaRPr lang="en-US" dirty="0" smtClean="0"/>
          </a:p>
          <a:p>
            <a:r>
              <a:rPr lang="en-US" dirty="0" err="1" smtClean="0"/>
              <a:t>Ondřej</a:t>
            </a:r>
            <a:r>
              <a:rPr lang="en-US" dirty="0" smtClean="0"/>
              <a:t> </a:t>
            </a:r>
            <a:r>
              <a:rPr lang="en-US" dirty="0" err="1" smtClean="0"/>
              <a:t>Filip</a:t>
            </a:r>
            <a:r>
              <a:rPr lang="en-US" dirty="0" smtClean="0"/>
              <a:t>, CZ.NIC [FENIX]</a:t>
            </a:r>
          </a:p>
          <a:p>
            <a:r>
              <a:rPr lang="en-US" dirty="0" smtClean="0"/>
              <a:t>Marc </a:t>
            </a:r>
            <a:r>
              <a:rPr lang="en-US" dirty="0" err="1" smtClean="0"/>
              <a:t>Gauw</a:t>
            </a:r>
            <a:r>
              <a:rPr lang="en-US" dirty="0" smtClean="0"/>
              <a:t>, NLnet [TNI]</a:t>
            </a:r>
          </a:p>
          <a:p>
            <a:r>
              <a:rPr lang="en-US" dirty="0" smtClean="0"/>
              <a:t>Andrei </a:t>
            </a:r>
            <a:r>
              <a:rPr lang="en-US" dirty="0" err="1" smtClean="0"/>
              <a:t>Robachevsky</a:t>
            </a:r>
            <a:r>
              <a:rPr lang="en-US" dirty="0" smtClean="0"/>
              <a:t>, ISOC [MANRS]</a:t>
            </a:r>
          </a:p>
          <a:p>
            <a:r>
              <a:rPr lang="en-US" dirty="0" err="1" smtClean="0"/>
              <a:t>Wilfried</a:t>
            </a:r>
            <a:r>
              <a:rPr lang="en-US" dirty="0" smtClean="0"/>
              <a:t> </a:t>
            </a:r>
            <a:r>
              <a:rPr lang="en-US" dirty="0" err="1" smtClean="0"/>
              <a:t>Woeber</a:t>
            </a:r>
            <a:r>
              <a:rPr lang="en-US" dirty="0" smtClean="0"/>
              <a:t>, </a:t>
            </a:r>
            <a:r>
              <a:rPr lang="en-US" dirty="0" err="1" smtClean="0"/>
              <a:t>Viena</a:t>
            </a:r>
            <a:r>
              <a:rPr lang="en-US" dirty="0" smtClean="0"/>
              <a:t> University (emeritus DB WG </a:t>
            </a:r>
            <a:r>
              <a:rPr lang="en-US" dirty="0" smtClean="0"/>
              <a:t>co-chair</a:t>
            </a:r>
            <a:r>
              <a:rPr lang="en-US" dirty="0" smtClean="0"/>
              <a:t>) </a:t>
            </a:r>
            <a:r>
              <a:rPr lang="en-US" dirty="0" smtClean="0"/>
              <a:t>[</a:t>
            </a:r>
            <a:r>
              <a:rPr lang="en-US" dirty="0" err="1" smtClean="0"/>
              <a:t>GovIX</a:t>
            </a:r>
            <a:r>
              <a:rPr lang="en-US" dirty="0" smtClean="0"/>
              <a:t>]</a:t>
            </a:r>
            <a:endParaRPr lang="en-US" dirty="0"/>
          </a:p>
        </p:txBody>
      </p:sp>
    </p:spTree>
    <p:extLst>
      <p:ext uri="{BB962C8B-B14F-4D97-AF65-F5344CB8AC3E}">
        <p14:creationId xmlns:p14="http://schemas.microsoft.com/office/powerpoint/2010/main" val="382877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514350" indent="-514350">
              <a:buFont typeface="+mj-lt"/>
              <a:buAutoNum type="alphaLcParenR"/>
            </a:pPr>
            <a:r>
              <a:rPr lang="en-US" dirty="0" smtClean="0"/>
              <a:t>The focus on the problem the initiatives try to solve</a:t>
            </a:r>
          </a:p>
          <a:p>
            <a:pPr marL="514350" indent="-514350">
              <a:buFont typeface="+mj-lt"/>
              <a:buAutoNum type="alphaLcParenR"/>
            </a:pPr>
            <a:r>
              <a:rPr lang="en-US" dirty="0" smtClean="0"/>
              <a:t>And “how”, the approach to the problem</a:t>
            </a:r>
            <a:endParaRPr lang="en-US" dirty="0"/>
          </a:p>
        </p:txBody>
      </p:sp>
    </p:spTree>
    <p:extLst>
      <p:ext uri="{BB962C8B-B14F-4D97-AF65-F5344CB8AC3E}">
        <p14:creationId xmlns:p14="http://schemas.microsoft.com/office/powerpoint/2010/main" val="58289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marL="0" indent="0">
              <a:buNone/>
            </a:pPr>
            <a:r>
              <a:rPr lang="en-US" dirty="0"/>
              <a:t>S</a:t>
            </a:r>
            <a:r>
              <a:rPr lang="en-US" dirty="0" smtClean="0"/>
              <a:t>ince </a:t>
            </a:r>
            <a:r>
              <a:rPr lang="en-US" dirty="0"/>
              <a:t>the ultimate objective is to build a more trusted and secure </a:t>
            </a:r>
            <a:r>
              <a:rPr lang="en-US" dirty="0" smtClean="0"/>
              <a:t>Internet</a:t>
            </a:r>
          </a:p>
          <a:p>
            <a:pPr marL="514350" indent="-514350">
              <a:buFont typeface="+mj-lt"/>
              <a:buAutoNum type="alphaLcParenR"/>
            </a:pPr>
            <a:r>
              <a:rPr lang="en-US" dirty="0" smtClean="0"/>
              <a:t>How are these </a:t>
            </a:r>
            <a:r>
              <a:rPr lang="en-US" dirty="0"/>
              <a:t>approaches </a:t>
            </a:r>
            <a:r>
              <a:rPr lang="en-US" dirty="0" smtClean="0"/>
              <a:t>going </a:t>
            </a:r>
            <a:r>
              <a:rPr lang="en-US" dirty="0"/>
              <a:t>to scale </a:t>
            </a:r>
            <a:r>
              <a:rPr lang="en-US" dirty="0" smtClean="0"/>
              <a:t>up?</a:t>
            </a:r>
          </a:p>
          <a:p>
            <a:pPr marL="514350" indent="-514350">
              <a:buFont typeface="+mj-lt"/>
              <a:buAutoNum type="alphaLcParenR"/>
            </a:pPr>
            <a:r>
              <a:rPr lang="en-US" dirty="0" smtClean="0"/>
              <a:t>What are the issues, e.g. technical, logistics, </a:t>
            </a:r>
            <a:r>
              <a:rPr lang="en-US" smtClean="0"/>
              <a:t>business continuity, …</a:t>
            </a:r>
            <a:endParaRPr lang="en-US" dirty="0" smtClean="0"/>
          </a:p>
        </p:txBody>
      </p:sp>
    </p:spTree>
    <p:extLst>
      <p:ext uri="{BB962C8B-B14F-4D97-AF65-F5344CB8AC3E}">
        <p14:creationId xmlns:p14="http://schemas.microsoft.com/office/powerpoint/2010/main" val="154576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What Must We Trust? (1)</a:t>
            </a:r>
            <a:endParaRPr lang="en-US" dirty="0">
              <a:solidFill>
                <a:srgbClr val="17375E"/>
              </a:solidFill>
            </a:endParaRPr>
          </a:p>
        </p:txBody>
      </p:sp>
      <p:sp>
        <p:nvSpPr>
          <p:cNvPr id="3" name="Content Placeholder 2"/>
          <p:cNvSpPr>
            <a:spLocks noGrp="1"/>
          </p:cNvSpPr>
          <p:nvPr>
            <p:ph idx="1"/>
          </p:nvPr>
        </p:nvSpPr>
        <p:spPr>
          <a:xfrm>
            <a:off x="457200" y="1600200"/>
            <a:ext cx="8229600" cy="4833274"/>
          </a:xfrm>
        </p:spPr>
        <p:txBody>
          <a:bodyPr>
            <a:normAutofit fontScale="92500" lnSpcReduction="20000"/>
          </a:bodyPr>
          <a:lstStyle/>
          <a:p>
            <a:r>
              <a:rPr lang="en-US" dirty="0" smtClean="0"/>
              <a:t>Steve </a:t>
            </a:r>
            <a:r>
              <a:rPr lang="en-US" dirty="0" err="1" smtClean="0"/>
              <a:t>Bellovin</a:t>
            </a:r>
            <a:r>
              <a:rPr lang="en-US" dirty="0" smtClean="0"/>
              <a:t>: “For more than 50 years, all computer security has been based on the separation between the trusted portion and the untrusted portion of the system.”</a:t>
            </a:r>
          </a:p>
          <a:p>
            <a:r>
              <a:rPr lang="en-US" dirty="0"/>
              <a:t>Once it was </a:t>
            </a:r>
            <a:r>
              <a:rPr lang="en-US" dirty="0" smtClean="0"/>
              <a:t>“kernel” versus “user” </a:t>
            </a:r>
            <a:r>
              <a:rPr lang="en-US" dirty="0"/>
              <a:t>mode, on a single </a:t>
            </a:r>
            <a:r>
              <a:rPr lang="en-US" dirty="0" smtClean="0"/>
              <a:t>computer</a:t>
            </a:r>
            <a:endParaRPr lang="en-US" dirty="0"/>
          </a:p>
          <a:p>
            <a:r>
              <a:rPr lang="en-US" dirty="0"/>
              <a:t>As systems became more and more distributed, and their number grew enormously, the whole notion of a so-called TCB (Trusted Computing Base) became </a:t>
            </a:r>
            <a:r>
              <a:rPr lang="en-US" dirty="0" smtClean="0"/>
              <a:t>irrelevant</a:t>
            </a:r>
            <a:endParaRPr lang="en-US" dirty="0"/>
          </a:p>
          <a:p>
            <a:r>
              <a:rPr lang="en-US" dirty="0">
                <a:hlinkClick r:id="rId2"/>
              </a:rPr>
              <a:t>http://www.circleid.com/</a:t>
            </a:r>
            <a:r>
              <a:rPr lang="en-US" dirty="0" smtClean="0">
                <a:hlinkClick r:id="rId2"/>
              </a:rPr>
              <a:t>posts/20150217_what_must_we_trust/</a:t>
            </a:r>
            <a:endParaRPr lang="en-US" dirty="0"/>
          </a:p>
        </p:txBody>
      </p:sp>
    </p:spTree>
    <p:extLst>
      <p:ext uri="{BB962C8B-B14F-4D97-AF65-F5344CB8AC3E}">
        <p14:creationId xmlns:p14="http://schemas.microsoft.com/office/powerpoint/2010/main" val="273920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What Must We Trust? (2)</a:t>
            </a:r>
            <a:endParaRPr lang="en-US" dirty="0">
              <a:solidFill>
                <a:srgbClr val="17375E"/>
              </a:solidFill>
            </a:endParaRPr>
          </a:p>
        </p:txBody>
      </p:sp>
      <p:sp>
        <p:nvSpPr>
          <p:cNvPr id="3" name="Content Placeholder 2"/>
          <p:cNvSpPr>
            <a:spLocks noGrp="1"/>
          </p:cNvSpPr>
          <p:nvPr>
            <p:ph idx="1"/>
          </p:nvPr>
        </p:nvSpPr>
        <p:spPr>
          <a:xfrm>
            <a:off x="457200" y="1600200"/>
            <a:ext cx="8229600" cy="4833274"/>
          </a:xfrm>
        </p:spPr>
        <p:txBody>
          <a:bodyPr>
            <a:normAutofit fontScale="92500" lnSpcReduction="10000"/>
          </a:bodyPr>
          <a:lstStyle/>
          <a:p>
            <a:r>
              <a:rPr lang="en-US" dirty="0" smtClean="0"/>
              <a:t>For networking, once a </a:t>
            </a:r>
            <a:r>
              <a:rPr lang="en-US" dirty="0"/>
              <a:t>tight operational community with close collaboration links, the Internet grew into a global communication and information sharing </a:t>
            </a:r>
            <a:r>
              <a:rPr lang="en-US" dirty="0" smtClean="0"/>
              <a:t>system</a:t>
            </a:r>
          </a:p>
          <a:p>
            <a:pPr lvl="1"/>
            <a:r>
              <a:rPr lang="en-US" dirty="0" smtClean="0"/>
              <a:t>along </a:t>
            </a:r>
            <a:r>
              <a:rPr lang="en-US" dirty="0"/>
              <a:t>with that </a:t>
            </a:r>
            <a:r>
              <a:rPr lang="en-US" dirty="0" smtClean="0"/>
              <a:t>“trust” deteriorated</a:t>
            </a:r>
          </a:p>
          <a:p>
            <a:pPr lvl="1"/>
            <a:r>
              <a:rPr lang="en-US" dirty="0" smtClean="0"/>
              <a:t>unfortunately, a </a:t>
            </a:r>
            <a:r>
              <a:rPr lang="en-US" dirty="0"/>
              <a:t>lot of network operation is still based on </a:t>
            </a:r>
            <a:r>
              <a:rPr lang="en-US" dirty="0" smtClean="0"/>
              <a:t>trust</a:t>
            </a:r>
          </a:p>
          <a:p>
            <a:r>
              <a:rPr lang="en-US" dirty="0"/>
              <a:t>There is a need to re-enforce trust and the culture of collective responsibility. Can we and to what extent create a Trusted Networking Base today?</a:t>
            </a:r>
          </a:p>
        </p:txBody>
      </p:sp>
    </p:spTree>
    <p:extLst>
      <p:ext uri="{BB962C8B-B14F-4D97-AF65-F5344CB8AC3E}">
        <p14:creationId xmlns:p14="http://schemas.microsoft.com/office/powerpoint/2010/main" val="20274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70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368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2242"/>
          </a:xfrm>
          <a:prstGeom prst="rect">
            <a:avLst/>
          </a:prstGeom>
        </p:spPr>
      </p:pic>
    </p:spTree>
    <p:extLst>
      <p:ext uri="{BB962C8B-B14F-4D97-AF65-F5344CB8AC3E}">
        <p14:creationId xmlns:p14="http://schemas.microsoft.com/office/powerpoint/2010/main" val="33036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2242"/>
          </a:xfrm>
          <a:prstGeom prst="rect">
            <a:avLst/>
          </a:prstGeom>
        </p:spPr>
      </p:pic>
    </p:spTree>
    <p:extLst>
      <p:ext uri="{BB962C8B-B14F-4D97-AF65-F5344CB8AC3E}">
        <p14:creationId xmlns:p14="http://schemas.microsoft.com/office/powerpoint/2010/main" val="12295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26"/>
            <a:ext cx="8229600" cy="1143000"/>
          </a:xfrm>
        </p:spPr>
        <p:txBody>
          <a:bodyPr/>
          <a:lstStyle/>
          <a:p>
            <a:r>
              <a:rPr lang="en-US" dirty="0">
                <a:solidFill>
                  <a:srgbClr val="17375E"/>
                </a:solidFill>
              </a:rPr>
              <a:t>Goal and Vision for </a:t>
            </a:r>
            <a:r>
              <a:rPr lang="en-US" dirty="0" err="1">
                <a:solidFill>
                  <a:srgbClr val="17375E"/>
                </a:solidFill>
              </a:rPr>
              <a:t>GovIX</a:t>
            </a:r>
            <a:r>
              <a:rPr lang="en-US" dirty="0">
                <a:solidFill>
                  <a:srgbClr val="17375E"/>
                </a:solidFill>
              </a:rPr>
              <a:t> in AT </a:t>
            </a:r>
            <a:endParaRPr lang="en-US" dirty="0"/>
          </a:p>
        </p:txBody>
      </p:sp>
      <p:sp>
        <p:nvSpPr>
          <p:cNvPr id="3" name="Content Placeholder 2"/>
          <p:cNvSpPr>
            <a:spLocks noGrp="1"/>
          </p:cNvSpPr>
          <p:nvPr>
            <p:ph idx="1"/>
          </p:nvPr>
        </p:nvSpPr>
        <p:spPr>
          <a:xfrm>
            <a:off x="457200" y="1572588"/>
            <a:ext cx="8229600" cy="5026554"/>
          </a:xfrm>
        </p:spPr>
        <p:txBody>
          <a:bodyPr>
            <a:normAutofit fontScale="85000" lnSpcReduction="20000"/>
          </a:bodyPr>
          <a:lstStyle/>
          <a:p>
            <a:r>
              <a:rPr lang="en-US" dirty="0" smtClean="0"/>
              <a:t>Provide a trustworthy platform for entities </a:t>
            </a:r>
            <a:r>
              <a:rPr lang="en-US" dirty="0"/>
              <a:t>of public administration and organizations offering important services to them</a:t>
            </a:r>
          </a:p>
          <a:p>
            <a:r>
              <a:rPr lang="en-US" dirty="0" smtClean="0"/>
              <a:t>Support business continuity in case of general Internet outages and</a:t>
            </a:r>
            <a:r>
              <a:rPr lang="en-US" dirty="0"/>
              <a:t>/</a:t>
            </a:r>
            <a:r>
              <a:rPr lang="en-US" dirty="0" smtClean="0"/>
              <a:t>or during (</a:t>
            </a:r>
            <a:r>
              <a:rPr lang="en-US" dirty="0" err="1"/>
              <a:t>D</a:t>
            </a:r>
            <a:r>
              <a:rPr lang="en-US" dirty="0" err="1" smtClean="0"/>
              <a:t>DoS</a:t>
            </a:r>
            <a:r>
              <a:rPr lang="en-US" dirty="0"/>
              <a:t>) attacks </a:t>
            </a:r>
          </a:p>
          <a:p>
            <a:r>
              <a:rPr lang="en-US" dirty="0" smtClean="0"/>
              <a:t>Add value to the usual “</a:t>
            </a:r>
            <a:r>
              <a:rPr lang="en-US" dirty="0"/>
              <a:t>simple</a:t>
            </a:r>
            <a:r>
              <a:rPr lang="en-US" dirty="0" smtClean="0"/>
              <a:t>” exchange point components by</a:t>
            </a:r>
            <a:r>
              <a:rPr lang="en-US" dirty="0"/>
              <a:t>: </a:t>
            </a:r>
            <a:endParaRPr lang="en-US" dirty="0" smtClean="0"/>
          </a:p>
          <a:p>
            <a:pPr lvl="1"/>
            <a:r>
              <a:rPr lang="en-US" dirty="0" smtClean="0"/>
              <a:t>Admission control managed by a government entity (and advisory group</a:t>
            </a:r>
            <a:r>
              <a:rPr lang="en-US" dirty="0"/>
              <a:t>) </a:t>
            </a:r>
            <a:endParaRPr lang="en-US" dirty="0" smtClean="0"/>
          </a:p>
          <a:p>
            <a:pPr lvl="1"/>
            <a:r>
              <a:rPr lang="en-US" dirty="0" smtClean="0"/>
              <a:t>Offering (</a:t>
            </a:r>
            <a:r>
              <a:rPr lang="en-US" dirty="0"/>
              <a:t>authoritative</a:t>
            </a:r>
            <a:r>
              <a:rPr lang="en-US" dirty="0" smtClean="0"/>
              <a:t>) DNS Services for the full tree from the </a:t>
            </a:r>
            <a:r>
              <a:rPr lang="en-US" b="1" dirty="0" smtClean="0"/>
              <a:t>root </a:t>
            </a:r>
            <a:r>
              <a:rPr lang="en-US" dirty="0" smtClean="0"/>
              <a:t>through </a:t>
            </a:r>
            <a:r>
              <a:rPr lang="en-US" b="1" dirty="0"/>
              <a:t>at.</a:t>
            </a:r>
            <a:r>
              <a:rPr lang="en-US" dirty="0"/>
              <a:t>, </a:t>
            </a:r>
            <a:r>
              <a:rPr lang="en-US" b="1" dirty="0" err="1"/>
              <a:t>gv.at</a:t>
            </a:r>
            <a:r>
              <a:rPr lang="en-US" b="1" dirty="0"/>
              <a:t>. </a:t>
            </a:r>
            <a:r>
              <a:rPr lang="en-US" dirty="0"/>
              <a:t>and to individual identities! </a:t>
            </a:r>
          </a:p>
          <a:p>
            <a:pPr lvl="1"/>
            <a:r>
              <a:rPr lang="en-US" dirty="0" err="1" smtClean="0"/>
              <a:t>GovCERT</a:t>
            </a:r>
            <a:r>
              <a:rPr lang="en-US" dirty="0" smtClean="0"/>
              <a:t> is involved as well</a:t>
            </a:r>
            <a:endParaRPr lang="en-US" dirty="0"/>
          </a:p>
          <a:p>
            <a:pPr lvl="1"/>
            <a:r>
              <a:rPr lang="en-US" dirty="0" smtClean="0"/>
              <a:t>Operated by the neutral </a:t>
            </a:r>
            <a:r>
              <a:rPr lang="en-US" dirty="0" err="1" smtClean="0"/>
              <a:t>ACOnet</a:t>
            </a:r>
            <a:r>
              <a:rPr lang="en-US" dirty="0" smtClean="0"/>
              <a:t> and VIX Team (not a member itself</a:t>
            </a:r>
            <a:r>
              <a:rPr lang="en-US" dirty="0"/>
              <a:t>!</a:t>
            </a:r>
            <a:r>
              <a:rPr lang="en-US" dirty="0" smtClean="0"/>
              <a:t>)</a:t>
            </a:r>
          </a:p>
          <a:p>
            <a:pPr marL="0" indent="0">
              <a:buNone/>
            </a:pPr>
            <a:endParaRPr lang="en-US" dirty="0" smtClean="0"/>
          </a:p>
          <a:p>
            <a:pPr lvl="1"/>
            <a:endParaRPr lang="en-US" dirty="0"/>
          </a:p>
          <a:p>
            <a:endParaRPr lang="en-US" dirty="0"/>
          </a:p>
        </p:txBody>
      </p:sp>
      <p:sp>
        <p:nvSpPr>
          <p:cNvPr id="5" name="TextBox 4"/>
          <p:cNvSpPr txBox="1"/>
          <p:nvPr/>
        </p:nvSpPr>
        <p:spPr>
          <a:xfrm>
            <a:off x="644514" y="6446371"/>
            <a:ext cx="7854971" cy="646331"/>
          </a:xfrm>
          <a:prstGeom prst="rect">
            <a:avLst/>
          </a:prstGeom>
          <a:noFill/>
        </p:spPr>
        <p:txBody>
          <a:bodyPr wrap="square" rtlCol="0">
            <a:spAutoFit/>
          </a:bodyPr>
          <a:lstStyle/>
          <a:p>
            <a:r>
              <a:rPr lang="en-US" dirty="0">
                <a:hlinkClick r:id="rId2"/>
              </a:rPr>
              <a:t>http://</a:t>
            </a:r>
            <a:r>
              <a:rPr lang="en-US" dirty="0" err="1">
                <a:hlinkClick r:id="rId2"/>
              </a:rPr>
              <a:t>reference.e-government.gv.at</a:t>
            </a:r>
            <a:r>
              <a:rPr lang="en-US" dirty="0">
                <a:hlinkClick r:id="rId2"/>
              </a:rPr>
              <a:t>/Veroeffentlichte-Informationen.2243.0.html </a:t>
            </a:r>
            <a:endParaRPr lang="en-US" dirty="0"/>
          </a:p>
          <a:p>
            <a:endParaRPr lang="en-US" dirty="0"/>
          </a:p>
        </p:txBody>
      </p:sp>
    </p:spTree>
    <p:extLst>
      <p:ext uri="{BB962C8B-B14F-4D97-AF65-F5344CB8AC3E}">
        <p14:creationId xmlns:p14="http://schemas.microsoft.com/office/powerpoint/2010/main" val="24477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Status of </a:t>
            </a:r>
            <a:r>
              <a:rPr lang="en-US" dirty="0" err="1" smtClean="0">
                <a:solidFill>
                  <a:srgbClr val="17375E"/>
                </a:solidFill>
              </a:rPr>
              <a:t>GovIX</a:t>
            </a:r>
            <a:r>
              <a:rPr lang="en-US" dirty="0" smtClean="0">
                <a:solidFill>
                  <a:srgbClr val="17375E"/>
                </a:solidFill>
              </a:rPr>
              <a:t> in AT</a:t>
            </a:r>
            <a:endParaRPr lang="en-US" dirty="0">
              <a:solidFill>
                <a:srgbClr val="17375E"/>
              </a:solidFill>
            </a:endParaRPr>
          </a:p>
        </p:txBody>
      </p:sp>
      <p:sp>
        <p:nvSpPr>
          <p:cNvPr id="3" name="Content Placeholder 2"/>
          <p:cNvSpPr>
            <a:spLocks noGrp="1"/>
          </p:cNvSpPr>
          <p:nvPr>
            <p:ph idx="1"/>
          </p:nvPr>
        </p:nvSpPr>
        <p:spPr>
          <a:xfrm>
            <a:off x="457200" y="1600200"/>
            <a:ext cx="8229600" cy="5040360"/>
          </a:xfrm>
        </p:spPr>
        <p:txBody>
          <a:bodyPr>
            <a:normAutofit fontScale="70000" lnSpcReduction="20000"/>
          </a:bodyPr>
          <a:lstStyle/>
          <a:p>
            <a:pPr marL="0" indent="0">
              <a:buNone/>
            </a:pPr>
            <a:r>
              <a:rPr lang="en-US" dirty="0" smtClean="0"/>
              <a:t>Implementation:</a:t>
            </a:r>
          </a:p>
          <a:p>
            <a:r>
              <a:rPr lang="en-US" dirty="0"/>
              <a:t>A dedicated VLAN on top of </a:t>
            </a:r>
            <a:r>
              <a:rPr lang="en-US" dirty="0" err="1" smtClean="0"/>
              <a:t>ACOnet’s</a:t>
            </a:r>
            <a:r>
              <a:rPr lang="en-US" dirty="0" smtClean="0"/>
              <a:t> </a:t>
            </a:r>
            <a:r>
              <a:rPr lang="en-US" dirty="0"/>
              <a:t>country-wide fiber </a:t>
            </a:r>
            <a:r>
              <a:rPr lang="en-US" dirty="0" smtClean="0"/>
              <a:t>infrastructure</a:t>
            </a:r>
          </a:p>
          <a:p>
            <a:r>
              <a:rPr lang="en-US" dirty="0" smtClean="0"/>
              <a:t>Authoritative </a:t>
            </a:r>
            <a:r>
              <a:rPr lang="en-US" dirty="0"/>
              <a:t>DNS servers directly accessible from this </a:t>
            </a:r>
            <a:r>
              <a:rPr lang="en-US" dirty="0" smtClean="0"/>
              <a:t>VLAN</a:t>
            </a:r>
          </a:p>
          <a:p>
            <a:r>
              <a:rPr lang="en-US" dirty="0" smtClean="0"/>
              <a:t>Configured </a:t>
            </a:r>
            <a:r>
              <a:rPr lang="en-US" dirty="0"/>
              <a:t>to be used as the regular, preferred path amongst participants </a:t>
            </a:r>
            <a:endParaRPr lang="en-US" dirty="0" smtClean="0"/>
          </a:p>
          <a:p>
            <a:pPr marL="0" indent="0">
              <a:buNone/>
            </a:pPr>
            <a:r>
              <a:rPr lang="en-US" dirty="0" smtClean="0"/>
              <a:t>Experience so far:</a:t>
            </a:r>
          </a:p>
          <a:p>
            <a:r>
              <a:rPr lang="en-US" dirty="0"/>
              <a:t>Has proven its usefulness already</a:t>
            </a:r>
            <a:r>
              <a:rPr lang="en-US" dirty="0" smtClean="0"/>
              <a:t>!</a:t>
            </a:r>
            <a:endParaRPr lang="en-US" dirty="0"/>
          </a:p>
          <a:p>
            <a:pPr lvl="1"/>
            <a:r>
              <a:rPr lang="en-US" dirty="0" smtClean="0"/>
              <a:t>e.g</a:t>
            </a:r>
            <a:r>
              <a:rPr lang="en-US" dirty="0"/>
              <a:t>. </a:t>
            </a:r>
            <a:r>
              <a:rPr lang="en-US" dirty="0" smtClean="0"/>
              <a:t>by providing access to the National </a:t>
            </a:r>
            <a:r>
              <a:rPr lang="en-US" dirty="0"/>
              <a:t>Citizens Register in case of ISP problems and upstream line outages </a:t>
            </a:r>
            <a:endParaRPr lang="en-US" dirty="0" smtClean="0"/>
          </a:p>
          <a:p>
            <a:pPr marL="0" indent="0">
              <a:buNone/>
            </a:pPr>
            <a:r>
              <a:rPr lang="en-US" dirty="0" smtClean="0"/>
              <a:t>Ongoing challenges:</a:t>
            </a:r>
          </a:p>
          <a:p>
            <a:r>
              <a:rPr lang="en-US" dirty="0"/>
              <a:t>Logistics within the participating organizations, like </a:t>
            </a:r>
            <a:endParaRPr lang="en-US" dirty="0" smtClean="0"/>
          </a:p>
          <a:p>
            <a:pPr lvl="1"/>
            <a:r>
              <a:rPr lang="en-US" dirty="0" smtClean="0"/>
              <a:t>Identifying the important services offered to, or consumed from, other </a:t>
            </a:r>
            <a:r>
              <a:rPr lang="en-US" dirty="0"/>
              <a:t>entities (to support availability tests and outage management “fire drills”), Identifying and managing the DNS identities used </a:t>
            </a:r>
          </a:p>
          <a:p>
            <a:pPr lvl="1"/>
            <a:r>
              <a:rPr lang="en-US" dirty="0" smtClean="0"/>
              <a:t>Integrating (</a:t>
            </a:r>
            <a:r>
              <a:rPr lang="en-US" dirty="0"/>
              <a:t>an</a:t>
            </a:r>
            <a:r>
              <a:rPr lang="en-US" dirty="0" smtClean="0"/>
              <a:t>) Austrian Certificate Service Provider</a:t>
            </a:r>
            <a:r>
              <a:rPr lang="en-US" dirty="0"/>
              <a:t>(s</a:t>
            </a:r>
            <a:r>
              <a:rPr lang="en-US" dirty="0" smtClean="0"/>
              <a:t>) –</a:t>
            </a:r>
            <a:r>
              <a:rPr lang="en-US" dirty="0"/>
              <a:t> </a:t>
            </a:r>
            <a:r>
              <a:rPr lang="en-US" dirty="0" smtClean="0"/>
              <a:t>in progress </a:t>
            </a:r>
            <a:endParaRPr lang="en-US" dirty="0"/>
          </a:p>
        </p:txBody>
      </p:sp>
    </p:spTree>
    <p:extLst>
      <p:ext uri="{BB962C8B-B14F-4D97-AF65-F5344CB8AC3E}">
        <p14:creationId xmlns:p14="http://schemas.microsoft.com/office/powerpoint/2010/main" val="1958175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564</TotalTime>
  <Words>851</Words>
  <Application>Microsoft Macintosh PowerPoint</Application>
  <PresentationFormat>On-screen Show (4:3)</PresentationFormat>
  <Paragraphs>79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Building a More Trusted and Secure Internet</vt:lpstr>
      <vt:lpstr>What Must We Trust? (1)</vt:lpstr>
      <vt:lpstr>What Must We Trust? (2)</vt:lpstr>
      <vt:lpstr>PowerPoint Presentation</vt:lpstr>
      <vt:lpstr>PowerPoint Presentation</vt:lpstr>
      <vt:lpstr>PowerPoint Presentation</vt:lpstr>
      <vt:lpstr>PowerPoint Presentation</vt:lpstr>
      <vt:lpstr>Goal and Vision for GovIX in AT </vt:lpstr>
      <vt:lpstr>Status of GovIX in AT</vt:lpstr>
      <vt:lpstr>The Mutually Agreed Norms for Routing Security (MANRS)</vt:lpstr>
      <vt:lpstr>Good MANRS</vt:lpstr>
      <vt:lpstr>Panellists</vt:lpstr>
      <vt:lpstr>Question 1</vt:lpstr>
      <vt:lpstr>Question 2</vt:lpstr>
    </vt:vector>
  </TitlesOfParts>
  <Company>NLnet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More Trusted and Secure Internet</dc:title>
  <dc:creator>Benno Overeinder</dc:creator>
  <cp:lastModifiedBy>Benno Overeinder</cp:lastModifiedBy>
  <cp:revision>24</cp:revision>
  <dcterms:created xsi:type="dcterms:W3CDTF">2015-05-11T12:26:50Z</dcterms:created>
  <dcterms:modified xsi:type="dcterms:W3CDTF">2015-05-12T12:51:00Z</dcterms:modified>
</cp:coreProperties>
</file>