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notesSlides/notesSlide6.xml" ContentType="application/vnd.openxmlformats-officedocument.presentationml.notesSl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ppt/charts/chart11.xml" ContentType="application/vnd.openxmlformats-officedocument.drawingml.chart+xml"/>
  <Override PartName="/ppt/theme/themeOverride11.xml" ContentType="application/vnd.openxmlformats-officedocument.themeOverride+xml"/>
  <Override PartName="/ppt/notesSlides/notesSlide7.xml" ContentType="application/vnd.openxmlformats-officedocument.presentationml.notesSlide+xml"/>
  <Override PartName="/ppt/charts/chart12.xml" ContentType="application/vnd.openxmlformats-officedocument.drawingml.chart+xml"/>
  <Override PartName="/ppt/theme/themeOverride12.xml" ContentType="application/vnd.openxmlformats-officedocument.themeOverride+xml"/>
  <Override PartName="/ppt/charts/chart13.xml" ContentType="application/vnd.openxmlformats-officedocument.drawingml.chart+xml"/>
  <Override PartName="/ppt/theme/themeOverride13.xml" ContentType="application/vnd.openxmlformats-officedocument.themeOverride+xml"/>
  <Override PartName="/ppt/charts/chart14.xml" ContentType="application/vnd.openxmlformats-officedocument.drawingml.chart+xml"/>
  <Override PartName="/ppt/theme/themeOverride14.xml" ContentType="application/vnd.openxmlformats-officedocument.themeOverride+xml"/>
  <Override PartName="/ppt/charts/chart15.xml" ContentType="application/vnd.openxmlformats-officedocument.drawingml.chart+xml"/>
  <Override PartName="/ppt/theme/themeOverride15.xml" ContentType="application/vnd.openxmlformats-officedocument.themeOverride+xml"/>
  <Override PartName="/ppt/notesSlides/notesSlide8.xml" ContentType="application/vnd.openxmlformats-officedocument.presentationml.notesSlide+xml"/>
  <Override PartName="/ppt/charts/chart16.xml" ContentType="application/vnd.openxmlformats-officedocument.drawingml.chart+xml"/>
  <Override PartName="/ppt/theme/themeOverride16.xml" ContentType="application/vnd.openxmlformats-officedocument.themeOverride+xml"/>
  <Override PartName="/ppt/notesSlides/notesSlide9.xml" ContentType="application/vnd.openxmlformats-officedocument.presentationml.notesSlide+xml"/>
  <Override PartName="/ppt/charts/chart17.xml" ContentType="application/vnd.openxmlformats-officedocument.drawingml.chart+xml"/>
  <Override PartName="/ppt/theme/themeOverride17.xml" ContentType="application/vnd.openxmlformats-officedocument.themeOverr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charts/chart18.xml" ContentType="application/vnd.openxmlformats-officedocument.drawingml.chart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58" r:id="rId2"/>
    <p:sldId id="306" r:id="rId3"/>
    <p:sldId id="260" r:id="rId4"/>
    <p:sldId id="330" r:id="rId5"/>
    <p:sldId id="331" r:id="rId6"/>
    <p:sldId id="332" r:id="rId7"/>
    <p:sldId id="333" r:id="rId8"/>
    <p:sldId id="310" r:id="rId9"/>
    <p:sldId id="311" r:id="rId10"/>
    <p:sldId id="312" r:id="rId11"/>
    <p:sldId id="324" r:id="rId12"/>
    <p:sldId id="325" r:id="rId13"/>
    <p:sldId id="326" r:id="rId14"/>
    <p:sldId id="327" r:id="rId15"/>
    <p:sldId id="272" r:id="rId16"/>
    <p:sldId id="273" r:id="rId17"/>
    <p:sldId id="274" r:id="rId18"/>
    <p:sldId id="279" r:id="rId19"/>
    <p:sldId id="280" r:id="rId20"/>
    <p:sldId id="282" r:id="rId21"/>
    <p:sldId id="283" r:id="rId22"/>
    <p:sldId id="328" r:id="rId23"/>
    <p:sldId id="329" r:id="rId24"/>
    <p:sldId id="284" r:id="rId25"/>
    <p:sldId id="285" r:id="rId26"/>
    <p:sldId id="323" r:id="rId27"/>
    <p:sldId id="288" r:id="rId28"/>
    <p:sldId id="289" r:id="rId29"/>
    <p:sldId id="291" r:id="rId30"/>
    <p:sldId id="318" r:id="rId31"/>
    <p:sldId id="319" r:id="rId32"/>
    <p:sldId id="293" r:id="rId33"/>
    <p:sldId id="300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C5C5C"/>
    <a:srgbClr val="C01B1C"/>
    <a:srgbClr val="C40836"/>
    <a:srgbClr val="590F4A"/>
    <a:srgbClr val="166813"/>
    <a:srgbClr val="004FBB"/>
    <a:srgbClr val="383838"/>
    <a:srgbClr val="00A2D7"/>
    <a:srgbClr val="FFCF00"/>
    <a:srgbClr val="F27D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45" autoAdjust="0"/>
    <p:restoredTop sz="79558" autoAdjust="0"/>
  </p:normalViewPr>
  <p:slideViewPr>
    <p:cSldViewPr>
      <p:cViewPr varScale="1">
        <p:scale>
          <a:sx n="75" d="100"/>
          <a:sy n="75" d="100"/>
        </p:scale>
        <p:origin x="-488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7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79" d="100"/>
          <a:sy n="79" d="100"/>
        </p:scale>
        <p:origin x="-3352" y="-10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notesMaster" Target="notesMasters/notesMaster1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interSettings" Target="printerSettings/printerSettings1.bin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package" Target="../embeddings/Microsoft_Excel_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0.xml"/><Relationship Id="rId2" Type="http://schemas.openxmlformats.org/officeDocument/2006/relationships/package" Target="../embeddings/Microsoft_Excel_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1.xml"/><Relationship Id="rId2" Type="http://schemas.openxmlformats.org/officeDocument/2006/relationships/package" Target="../embeddings/Microsoft_Excel_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2.xml"/><Relationship Id="rId2" Type="http://schemas.openxmlformats.org/officeDocument/2006/relationships/package" Target="../embeddings/Microsoft_Excel_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3.xml"/><Relationship Id="rId2" Type="http://schemas.openxmlformats.org/officeDocument/2006/relationships/package" Target="../embeddings/Microsoft_Excel_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4.xml"/><Relationship Id="rId2" Type="http://schemas.openxmlformats.org/officeDocument/2006/relationships/package" Target="../embeddings/Microsoft_Excel_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5.xml"/><Relationship Id="rId2" Type="http://schemas.openxmlformats.org/officeDocument/2006/relationships/package" Target="../embeddings/Microsoft_Excel_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6.xml"/><Relationship Id="rId2" Type="http://schemas.openxmlformats.org/officeDocument/2006/relationships/package" Target="../embeddings/Microsoft_Excel_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7.xml"/><Relationship Id="rId2" Type="http://schemas.openxmlformats.org/officeDocument/2006/relationships/package" Target="../embeddings/Microsoft_Excel_Sheet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package" Target="../embeddings/Microsoft_Excel_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.xml"/><Relationship Id="rId2" Type="http://schemas.openxmlformats.org/officeDocument/2006/relationships/package" Target="../embeddings/Microsoft_Excel_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4.xml"/><Relationship Id="rId2" Type="http://schemas.openxmlformats.org/officeDocument/2006/relationships/package" Target="../embeddings/Microsoft_Excel_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5.xml"/><Relationship Id="rId2" Type="http://schemas.openxmlformats.org/officeDocument/2006/relationships/package" Target="../embeddings/Microsoft_Excel_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6.xml"/><Relationship Id="rId2" Type="http://schemas.openxmlformats.org/officeDocument/2006/relationships/package" Target="../embeddings/Microsoft_Excel_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7.xml"/><Relationship Id="rId2" Type="http://schemas.openxmlformats.org/officeDocument/2006/relationships/package" Target="../embeddings/Microsoft_Excel_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8.xml"/><Relationship Id="rId2" Type="http://schemas.openxmlformats.org/officeDocument/2006/relationships/package" Target="../embeddings/Microsoft_Excel_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9.xml"/><Relationship Id="rId2" Type="http://schemas.openxmlformats.org/officeDocument/2006/relationships/package" Target="../embeddings/Microsoft_Excel_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2"/>
    </mc:Choice>
    <mc:Fallback>
      <c:style val="2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4FBA"/>
            </a:solidFill>
          </c:spPr>
          <c:invertIfNegative val="0"/>
          <c:cat>
            <c:numRef>
              <c:f>Sheet1!$A$2:$A$13</c:f>
              <c:numCache>
                <c:formatCode>General</c:formatCode>
                <c:ptCount val="12"/>
                <c:pt idx="0">
                  <c:v>2004.0</c:v>
                </c:pt>
                <c:pt idx="1">
                  <c:v>2005.0</c:v>
                </c:pt>
                <c:pt idx="2">
                  <c:v>2006.0</c:v>
                </c:pt>
                <c:pt idx="3">
                  <c:v>2007.0</c:v>
                </c:pt>
                <c:pt idx="4">
                  <c:v>2008.0</c:v>
                </c:pt>
                <c:pt idx="5">
                  <c:v>2009.0</c:v>
                </c:pt>
                <c:pt idx="6">
                  <c:v>2010.0</c:v>
                </c:pt>
                <c:pt idx="7">
                  <c:v>2011.0</c:v>
                </c:pt>
                <c:pt idx="8">
                  <c:v>2012.0</c:v>
                </c:pt>
                <c:pt idx="9">
                  <c:v>2013.0</c:v>
                </c:pt>
                <c:pt idx="10">
                  <c:v>2014.0</c:v>
                </c:pt>
                <c:pt idx="11">
                  <c:v>2015.0</c:v>
                </c:pt>
              </c:numCache>
            </c:num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213.0</c:v>
                </c:pt>
                <c:pt idx="1">
                  <c:v>261.0</c:v>
                </c:pt>
                <c:pt idx="2">
                  <c:v>301.0</c:v>
                </c:pt>
                <c:pt idx="3">
                  <c:v>361.0</c:v>
                </c:pt>
                <c:pt idx="4">
                  <c:v>504.0</c:v>
                </c:pt>
                <c:pt idx="5">
                  <c:v>687.0</c:v>
                </c:pt>
                <c:pt idx="6">
                  <c:v>1241.0</c:v>
                </c:pt>
                <c:pt idx="7">
                  <c:v>1834.0</c:v>
                </c:pt>
                <c:pt idx="8">
                  <c:v>2352.0</c:v>
                </c:pt>
                <c:pt idx="9">
                  <c:v>2854.0</c:v>
                </c:pt>
                <c:pt idx="10">
                  <c:v>3338.0</c:v>
                </c:pt>
                <c:pt idx="11">
                  <c:v>3517.0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35565304"/>
        <c:axId val="-2035555912"/>
      </c:barChart>
      <c:catAx>
        <c:axId val="-20355653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-2035555912"/>
        <c:crosses val="autoZero"/>
        <c:auto val="1"/>
        <c:lblAlgn val="ctr"/>
        <c:lblOffset val="100"/>
        <c:noMultiLvlLbl val="0"/>
      </c:catAx>
      <c:valAx>
        <c:axId val="-20355559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-20355653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Used listing services</c:v>
                </c:pt>
              </c:strCache>
            </c:strRef>
          </c:tx>
          <c:dPt>
            <c:idx val="1"/>
            <c:bubble3D val="0"/>
            <c:spPr>
              <a:solidFill>
                <a:schemeClr val="accent3"/>
              </a:solidFill>
            </c:spPr>
          </c:dPt>
          <c:cat>
            <c:strRef>
              <c:f>Sheet1!$A$2:$A$3</c:f>
              <c:strCache>
                <c:ptCount val="2"/>
                <c:pt idx="0">
                  <c:v>Used</c:v>
                </c:pt>
                <c:pt idx="1">
                  <c:v>Did not use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70.0</c:v>
                </c:pt>
                <c:pt idx="1">
                  <c:v>82.0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/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0923157064181077"/>
          <c:y val="0.122924052209687"/>
          <c:w val="0.543891948513657"/>
          <c:h val="0.807597135671794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Approved pre-approval usage (/16s)</c:v>
                </c:pt>
              </c:strCache>
            </c:strRef>
          </c:tx>
          <c:dPt>
            <c:idx val="1"/>
            <c:bubble3D val="0"/>
            <c:spPr>
              <a:solidFill>
                <a:schemeClr val="accent3"/>
              </a:solidFill>
            </c:spPr>
          </c:dPt>
          <c:cat>
            <c:strRef>
              <c:f>Sheet1!$A$2:$A$3</c:f>
              <c:strCache>
                <c:ptCount val="2"/>
                <c:pt idx="0">
                  <c:v>Used</c:v>
                </c:pt>
                <c:pt idx="1">
                  <c:v>Remaining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53.0</c:v>
                </c:pt>
                <c:pt idx="1">
                  <c:v>101.0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/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ASN</c:v>
                </c:pt>
              </c:strCache>
            </c:strRef>
          </c:tx>
          <c:dPt>
            <c:idx val="1"/>
            <c:bubble3D val="0"/>
            <c:spPr>
              <a:solidFill>
                <a:schemeClr val="accent3"/>
              </a:solidFill>
            </c:spPr>
          </c:dPt>
          <c:cat>
            <c:strRef>
              <c:f>Sheet1!$A$2:$A$3</c:f>
              <c:strCache>
                <c:ptCount val="2"/>
                <c:pt idx="0">
                  <c:v>2-byte</c:v>
                </c:pt>
                <c:pt idx="1">
                  <c:v>4-byte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0.29</c:v>
                </c:pt>
                <c:pt idx="1">
                  <c:v>0.71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716921003486385"/>
          <c:y val="0.377280128596823"/>
          <c:w val="0.22428923241333"/>
          <c:h val="0.234416662037551"/>
        </c:manualLayout>
      </c:layout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4-byte return rate</c:v>
                </c:pt>
              </c:strCache>
            </c:strRef>
          </c:tx>
          <c:dPt>
            <c:idx val="1"/>
            <c:bubble3D val="0"/>
            <c:spPr>
              <a:solidFill>
                <a:schemeClr val="accent3"/>
              </a:solidFill>
            </c:spPr>
          </c:dPt>
          <c:cat>
            <c:strRef>
              <c:f>Sheet1!$A$2:$A$3</c:f>
              <c:strCache>
                <c:ptCount val="2"/>
                <c:pt idx="0">
                  <c:v>Rejected</c:v>
                </c:pt>
                <c:pt idx="1">
                  <c:v>Accepted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0.05</c:v>
                </c:pt>
                <c:pt idx="1">
                  <c:v>0.95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670412238146379"/>
          <c:y val="0.377280128596823"/>
          <c:w val="0.278636632966707"/>
          <c:h val="0.234416662037551"/>
        </c:manualLayout>
      </c:layout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Global ASN</c:v>
                </c:pt>
              </c:strCache>
            </c:strRef>
          </c:tx>
          <c:dPt>
            <c:idx val="0"/>
            <c:bubble3D val="0"/>
            <c:spPr>
              <a:solidFill>
                <a:srgbClr val="590F4A"/>
              </a:solidFill>
            </c:spPr>
          </c:dPt>
          <c:dPt>
            <c:idx val="1"/>
            <c:bubble3D val="0"/>
            <c:spPr>
              <a:solidFill>
                <a:srgbClr val="004FBB"/>
              </a:solidFill>
            </c:spPr>
          </c:dPt>
          <c:cat>
            <c:strRef>
              <c:f>Sheet1!$A$2:$A$3</c:f>
              <c:strCache>
                <c:ptCount val="2"/>
                <c:pt idx="0">
                  <c:v>2-byte</c:v>
                </c:pt>
                <c:pt idx="1">
                  <c:v>4-byte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3062.0</c:v>
                </c:pt>
                <c:pt idx="1">
                  <c:v>3013.0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/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045073579787431"/>
          <c:y val="0.0674353176444447"/>
          <c:w val="0.938154441173203"/>
          <c:h val="0.78399949025271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2-byte</c:v>
                </c:pt>
              </c:strCache>
            </c:strRef>
          </c:tx>
          <c:invertIfNegative val="0"/>
          <c:cat>
            <c:strRef>
              <c:f>Sheet1!$A$2:$A$17</c:f>
              <c:strCache>
                <c:ptCount val="16"/>
                <c:pt idx="0">
                  <c:v>Jan-14</c:v>
                </c:pt>
                <c:pt idx="1">
                  <c:v>Feb-14</c:v>
                </c:pt>
                <c:pt idx="2">
                  <c:v>Mar-14</c:v>
                </c:pt>
                <c:pt idx="3">
                  <c:v>Apr-14</c:v>
                </c:pt>
                <c:pt idx="4">
                  <c:v>May-14</c:v>
                </c:pt>
                <c:pt idx="5">
                  <c:v>Jun-14</c:v>
                </c:pt>
                <c:pt idx="6">
                  <c:v>Jul-14</c:v>
                </c:pt>
                <c:pt idx="7">
                  <c:v>Aug-14</c:v>
                </c:pt>
                <c:pt idx="8">
                  <c:v>Sep-14</c:v>
                </c:pt>
                <c:pt idx="9">
                  <c:v>Oct-14</c:v>
                </c:pt>
                <c:pt idx="10">
                  <c:v>Nov-14</c:v>
                </c:pt>
                <c:pt idx="11">
                  <c:v>Dec-14</c:v>
                </c:pt>
                <c:pt idx="12">
                  <c:v>Jan-15</c:v>
                </c:pt>
                <c:pt idx="13">
                  <c:v>Feb-15</c:v>
                </c:pt>
                <c:pt idx="14">
                  <c:v>Mar-15</c:v>
                </c:pt>
                <c:pt idx="15">
                  <c:v>Arp-15</c:v>
                </c:pt>
              </c:strCache>
            </c:strRef>
          </c:cat>
          <c:val>
            <c:numRef>
              <c:f>Sheet1!$B$2:$B$17</c:f>
              <c:numCache>
                <c:formatCode>General</c:formatCode>
                <c:ptCount val="16"/>
                <c:pt idx="0">
                  <c:v>9.0</c:v>
                </c:pt>
                <c:pt idx="1">
                  <c:v>33.0</c:v>
                </c:pt>
                <c:pt idx="2">
                  <c:v>14.0</c:v>
                </c:pt>
                <c:pt idx="3">
                  <c:v>15.0</c:v>
                </c:pt>
                <c:pt idx="4">
                  <c:v>17.0</c:v>
                </c:pt>
                <c:pt idx="5">
                  <c:v>9.0</c:v>
                </c:pt>
                <c:pt idx="6">
                  <c:v>14.0</c:v>
                </c:pt>
                <c:pt idx="7">
                  <c:v>27.0</c:v>
                </c:pt>
                <c:pt idx="8">
                  <c:v>8.0</c:v>
                </c:pt>
                <c:pt idx="9">
                  <c:v>20.0</c:v>
                </c:pt>
                <c:pt idx="10">
                  <c:v>18.0</c:v>
                </c:pt>
                <c:pt idx="11">
                  <c:v>14.0</c:v>
                </c:pt>
                <c:pt idx="12">
                  <c:v>10.0</c:v>
                </c:pt>
                <c:pt idx="13">
                  <c:v>16.0</c:v>
                </c:pt>
                <c:pt idx="14">
                  <c:v>16.0</c:v>
                </c:pt>
                <c:pt idx="15">
                  <c:v>10.0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4-byte</c:v>
                </c:pt>
              </c:strCache>
            </c:strRef>
          </c:tx>
          <c:invertIfNegative val="0"/>
          <c:cat>
            <c:strRef>
              <c:f>Sheet1!$A$2:$A$17</c:f>
              <c:strCache>
                <c:ptCount val="16"/>
                <c:pt idx="0">
                  <c:v>Jan-14</c:v>
                </c:pt>
                <c:pt idx="1">
                  <c:v>Feb-14</c:v>
                </c:pt>
                <c:pt idx="2">
                  <c:v>Mar-14</c:v>
                </c:pt>
                <c:pt idx="3">
                  <c:v>Apr-14</c:v>
                </c:pt>
                <c:pt idx="4">
                  <c:v>May-14</c:v>
                </c:pt>
                <c:pt idx="5">
                  <c:v>Jun-14</c:v>
                </c:pt>
                <c:pt idx="6">
                  <c:v>Jul-14</c:v>
                </c:pt>
                <c:pt idx="7">
                  <c:v>Aug-14</c:v>
                </c:pt>
                <c:pt idx="8">
                  <c:v>Sep-14</c:v>
                </c:pt>
                <c:pt idx="9">
                  <c:v>Oct-14</c:v>
                </c:pt>
                <c:pt idx="10">
                  <c:v>Nov-14</c:v>
                </c:pt>
                <c:pt idx="11">
                  <c:v>Dec-14</c:v>
                </c:pt>
                <c:pt idx="12">
                  <c:v>Jan-15</c:v>
                </c:pt>
                <c:pt idx="13">
                  <c:v>Feb-15</c:v>
                </c:pt>
                <c:pt idx="14">
                  <c:v>Mar-15</c:v>
                </c:pt>
                <c:pt idx="15">
                  <c:v>Arp-15</c:v>
                </c:pt>
              </c:strCache>
            </c:strRef>
          </c:cat>
          <c:val>
            <c:numRef>
              <c:f>Sheet1!$C$2:$C$17</c:f>
              <c:numCache>
                <c:formatCode>General</c:formatCode>
                <c:ptCount val="16"/>
                <c:pt idx="0">
                  <c:v>25.0</c:v>
                </c:pt>
                <c:pt idx="1">
                  <c:v>38.0</c:v>
                </c:pt>
                <c:pt idx="2">
                  <c:v>39.0</c:v>
                </c:pt>
                <c:pt idx="3">
                  <c:v>32.0</c:v>
                </c:pt>
                <c:pt idx="4">
                  <c:v>37.0</c:v>
                </c:pt>
                <c:pt idx="5">
                  <c:v>40.0</c:v>
                </c:pt>
                <c:pt idx="6">
                  <c:v>56.0</c:v>
                </c:pt>
                <c:pt idx="7">
                  <c:v>41.0</c:v>
                </c:pt>
                <c:pt idx="8">
                  <c:v>36.0</c:v>
                </c:pt>
                <c:pt idx="9">
                  <c:v>28.0</c:v>
                </c:pt>
                <c:pt idx="10">
                  <c:v>35.0</c:v>
                </c:pt>
                <c:pt idx="11">
                  <c:v>41.0</c:v>
                </c:pt>
                <c:pt idx="12">
                  <c:v>36.0</c:v>
                </c:pt>
                <c:pt idx="13">
                  <c:v>36.0</c:v>
                </c:pt>
                <c:pt idx="14">
                  <c:v>41.0</c:v>
                </c:pt>
                <c:pt idx="15">
                  <c:v>47.0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037556888"/>
        <c:axId val="-2037553816"/>
      </c:barChart>
      <c:catAx>
        <c:axId val="-2037556888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200"/>
            </a:pPr>
            <a:endParaRPr lang="en-US"/>
          </a:p>
        </c:txPr>
        <c:crossAx val="-2037553816"/>
        <c:crosses val="autoZero"/>
        <c:auto val="1"/>
        <c:lblAlgn val="ctr"/>
        <c:lblOffset val="100"/>
        <c:noMultiLvlLbl val="1"/>
      </c:catAx>
      <c:valAx>
        <c:axId val="-20375538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-203755688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40662843017442"/>
          <c:y val="0.0317603599600044"/>
          <c:w val="0.0785012313446654"/>
          <c:h val="0.220627446623578"/>
        </c:manualLayout>
      </c:layout>
      <c:overlay val="0"/>
      <c:spPr>
        <a:solidFill>
          <a:sysClr val="window" lastClr="FFFFFF"/>
        </a:solidFill>
      </c:spPr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0612330767788622"/>
          <c:y val="0.0358916099612071"/>
          <c:w val="0.912406468005638"/>
          <c:h val="0.87796195503378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AS</c:v>
                </c:pt>
              </c:strCache>
            </c:strRef>
          </c:tx>
          <c:spPr>
            <a:effectLst>
              <a:outerShdw blurRad="40000" dist="23000" dir="27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numRef>
              <c:f>Sheet1!$A$2:$A$18</c:f>
              <c:numCache>
                <c:formatCode>0</c:formatCode>
                <c:ptCount val="17"/>
                <c:pt idx="0">
                  <c:v>1998.0</c:v>
                </c:pt>
                <c:pt idx="1">
                  <c:v>1999.0</c:v>
                </c:pt>
                <c:pt idx="2">
                  <c:v>2000.0</c:v>
                </c:pt>
                <c:pt idx="3">
                  <c:v>2001.0</c:v>
                </c:pt>
                <c:pt idx="4">
                  <c:v>2002.0</c:v>
                </c:pt>
                <c:pt idx="5">
                  <c:v>2003.0</c:v>
                </c:pt>
                <c:pt idx="6">
                  <c:v>2004.0</c:v>
                </c:pt>
                <c:pt idx="7">
                  <c:v>2005.0</c:v>
                </c:pt>
                <c:pt idx="8">
                  <c:v>2006.0</c:v>
                </c:pt>
                <c:pt idx="9">
                  <c:v>2007.0</c:v>
                </c:pt>
                <c:pt idx="10">
                  <c:v>2008.0</c:v>
                </c:pt>
                <c:pt idx="11">
                  <c:v>2009.0</c:v>
                </c:pt>
                <c:pt idx="12">
                  <c:v>2010.0</c:v>
                </c:pt>
                <c:pt idx="13">
                  <c:v>2011.0</c:v>
                </c:pt>
                <c:pt idx="14">
                  <c:v>2012.0</c:v>
                </c:pt>
                <c:pt idx="15" formatCode="General">
                  <c:v>2013.0</c:v>
                </c:pt>
                <c:pt idx="16" formatCode="General">
                  <c:v>2014.0</c:v>
                </c:pt>
              </c:numCache>
            </c:numRef>
          </c:cat>
          <c:val>
            <c:numRef>
              <c:f>Sheet1!$B$2:$B$18</c:f>
              <c:numCache>
                <c:formatCode>General</c:formatCode>
                <c:ptCount val="17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5.0</c:v>
                </c:pt>
                <c:pt idx="4">
                  <c:v>62.0</c:v>
                </c:pt>
                <c:pt idx="5">
                  <c:v>67.0</c:v>
                </c:pt>
                <c:pt idx="6">
                  <c:v>75.0</c:v>
                </c:pt>
                <c:pt idx="7">
                  <c:v>135.0</c:v>
                </c:pt>
                <c:pt idx="8">
                  <c:v>133.0</c:v>
                </c:pt>
                <c:pt idx="9">
                  <c:v>171.0</c:v>
                </c:pt>
                <c:pt idx="10">
                  <c:v>312.0</c:v>
                </c:pt>
                <c:pt idx="11">
                  <c:v>449.0</c:v>
                </c:pt>
                <c:pt idx="12">
                  <c:v>485.0</c:v>
                </c:pt>
                <c:pt idx="13">
                  <c:v>575.0</c:v>
                </c:pt>
                <c:pt idx="14">
                  <c:v>788.0</c:v>
                </c:pt>
                <c:pt idx="15">
                  <c:v>965.0</c:v>
                </c:pt>
                <c:pt idx="16">
                  <c:v>924.0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VS</c:v>
                </c:pt>
              </c:strCache>
            </c:strRef>
          </c:tx>
          <c:spPr>
            <a:effectLst>
              <a:outerShdw blurRad="40000" dist="23000" dir="27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numRef>
              <c:f>Sheet1!$A$2:$A$18</c:f>
              <c:numCache>
                <c:formatCode>0</c:formatCode>
                <c:ptCount val="17"/>
                <c:pt idx="0">
                  <c:v>1998.0</c:v>
                </c:pt>
                <c:pt idx="1">
                  <c:v>1999.0</c:v>
                </c:pt>
                <c:pt idx="2">
                  <c:v>2000.0</c:v>
                </c:pt>
                <c:pt idx="3">
                  <c:v>2001.0</c:v>
                </c:pt>
                <c:pt idx="4">
                  <c:v>2002.0</c:v>
                </c:pt>
                <c:pt idx="5">
                  <c:v>2003.0</c:v>
                </c:pt>
                <c:pt idx="6">
                  <c:v>2004.0</c:v>
                </c:pt>
                <c:pt idx="7">
                  <c:v>2005.0</c:v>
                </c:pt>
                <c:pt idx="8">
                  <c:v>2006.0</c:v>
                </c:pt>
                <c:pt idx="9">
                  <c:v>2007.0</c:v>
                </c:pt>
                <c:pt idx="10">
                  <c:v>2008.0</c:v>
                </c:pt>
                <c:pt idx="11">
                  <c:v>2009.0</c:v>
                </c:pt>
                <c:pt idx="12">
                  <c:v>2010.0</c:v>
                </c:pt>
                <c:pt idx="13">
                  <c:v>2011.0</c:v>
                </c:pt>
                <c:pt idx="14">
                  <c:v>2012.0</c:v>
                </c:pt>
                <c:pt idx="15" formatCode="General">
                  <c:v>2013.0</c:v>
                </c:pt>
                <c:pt idx="16" formatCode="General">
                  <c:v>2014.0</c:v>
                </c:pt>
              </c:numCache>
            </c:numRef>
          </c:cat>
          <c:val>
            <c:numRef>
              <c:f>Sheet1!$C$2:$C$18</c:f>
              <c:numCache>
                <c:formatCode>General</c:formatCode>
                <c:ptCount val="17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32.0</c:v>
                </c:pt>
                <c:pt idx="5">
                  <c:v>85.0</c:v>
                </c:pt>
                <c:pt idx="6">
                  <c:v>123.0</c:v>
                </c:pt>
                <c:pt idx="7">
                  <c:v>174.0</c:v>
                </c:pt>
                <c:pt idx="8">
                  <c:v>261.0</c:v>
                </c:pt>
                <c:pt idx="9">
                  <c:v>304.0</c:v>
                </c:pt>
                <c:pt idx="10">
                  <c:v>345.0</c:v>
                </c:pt>
                <c:pt idx="11">
                  <c:v>472.0</c:v>
                </c:pt>
                <c:pt idx="12">
                  <c:v>651.0</c:v>
                </c:pt>
                <c:pt idx="13">
                  <c:v>817.0</c:v>
                </c:pt>
                <c:pt idx="14">
                  <c:v>1021.0</c:v>
                </c:pt>
                <c:pt idx="15">
                  <c:v>1291.0</c:v>
                </c:pt>
                <c:pt idx="16">
                  <c:v>1701.0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</c:v>
                </c:pt>
              </c:strCache>
            </c:strRef>
          </c:tx>
          <c:spPr>
            <a:effectLst>
              <a:outerShdw blurRad="40000" dist="23000" dir="27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numRef>
              <c:f>Sheet1!$A$2:$A$18</c:f>
              <c:numCache>
                <c:formatCode>0</c:formatCode>
                <c:ptCount val="17"/>
                <c:pt idx="0">
                  <c:v>1998.0</c:v>
                </c:pt>
                <c:pt idx="1">
                  <c:v>1999.0</c:v>
                </c:pt>
                <c:pt idx="2">
                  <c:v>2000.0</c:v>
                </c:pt>
                <c:pt idx="3">
                  <c:v>2001.0</c:v>
                </c:pt>
                <c:pt idx="4">
                  <c:v>2002.0</c:v>
                </c:pt>
                <c:pt idx="5">
                  <c:v>2003.0</c:v>
                </c:pt>
                <c:pt idx="6">
                  <c:v>2004.0</c:v>
                </c:pt>
                <c:pt idx="7">
                  <c:v>2005.0</c:v>
                </c:pt>
                <c:pt idx="8">
                  <c:v>2006.0</c:v>
                </c:pt>
                <c:pt idx="9">
                  <c:v>2007.0</c:v>
                </c:pt>
                <c:pt idx="10">
                  <c:v>2008.0</c:v>
                </c:pt>
                <c:pt idx="11">
                  <c:v>2009.0</c:v>
                </c:pt>
                <c:pt idx="12">
                  <c:v>2010.0</c:v>
                </c:pt>
                <c:pt idx="13">
                  <c:v>2011.0</c:v>
                </c:pt>
                <c:pt idx="14">
                  <c:v>2012.0</c:v>
                </c:pt>
                <c:pt idx="15" formatCode="General">
                  <c:v>2013.0</c:v>
                </c:pt>
                <c:pt idx="16" formatCode="General">
                  <c:v>2014.0</c:v>
                </c:pt>
              </c:numCache>
            </c:numRef>
          </c:cat>
          <c:val>
            <c:numRef>
              <c:f>Sheet1!$D$2:$D$18</c:f>
              <c:numCache>
                <c:formatCode>General</c:formatCode>
                <c:ptCount val="17"/>
                <c:pt idx="0">
                  <c:v>197.0</c:v>
                </c:pt>
                <c:pt idx="1">
                  <c:v>312.0</c:v>
                </c:pt>
                <c:pt idx="2">
                  <c:v>413.0</c:v>
                </c:pt>
                <c:pt idx="3">
                  <c:v>468.0</c:v>
                </c:pt>
                <c:pt idx="4">
                  <c:v>445.0</c:v>
                </c:pt>
                <c:pt idx="5">
                  <c:v>493.0</c:v>
                </c:pt>
                <c:pt idx="6">
                  <c:v>534.0</c:v>
                </c:pt>
                <c:pt idx="7">
                  <c:v>568.0</c:v>
                </c:pt>
                <c:pt idx="8">
                  <c:v>658.0</c:v>
                </c:pt>
                <c:pt idx="9">
                  <c:v>765.0</c:v>
                </c:pt>
                <c:pt idx="10">
                  <c:v>813.0</c:v>
                </c:pt>
                <c:pt idx="11">
                  <c:v>823.0</c:v>
                </c:pt>
                <c:pt idx="12">
                  <c:v>874.0</c:v>
                </c:pt>
                <c:pt idx="13">
                  <c:v>970.0</c:v>
                </c:pt>
                <c:pt idx="14">
                  <c:v>1114.0</c:v>
                </c:pt>
                <c:pt idx="15">
                  <c:v>1194.0</c:v>
                </c:pt>
                <c:pt idx="16">
                  <c:v>1388.0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M</c:v>
                </c:pt>
              </c:strCache>
            </c:strRef>
          </c:tx>
          <c:spPr>
            <a:effectLst>
              <a:outerShdw blurRad="40000" dist="23000" dir="27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numRef>
              <c:f>Sheet1!$A$2:$A$18</c:f>
              <c:numCache>
                <c:formatCode>0</c:formatCode>
                <c:ptCount val="17"/>
                <c:pt idx="0">
                  <c:v>1998.0</c:v>
                </c:pt>
                <c:pt idx="1">
                  <c:v>1999.0</c:v>
                </c:pt>
                <c:pt idx="2">
                  <c:v>2000.0</c:v>
                </c:pt>
                <c:pt idx="3">
                  <c:v>2001.0</c:v>
                </c:pt>
                <c:pt idx="4">
                  <c:v>2002.0</c:v>
                </c:pt>
                <c:pt idx="5">
                  <c:v>2003.0</c:v>
                </c:pt>
                <c:pt idx="6">
                  <c:v>2004.0</c:v>
                </c:pt>
                <c:pt idx="7">
                  <c:v>2005.0</c:v>
                </c:pt>
                <c:pt idx="8">
                  <c:v>2006.0</c:v>
                </c:pt>
                <c:pt idx="9">
                  <c:v>2007.0</c:v>
                </c:pt>
                <c:pt idx="10">
                  <c:v>2008.0</c:v>
                </c:pt>
                <c:pt idx="11">
                  <c:v>2009.0</c:v>
                </c:pt>
                <c:pt idx="12">
                  <c:v>2010.0</c:v>
                </c:pt>
                <c:pt idx="13">
                  <c:v>2011.0</c:v>
                </c:pt>
                <c:pt idx="14">
                  <c:v>2012.0</c:v>
                </c:pt>
                <c:pt idx="15" formatCode="General">
                  <c:v>2013.0</c:v>
                </c:pt>
                <c:pt idx="16" formatCode="General">
                  <c:v>2014.0</c:v>
                </c:pt>
              </c:numCache>
            </c:numRef>
          </c:cat>
          <c:val>
            <c:numRef>
              <c:f>Sheet1!$E$2:$E$18</c:f>
              <c:numCache>
                <c:formatCode>General</c:formatCode>
                <c:ptCount val="17"/>
                <c:pt idx="0">
                  <c:v>31.0</c:v>
                </c:pt>
                <c:pt idx="1">
                  <c:v>58.0</c:v>
                </c:pt>
                <c:pt idx="2">
                  <c:v>125.0</c:v>
                </c:pt>
                <c:pt idx="3">
                  <c:v>160.0</c:v>
                </c:pt>
                <c:pt idx="4">
                  <c:v>158.0</c:v>
                </c:pt>
                <c:pt idx="5">
                  <c:v>155.0</c:v>
                </c:pt>
                <c:pt idx="6">
                  <c:v>164.0</c:v>
                </c:pt>
                <c:pt idx="7">
                  <c:v>196.0</c:v>
                </c:pt>
                <c:pt idx="8">
                  <c:v>210.0</c:v>
                </c:pt>
                <c:pt idx="9">
                  <c:v>231.0</c:v>
                </c:pt>
                <c:pt idx="10">
                  <c:v>251.0</c:v>
                </c:pt>
                <c:pt idx="11">
                  <c:v>276.0</c:v>
                </c:pt>
                <c:pt idx="12">
                  <c:v>328.0</c:v>
                </c:pt>
                <c:pt idx="13">
                  <c:v>378.0</c:v>
                </c:pt>
                <c:pt idx="14">
                  <c:v>402.0</c:v>
                </c:pt>
                <c:pt idx="15">
                  <c:v>391.0</c:v>
                </c:pt>
                <c:pt idx="16">
                  <c:v>402.0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L</c:v>
                </c:pt>
              </c:strCache>
            </c:strRef>
          </c:tx>
          <c:spPr>
            <a:effectLst>
              <a:outerShdw blurRad="40000" dist="23000" dir="27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numRef>
              <c:f>Sheet1!$A$2:$A$18</c:f>
              <c:numCache>
                <c:formatCode>0</c:formatCode>
                <c:ptCount val="17"/>
                <c:pt idx="0">
                  <c:v>1998.0</c:v>
                </c:pt>
                <c:pt idx="1">
                  <c:v>1999.0</c:v>
                </c:pt>
                <c:pt idx="2">
                  <c:v>2000.0</c:v>
                </c:pt>
                <c:pt idx="3">
                  <c:v>2001.0</c:v>
                </c:pt>
                <c:pt idx="4">
                  <c:v>2002.0</c:v>
                </c:pt>
                <c:pt idx="5">
                  <c:v>2003.0</c:v>
                </c:pt>
                <c:pt idx="6">
                  <c:v>2004.0</c:v>
                </c:pt>
                <c:pt idx="7">
                  <c:v>2005.0</c:v>
                </c:pt>
                <c:pt idx="8">
                  <c:v>2006.0</c:v>
                </c:pt>
                <c:pt idx="9">
                  <c:v>2007.0</c:v>
                </c:pt>
                <c:pt idx="10">
                  <c:v>2008.0</c:v>
                </c:pt>
                <c:pt idx="11">
                  <c:v>2009.0</c:v>
                </c:pt>
                <c:pt idx="12">
                  <c:v>2010.0</c:v>
                </c:pt>
                <c:pt idx="13">
                  <c:v>2011.0</c:v>
                </c:pt>
                <c:pt idx="14">
                  <c:v>2012.0</c:v>
                </c:pt>
                <c:pt idx="15" formatCode="General">
                  <c:v>2013.0</c:v>
                </c:pt>
                <c:pt idx="16" formatCode="General">
                  <c:v>2014.0</c:v>
                </c:pt>
              </c:numCache>
            </c:numRef>
          </c:cat>
          <c:val>
            <c:numRef>
              <c:f>Sheet1!$F$2:$F$18</c:f>
              <c:numCache>
                <c:formatCode>General</c:formatCode>
                <c:ptCount val="17"/>
                <c:pt idx="0">
                  <c:v>16.0</c:v>
                </c:pt>
                <c:pt idx="1">
                  <c:v>20.0</c:v>
                </c:pt>
                <c:pt idx="2">
                  <c:v>52.0</c:v>
                </c:pt>
                <c:pt idx="3">
                  <c:v>51.0</c:v>
                </c:pt>
                <c:pt idx="4">
                  <c:v>55.0</c:v>
                </c:pt>
                <c:pt idx="5">
                  <c:v>60.0</c:v>
                </c:pt>
                <c:pt idx="6">
                  <c:v>60.0</c:v>
                </c:pt>
                <c:pt idx="7">
                  <c:v>56.0</c:v>
                </c:pt>
                <c:pt idx="8">
                  <c:v>70.0</c:v>
                </c:pt>
                <c:pt idx="9">
                  <c:v>77.0</c:v>
                </c:pt>
                <c:pt idx="10">
                  <c:v>92.0</c:v>
                </c:pt>
                <c:pt idx="11">
                  <c:v>106.0</c:v>
                </c:pt>
                <c:pt idx="12">
                  <c:v>136.0</c:v>
                </c:pt>
                <c:pt idx="13">
                  <c:v>145.0</c:v>
                </c:pt>
                <c:pt idx="14">
                  <c:v>144.0</c:v>
                </c:pt>
                <c:pt idx="15">
                  <c:v>146.0</c:v>
                </c:pt>
                <c:pt idx="16">
                  <c:v>142.0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VL</c:v>
                </c:pt>
              </c:strCache>
            </c:strRef>
          </c:tx>
          <c:spPr>
            <a:effectLst>
              <a:outerShdw blurRad="40000" dist="23000" dir="27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numRef>
              <c:f>Sheet1!$A$2:$A$18</c:f>
              <c:numCache>
                <c:formatCode>0</c:formatCode>
                <c:ptCount val="17"/>
                <c:pt idx="0">
                  <c:v>1998.0</c:v>
                </c:pt>
                <c:pt idx="1">
                  <c:v>1999.0</c:v>
                </c:pt>
                <c:pt idx="2">
                  <c:v>2000.0</c:v>
                </c:pt>
                <c:pt idx="3">
                  <c:v>2001.0</c:v>
                </c:pt>
                <c:pt idx="4">
                  <c:v>2002.0</c:v>
                </c:pt>
                <c:pt idx="5">
                  <c:v>2003.0</c:v>
                </c:pt>
                <c:pt idx="6">
                  <c:v>2004.0</c:v>
                </c:pt>
                <c:pt idx="7">
                  <c:v>2005.0</c:v>
                </c:pt>
                <c:pt idx="8">
                  <c:v>2006.0</c:v>
                </c:pt>
                <c:pt idx="9">
                  <c:v>2007.0</c:v>
                </c:pt>
                <c:pt idx="10">
                  <c:v>2008.0</c:v>
                </c:pt>
                <c:pt idx="11">
                  <c:v>2009.0</c:v>
                </c:pt>
                <c:pt idx="12">
                  <c:v>2010.0</c:v>
                </c:pt>
                <c:pt idx="13">
                  <c:v>2011.0</c:v>
                </c:pt>
                <c:pt idx="14">
                  <c:v>2012.0</c:v>
                </c:pt>
                <c:pt idx="15" formatCode="General">
                  <c:v>2013.0</c:v>
                </c:pt>
                <c:pt idx="16" formatCode="General">
                  <c:v>2014.0</c:v>
                </c:pt>
              </c:numCache>
            </c:numRef>
          </c:cat>
          <c:val>
            <c:numRef>
              <c:f>Sheet1!$G$2:$G$18</c:f>
              <c:numCache>
                <c:formatCode>General</c:formatCode>
                <c:ptCount val="17"/>
                <c:pt idx="0">
                  <c:v>5.0</c:v>
                </c:pt>
                <c:pt idx="1">
                  <c:v>6.0</c:v>
                </c:pt>
                <c:pt idx="2">
                  <c:v>12.0</c:v>
                </c:pt>
                <c:pt idx="3">
                  <c:v>15.0</c:v>
                </c:pt>
                <c:pt idx="4">
                  <c:v>8.0</c:v>
                </c:pt>
                <c:pt idx="5">
                  <c:v>11.0</c:v>
                </c:pt>
                <c:pt idx="6">
                  <c:v>14.0</c:v>
                </c:pt>
                <c:pt idx="7">
                  <c:v>20.0</c:v>
                </c:pt>
                <c:pt idx="8">
                  <c:v>21.0</c:v>
                </c:pt>
                <c:pt idx="9">
                  <c:v>27.0</c:v>
                </c:pt>
                <c:pt idx="10">
                  <c:v>30.0</c:v>
                </c:pt>
                <c:pt idx="11">
                  <c:v>31.0</c:v>
                </c:pt>
                <c:pt idx="12">
                  <c:v>33.0</c:v>
                </c:pt>
                <c:pt idx="13">
                  <c:v>41.0</c:v>
                </c:pt>
                <c:pt idx="14">
                  <c:v>45.0</c:v>
                </c:pt>
                <c:pt idx="15">
                  <c:v>44.0</c:v>
                </c:pt>
                <c:pt idx="16">
                  <c:v>40.0</c:v>
                </c:pt>
              </c:numCache>
            </c:numRef>
          </c:val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XL</c:v>
                </c:pt>
              </c:strCache>
            </c:strRef>
          </c:tx>
          <c:invertIfNegative val="0"/>
          <c:cat>
            <c:numRef>
              <c:f>Sheet1!$A$2:$A$18</c:f>
              <c:numCache>
                <c:formatCode>0</c:formatCode>
                <c:ptCount val="17"/>
                <c:pt idx="0">
                  <c:v>1998.0</c:v>
                </c:pt>
                <c:pt idx="1">
                  <c:v>1999.0</c:v>
                </c:pt>
                <c:pt idx="2">
                  <c:v>2000.0</c:v>
                </c:pt>
                <c:pt idx="3">
                  <c:v>2001.0</c:v>
                </c:pt>
                <c:pt idx="4">
                  <c:v>2002.0</c:v>
                </c:pt>
                <c:pt idx="5">
                  <c:v>2003.0</c:v>
                </c:pt>
                <c:pt idx="6">
                  <c:v>2004.0</c:v>
                </c:pt>
                <c:pt idx="7">
                  <c:v>2005.0</c:v>
                </c:pt>
                <c:pt idx="8">
                  <c:v>2006.0</c:v>
                </c:pt>
                <c:pt idx="9">
                  <c:v>2007.0</c:v>
                </c:pt>
                <c:pt idx="10">
                  <c:v>2008.0</c:v>
                </c:pt>
                <c:pt idx="11">
                  <c:v>2009.0</c:v>
                </c:pt>
                <c:pt idx="12">
                  <c:v>2010.0</c:v>
                </c:pt>
                <c:pt idx="13">
                  <c:v>2011.0</c:v>
                </c:pt>
                <c:pt idx="14">
                  <c:v>2012.0</c:v>
                </c:pt>
                <c:pt idx="15" formatCode="General">
                  <c:v>2013.0</c:v>
                </c:pt>
                <c:pt idx="16" formatCode="General">
                  <c:v>2014.0</c:v>
                </c:pt>
              </c:numCache>
            </c:numRef>
          </c:cat>
          <c:val>
            <c:numRef>
              <c:f>Sheet1!$H$2:$H$18</c:f>
              <c:numCache>
                <c:formatCode>General</c:formatCode>
                <c:ptCount val="17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7.0</c:v>
                </c:pt>
                <c:pt idx="5">
                  <c:v>8.0</c:v>
                </c:pt>
                <c:pt idx="6">
                  <c:v>8.0</c:v>
                </c:pt>
                <c:pt idx="7">
                  <c:v>8.0</c:v>
                </c:pt>
                <c:pt idx="8">
                  <c:v>9.0</c:v>
                </c:pt>
                <c:pt idx="9">
                  <c:v>9.0</c:v>
                </c:pt>
                <c:pt idx="10">
                  <c:v>12.0</c:v>
                </c:pt>
                <c:pt idx="11">
                  <c:v>13.0</c:v>
                </c:pt>
                <c:pt idx="12">
                  <c:v>11.0</c:v>
                </c:pt>
                <c:pt idx="13">
                  <c:v>21.0</c:v>
                </c:pt>
                <c:pt idx="14">
                  <c:v>20.0</c:v>
                </c:pt>
                <c:pt idx="15">
                  <c:v>20.0</c:v>
                </c:pt>
                <c:pt idx="16">
                  <c:v>21.0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-2119834232"/>
        <c:axId val="-2119831240"/>
      </c:barChart>
      <c:catAx>
        <c:axId val="-2119834232"/>
        <c:scaling>
          <c:orientation val="minMax"/>
        </c:scaling>
        <c:delete val="0"/>
        <c:axPos val="b"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-2119831240"/>
        <c:crosses val="autoZero"/>
        <c:auto val="1"/>
        <c:lblAlgn val="ctr"/>
        <c:lblOffset val="100"/>
        <c:noMultiLvlLbl val="0"/>
      </c:catAx>
      <c:valAx>
        <c:axId val="-21198312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-21198342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37740507636089"/>
          <c:y val="0.0797264354473076"/>
          <c:w val="0.0573475440658221"/>
          <c:h val="0.442018745534328"/>
        </c:manualLayout>
      </c:layout>
      <c:overlay val="0"/>
      <c:spPr>
        <a:solidFill>
          <a:sysClr val="window" lastClr="FFFFFF"/>
        </a:solidFill>
        <a:ln>
          <a:solidFill>
            <a:sysClr val="windowText" lastClr="000000"/>
          </a:solidFill>
        </a:ln>
      </c:spPr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spPr>
    <a:ln w="19050"/>
  </c:spPr>
  <c:txPr>
    <a:bodyPr/>
    <a:lstStyle/>
    <a:p>
      <a:pPr>
        <a:defRPr sz="1600" baseline="0"/>
      </a:pPr>
      <a:endParaRPr lang="en-US"/>
    </a:p>
  </c:txPr>
  <c:externalData r:id="rId2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0652348151792658"/>
          <c:y val="0.0357027935976306"/>
          <c:w val="0.909003107964661"/>
          <c:h val="0.85187384522763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CNNIC</c:v>
                </c:pt>
              </c:strCache>
            </c:strRef>
          </c:tx>
          <c:invertIfNegative val="0"/>
          <c:cat>
            <c:numRef>
              <c:f>Sheet1!$A$2:$A$18</c:f>
              <c:numCache>
                <c:formatCode>General</c:formatCode>
                <c:ptCount val="17"/>
                <c:pt idx="0">
                  <c:v>1998.0</c:v>
                </c:pt>
                <c:pt idx="1">
                  <c:v>1999.0</c:v>
                </c:pt>
                <c:pt idx="2">
                  <c:v>2000.0</c:v>
                </c:pt>
                <c:pt idx="3">
                  <c:v>2001.0</c:v>
                </c:pt>
                <c:pt idx="4">
                  <c:v>2002.0</c:v>
                </c:pt>
                <c:pt idx="5">
                  <c:v>2003.0</c:v>
                </c:pt>
                <c:pt idx="6">
                  <c:v>2004.0</c:v>
                </c:pt>
                <c:pt idx="7">
                  <c:v>2005.0</c:v>
                </c:pt>
                <c:pt idx="8">
                  <c:v>2006.0</c:v>
                </c:pt>
                <c:pt idx="9">
                  <c:v>2007.0</c:v>
                </c:pt>
                <c:pt idx="10">
                  <c:v>2008.0</c:v>
                </c:pt>
                <c:pt idx="11">
                  <c:v>2009.0</c:v>
                </c:pt>
                <c:pt idx="12">
                  <c:v>2010.0</c:v>
                </c:pt>
                <c:pt idx="13">
                  <c:v>2011.0</c:v>
                </c:pt>
                <c:pt idx="14">
                  <c:v>2012.0</c:v>
                </c:pt>
                <c:pt idx="15">
                  <c:v>2013.0</c:v>
                </c:pt>
                <c:pt idx="16">
                  <c:v>2014.0</c:v>
                </c:pt>
              </c:numCache>
            </c:numRef>
          </c:cat>
          <c:val>
            <c:numRef>
              <c:f>Sheet1!$B$2:$B$18</c:f>
              <c:numCache>
                <c:formatCode>General</c:formatCode>
                <c:ptCount val="17"/>
                <c:pt idx="0">
                  <c:v>2.0</c:v>
                </c:pt>
                <c:pt idx="1">
                  <c:v>3.0</c:v>
                </c:pt>
                <c:pt idx="2">
                  <c:v>3.0</c:v>
                </c:pt>
                <c:pt idx="3">
                  <c:v>3.0</c:v>
                </c:pt>
                <c:pt idx="4">
                  <c:v>5.0</c:v>
                </c:pt>
                <c:pt idx="5">
                  <c:v>18.0</c:v>
                </c:pt>
                <c:pt idx="6">
                  <c:v>58.0</c:v>
                </c:pt>
                <c:pt idx="7">
                  <c:v>102.0</c:v>
                </c:pt>
                <c:pt idx="8">
                  <c:v>153.0</c:v>
                </c:pt>
                <c:pt idx="9">
                  <c:v>225.0</c:v>
                </c:pt>
                <c:pt idx="10">
                  <c:v>259.0</c:v>
                </c:pt>
                <c:pt idx="11">
                  <c:v>286.0</c:v>
                </c:pt>
                <c:pt idx="12">
                  <c:v>316.0</c:v>
                </c:pt>
                <c:pt idx="13">
                  <c:v>379.0</c:v>
                </c:pt>
                <c:pt idx="14">
                  <c:v>449.0</c:v>
                </c:pt>
                <c:pt idx="15">
                  <c:v>564.0</c:v>
                </c:pt>
                <c:pt idx="16">
                  <c:v>1151.0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IDNIC</c:v>
                </c:pt>
              </c:strCache>
            </c:strRef>
          </c:tx>
          <c:invertIfNegative val="0"/>
          <c:cat>
            <c:numRef>
              <c:f>Sheet1!$A$2:$A$18</c:f>
              <c:numCache>
                <c:formatCode>General</c:formatCode>
                <c:ptCount val="17"/>
                <c:pt idx="0">
                  <c:v>1998.0</c:v>
                </c:pt>
                <c:pt idx="1">
                  <c:v>1999.0</c:v>
                </c:pt>
                <c:pt idx="2">
                  <c:v>2000.0</c:v>
                </c:pt>
                <c:pt idx="3">
                  <c:v>2001.0</c:v>
                </c:pt>
                <c:pt idx="4">
                  <c:v>2002.0</c:v>
                </c:pt>
                <c:pt idx="5">
                  <c:v>2003.0</c:v>
                </c:pt>
                <c:pt idx="6">
                  <c:v>2004.0</c:v>
                </c:pt>
                <c:pt idx="7">
                  <c:v>2005.0</c:v>
                </c:pt>
                <c:pt idx="8">
                  <c:v>2006.0</c:v>
                </c:pt>
                <c:pt idx="9">
                  <c:v>2007.0</c:v>
                </c:pt>
                <c:pt idx="10">
                  <c:v>2008.0</c:v>
                </c:pt>
                <c:pt idx="11">
                  <c:v>2009.0</c:v>
                </c:pt>
                <c:pt idx="12">
                  <c:v>2010.0</c:v>
                </c:pt>
                <c:pt idx="13">
                  <c:v>2011.0</c:v>
                </c:pt>
                <c:pt idx="14">
                  <c:v>2012.0</c:v>
                </c:pt>
                <c:pt idx="15">
                  <c:v>2013.0</c:v>
                </c:pt>
                <c:pt idx="16">
                  <c:v>2014.0</c:v>
                </c:pt>
              </c:numCache>
            </c:numRef>
          </c:cat>
          <c:val>
            <c:numRef>
              <c:f>Sheet1!$C$2:$C$18</c:f>
              <c:numCache>
                <c:formatCode>General</c:formatCode>
                <c:ptCount val="17"/>
                <c:pt idx="0">
                  <c:v>3.0</c:v>
                </c:pt>
                <c:pt idx="1">
                  <c:v>3.0</c:v>
                </c:pt>
                <c:pt idx="2">
                  <c:v>3.0</c:v>
                </c:pt>
                <c:pt idx="3">
                  <c:v>3.0</c:v>
                </c:pt>
                <c:pt idx="4">
                  <c:v>3.0</c:v>
                </c:pt>
                <c:pt idx="5">
                  <c:v>14.0</c:v>
                </c:pt>
                <c:pt idx="6">
                  <c:v>27.0</c:v>
                </c:pt>
                <c:pt idx="7">
                  <c:v>59.0</c:v>
                </c:pt>
                <c:pt idx="8">
                  <c:v>99.0</c:v>
                </c:pt>
                <c:pt idx="9">
                  <c:v>143.0</c:v>
                </c:pt>
                <c:pt idx="10">
                  <c:v>194.0</c:v>
                </c:pt>
                <c:pt idx="11">
                  <c:v>262.0</c:v>
                </c:pt>
                <c:pt idx="12">
                  <c:v>328.0</c:v>
                </c:pt>
                <c:pt idx="13">
                  <c:v>419.0</c:v>
                </c:pt>
                <c:pt idx="14">
                  <c:v>525.0</c:v>
                </c:pt>
                <c:pt idx="15">
                  <c:v>632.0</c:v>
                </c:pt>
                <c:pt idx="16">
                  <c:v>740.0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IRINN</c:v>
                </c:pt>
              </c:strCache>
            </c:strRef>
          </c:tx>
          <c:invertIfNegative val="0"/>
          <c:cat>
            <c:numRef>
              <c:f>Sheet1!$A$2:$A$18</c:f>
              <c:numCache>
                <c:formatCode>General</c:formatCode>
                <c:ptCount val="17"/>
                <c:pt idx="0">
                  <c:v>1998.0</c:v>
                </c:pt>
                <c:pt idx="1">
                  <c:v>1999.0</c:v>
                </c:pt>
                <c:pt idx="2">
                  <c:v>2000.0</c:v>
                </c:pt>
                <c:pt idx="3">
                  <c:v>2001.0</c:v>
                </c:pt>
                <c:pt idx="4">
                  <c:v>2002.0</c:v>
                </c:pt>
                <c:pt idx="5">
                  <c:v>2003.0</c:v>
                </c:pt>
                <c:pt idx="6">
                  <c:v>2004.0</c:v>
                </c:pt>
                <c:pt idx="7">
                  <c:v>2005.0</c:v>
                </c:pt>
                <c:pt idx="8">
                  <c:v>2006.0</c:v>
                </c:pt>
                <c:pt idx="9">
                  <c:v>2007.0</c:v>
                </c:pt>
                <c:pt idx="10">
                  <c:v>2008.0</c:v>
                </c:pt>
                <c:pt idx="11">
                  <c:v>2009.0</c:v>
                </c:pt>
                <c:pt idx="12">
                  <c:v>2010.0</c:v>
                </c:pt>
                <c:pt idx="13">
                  <c:v>2011.0</c:v>
                </c:pt>
                <c:pt idx="14">
                  <c:v>2012.0</c:v>
                </c:pt>
                <c:pt idx="15">
                  <c:v>2013.0</c:v>
                </c:pt>
                <c:pt idx="16">
                  <c:v>2014.0</c:v>
                </c:pt>
              </c:numCache>
            </c:numRef>
          </c:cat>
          <c:val>
            <c:numRef>
              <c:f>Sheet1!$D$2:$D$18</c:f>
              <c:numCache>
                <c:formatCode>General</c:formatCode>
                <c:ptCount val="17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8.0</c:v>
                </c:pt>
                <c:pt idx="15">
                  <c:v>414.0</c:v>
                </c:pt>
                <c:pt idx="16">
                  <c:v>781.0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JPNIC</c:v>
                </c:pt>
              </c:strCache>
            </c:strRef>
          </c:tx>
          <c:invertIfNegative val="0"/>
          <c:cat>
            <c:numRef>
              <c:f>Sheet1!$A$2:$A$18</c:f>
              <c:numCache>
                <c:formatCode>General</c:formatCode>
                <c:ptCount val="17"/>
                <c:pt idx="0">
                  <c:v>1998.0</c:v>
                </c:pt>
                <c:pt idx="1">
                  <c:v>1999.0</c:v>
                </c:pt>
                <c:pt idx="2">
                  <c:v>2000.0</c:v>
                </c:pt>
                <c:pt idx="3">
                  <c:v>2001.0</c:v>
                </c:pt>
                <c:pt idx="4">
                  <c:v>2002.0</c:v>
                </c:pt>
                <c:pt idx="5">
                  <c:v>2003.0</c:v>
                </c:pt>
                <c:pt idx="6">
                  <c:v>2004.0</c:v>
                </c:pt>
                <c:pt idx="7">
                  <c:v>2005.0</c:v>
                </c:pt>
                <c:pt idx="8">
                  <c:v>2006.0</c:v>
                </c:pt>
                <c:pt idx="9">
                  <c:v>2007.0</c:v>
                </c:pt>
                <c:pt idx="10">
                  <c:v>2008.0</c:v>
                </c:pt>
                <c:pt idx="11">
                  <c:v>2009.0</c:v>
                </c:pt>
                <c:pt idx="12">
                  <c:v>2010.0</c:v>
                </c:pt>
                <c:pt idx="13">
                  <c:v>2011.0</c:v>
                </c:pt>
                <c:pt idx="14">
                  <c:v>2012.0</c:v>
                </c:pt>
                <c:pt idx="15">
                  <c:v>2013.0</c:v>
                </c:pt>
                <c:pt idx="16">
                  <c:v>2014.0</c:v>
                </c:pt>
              </c:numCache>
            </c:numRef>
          </c:cat>
          <c:val>
            <c:numRef>
              <c:f>Sheet1!$E$2:$E$18</c:f>
              <c:numCache>
                <c:formatCode>General</c:formatCode>
                <c:ptCount val="17"/>
                <c:pt idx="0">
                  <c:v>10.0</c:v>
                </c:pt>
                <c:pt idx="1">
                  <c:v>11.0</c:v>
                </c:pt>
                <c:pt idx="2">
                  <c:v>11.0</c:v>
                </c:pt>
                <c:pt idx="3">
                  <c:v>11.0</c:v>
                </c:pt>
                <c:pt idx="4">
                  <c:v>11.0</c:v>
                </c:pt>
                <c:pt idx="5">
                  <c:v>63.0</c:v>
                </c:pt>
                <c:pt idx="6">
                  <c:v>141.0</c:v>
                </c:pt>
                <c:pt idx="7">
                  <c:v>181.0</c:v>
                </c:pt>
                <c:pt idx="8">
                  <c:v>231.0</c:v>
                </c:pt>
                <c:pt idx="9">
                  <c:v>257.0</c:v>
                </c:pt>
                <c:pt idx="10">
                  <c:v>286.0</c:v>
                </c:pt>
                <c:pt idx="11">
                  <c:v>313.0</c:v>
                </c:pt>
                <c:pt idx="12">
                  <c:v>346.0</c:v>
                </c:pt>
                <c:pt idx="13">
                  <c:v>377.0</c:v>
                </c:pt>
                <c:pt idx="14">
                  <c:v>397.0</c:v>
                </c:pt>
                <c:pt idx="15">
                  <c:v>397.0</c:v>
                </c:pt>
                <c:pt idx="16">
                  <c:v>621.0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KRNIC</c:v>
                </c:pt>
              </c:strCache>
            </c:strRef>
          </c:tx>
          <c:invertIfNegative val="0"/>
          <c:cat>
            <c:numRef>
              <c:f>Sheet1!$A$2:$A$18</c:f>
              <c:numCache>
                <c:formatCode>General</c:formatCode>
                <c:ptCount val="17"/>
                <c:pt idx="0">
                  <c:v>1998.0</c:v>
                </c:pt>
                <c:pt idx="1">
                  <c:v>1999.0</c:v>
                </c:pt>
                <c:pt idx="2">
                  <c:v>2000.0</c:v>
                </c:pt>
                <c:pt idx="3">
                  <c:v>2001.0</c:v>
                </c:pt>
                <c:pt idx="4">
                  <c:v>2002.0</c:v>
                </c:pt>
                <c:pt idx="5">
                  <c:v>2003.0</c:v>
                </c:pt>
                <c:pt idx="6">
                  <c:v>2004.0</c:v>
                </c:pt>
                <c:pt idx="7">
                  <c:v>2005.0</c:v>
                </c:pt>
                <c:pt idx="8">
                  <c:v>2006.0</c:v>
                </c:pt>
                <c:pt idx="9">
                  <c:v>2007.0</c:v>
                </c:pt>
                <c:pt idx="10">
                  <c:v>2008.0</c:v>
                </c:pt>
                <c:pt idx="11">
                  <c:v>2009.0</c:v>
                </c:pt>
                <c:pt idx="12">
                  <c:v>2010.0</c:v>
                </c:pt>
                <c:pt idx="13">
                  <c:v>2011.0</c:v>
                </c:pt>
                <c:pt idx="14">
                  <c:v>2012.0</c:v>
                </c:pt>
                <c:pt idx="15">
                  <c:v>2013.0</c:v>
                </c:pt>
                <c:pt idx="16">
                  <c:v>2014.0</c:v>
                </c:pt>
              </c:numCache>
            </c:numRef>
          </c:cat>
          <c:val>
            <c:numRef>
              <c:f>Sheet1!$F$2:$F$18</c:f>
              <c:numCache>
                <c:formatCode>General</c:formatCode>
                <c:ptCount val="17"/>
                <c:pt idx="0">
                  <c:v>0.0</c:v>
                </c:pt>
                <c:pt idx="1">
                  <c:v>0.0</c:v>
                </c:pt>
                <c:pt idx="2">
                  <c:v>1.0</c:v>
                </c:pt>
                <c:pt idx="3">
                  <c:v>1.0</c:v>
                </c:pt>
                <c:pt idx="4">
                  <c:v>1.0</c:v>
                </c:pt>
                <c:pt idx="5">
                  <c:v>2.0</c:v>
                </c:pt>
                <c:pt idx="6">
                  <c:v>14.0</c:v>
                </c:pt>
                <c:pt idx="7">
                  <c:v>42.0</c:v>
                </c:pt>
                <c:pt idx="8">
                  <c:v>94.0</c:v>
                </c:pt>
                <c:pt idx="9">
                  <c:v>121.0</c:v>
                </c:pt>
                <c:pt idx="10">
                  <c:v>157.0</c:v>
                </c:pt>
                <c:pt idx="11">
                  <c:v>178.0</c:v>
                </c:pt>
                <c:pt idx="12">
                  <c:v>200.0</c:v>
                </c:pt>
                <c:pt idx="13">
                  <c:v>211.0</c:v>
                </c:pt>
                <c:pt idx="14">
                  <c:v>221.0</c:v>
                </c:pt>
                <c:pt idx="15">
                  <c:v>228.0</c:v>
                </c:pt>
                <c:pt idx="16">
                  <c:v>232.0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TWNIC</c:v>
                </c:pt>
              </c:strCache>
            </c:strRef>
          </c:tx>
          <c:invertIfNegative val="0"/>
          <c:cat>
            <c:numRef>
              <c:f>Sheet1!$A$2:$A$18</c:f>
              <c:numCache>
                <c:formatCode>General</c:formatCode>
                <c:ptCount val="17"/>
                <c:pt idx="0">
                  <c:v>1998.0</c:v>
                </c:pt>
                <c:pt idx="1">
                  <c:v>1999.0</c:v>
                </c:pt>
                <c:pt idx="2">
                  <c:v>2000.0</c:v>
                </c:pt>
                <c:pt idx="3">
                  <c:v>2001.0</c:v>
                </c:pt>
                <c:pt idx="4">
                  <c:v>2002.0</c:v>
                </c:pt>
                <c:pt idx="5">
                  <c:v>2003.0</c:v>
                </c:pt>
                <c:pt idx="6">
                  <c:v>2004.0</c:v>
                </c:pt>
                <c:pt idx="7">
                  <c:v>2005.0</c:v>
                </c:pt>
                <c:pt idx="8">
                  <c:v>2006.0</c:v>
                </c:pt>
                <c:pt idx="9">
                  <c:v>2007.0</c:v>
                </c:pt>
                <c:pt idx="10">
                  <c:v>2008.0</c:v>
                </c:pt>
                <c:pt idx="11">
                  <c:v>2009.0</c:v>
                </c:pt>
                <c:pt idx="12">
                  <c:v>2010.0</c:v>
                </c:pt>
                <c:pt idx="13">
                  <c:v>2011.0</c:v>
                </c:pt>
                <c:pt idx="14">
                  <c:v>2012.0</c:v>
                </c:pt>
                <c:pt idx="15">
                  <c:v>2013.0</c:v>
                </c:pt>
                <c:pt idx="16">
                  <c:v>2014.0</c:v>
                </c:pt>
              </c:numCache>
            </c:numRef>
          </c:cat>
          <c:val>
            <c:numRef>
              <c:f>Sheet1!$G$2:$G$18</c:f>
              <c:numCache>
                <c:formatCode>General</c:formatCode>
                <c:ptCount val="17"/>
                <c:pt idx="0">
                  <c:v>1.0</c:v>
                </c:pt>
                <c:pt idx="1">
                  <c:v>1.0</c:v>
                </c:pt>
                <c:pt idx="2">
                  <c:v>1.0</c:v>
                </c:pt>
                <c:pt idx="3">
                  <c:v>1.0</c:v>
                </c:pt>
                <c:pt idx="4">
                  <c:v>1.0</c:v>
                </c:pt>
                <c:pt idx="5">
                  <c:v>5.0</c:v>
                </c:pt>
                <c:pt idx="6">
                  <c:v>9.0</c:v>
                </c:pt>
                <c:pt idx="7">
                  <c:v>22.0</c:v>
                </c:pt>
                <c:pt idx="8">
                  <c:v>45.0</c:v>
                </c:pt>
                <c:pt idx="9">
                  <c:v>61.0</c:v>
                </c:pt>
                <c:pt idx="10">
                  <c:v>76.0</c:v>
                </c:pt>
                <c:pt idx="11">
                  <c:v>83.0</c:v>
                </c:pt>
                <c:pt idx="12">
                  <c:v>93.0</c:v>
                </c:pt>
                <c:pt idx="13">
                  <c:v>98.0</c:v>
                </c:pt>
                <c:pt idx="14">
                  <c:v>106.0</c:v>
                </c:pt>
                <c:pt idx="15">
                  <c:v>114.0</c:v>
                </c:pt>
                <c:pt idx="16">
                  <c:v>126.0</c:v>
                </c:pt>
              </c:numCache>
            </c:numRef>
          </c:val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VNNIC</c:v>
                </c:pt>
              </c:strCache>
            </c:strRef>
          </c:tx>
          <c:invertIfNegative val="0"/>
          <c:cat>
            <c:numRef>
              <c:f>Sheet1!$A$2:$A$18</c:f>
              <c:numCache>
                <c:formatCode>General</c:formatCode>
                <c:ptCount val="17"/>
                <c:pt idx="0">
                  <c:v>1998.0</c:v>
                </c:pt>
                <c:pt idx="1">
                  <c:v>1999.0</c:v>
                </c:pt>
                <c:pt idx="2">
                  <c:v>2000.0</c:v>
                </c:pt>
                <c:pt idx="3">
                  <c:v>2001.0</c:v>
                </c:pt>
                <c:pt idx="4">
                  <c:v>2002.0</c:v>
                </c:pt>
                <c:pt idx="5">
                  <c:v>2003.0</c:v>
                </c:pt>
                <c:pt idx="6">
                  <c:v>2004.0</c:v>
                </c:pt>
                <c:pt idx="7">
                  <c:v>2005.0</c:v>
                </c:pt>
                <c:pt idx="8">
                  <c:v>2006.0</c:v>
                </c:pt>
                <c:pt idx="9">
                  <c:v>2007.0</c:v>
                </c:pt>
                <c:pt idx="10">
                  <c:v>2008.0</c:v>
                </c:pt>
                <c:pt idx="11">
                  <c:v>2009.0</c:v>
                </c:pt>
                <c:pt idx="12">
                  <c:v>2010.0</c:v>
                </c:pt>
                <c:pt idx="13">
                  <c:v>2011.0</c:v>
                </c:pt>
                <c:pt idx="14">
                  <c:v>2012.0</c:v>
                </c:pt>
                <c:pt idx="15">
                  <c:v>2013.0</c:v>
                </c:pt>
                <c:pt idx="16">
                  <c:v>2014.0</c:v>
                </c:pt>
              </c:numCache>
            </c:numRef>
          </c:cat>
          <c:val>
            <c:numRef>
              <c:f>Sheet1!$H$2:$H$18</c:f>
              <c:numCache>
                <c:formatCode>General</c:formatCode>
                <c:ptCount val="17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5.0</c:v>
                </c:pt>
                <c:pt idx="6">
                  <c:v>11.0</c:v>
                </c:pt>
                <c:pt idx="7">
                  <c:v>16.0</c:v>
                </c:pt>
                <c:pt idx="8">
                  <c:v>22.0</c:v>
                </c:pt>
                <c:pt idx="9">
                  <c:v>35.0</c:v>
                </c:pt>
                <c:pt idx="10">
                  <c:v>49.0</c:v>
                </c:pt>
                <c:pt idx="11">
                  <c:v>78.0</c:v>
                </c:pt>
                <c:pt idx="12">
                  <c:v>101.0</c:v>
                </c:pt>
                <c:pt idx="13">
                  <c:v>145.0</c:v>
                </c:pt>
                <c:pt idx="14">
                  <c:v>168.0</c:v>
                </c:pt>
                <c:pt idx="15">
                  <c:v>196.0</c:v>
                </c:pt>
                <c:pt idx="16">
                  <c:v>219.0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-2122198248"/>
        <c:axId val="-2122201176"/>
      </c:barChart>
      <c:catAx>
        <c:axId val="-21221982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200"/>
            </a:pPr>
            <a:endParaRPr lang="en-US"/>
          </a:p>
        </c:txPr>
        <c:crossAx val="-2122201176"/>
        <c:crosses val="autoZero"/>
        <c:auto val="1"/>
        <c:lblAlgn val="ctr"/>
        <c:lblOffset val="100"/>
        <c:noMultiLvlLbl val="0"/>
      </c:catAx>
      <c:valAx>
        <c:axId val="-21222011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-212219824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50193162477745"/>
          <c:y val="0.0951002619214028"/>
          <c:w val="0.0880100623740219"/>
          <c:h val="0.40882964036842"/>
        </c:manualLayout>
      </c:layout>
      <c:overlay val="0"/>
      <c:spPr>
        <a:solidFill>
          <a:sysClr val="window" lastClr="FFFFFF"/>
        </a:solidFill>
        <a:ln>
          <a:solidFill>
            <a:schemeClr val="tx1"/>
          </a:solidFill>
        </a:ln>
      </c:spPr>
      <c:txPr>
        <a:bodyPr anchor="ctr" anchorCtr="1"/>
        <a:lstStyle/>
        <a:p>
          <a:pPr>
            <a:defRPr sz="1200">
              <a:ln>
                <a:noFill/>
              </a:ln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Sheet1!$A$15</c:f>
              <c:strCache>
                <c:ptCount val="1"/>
                <c:pt idx="0">
                  <c:v>Views</c:v>
                </c:pt>
              </c:strCache>
            </c:strRef>
          </c:tx>
          <c:spPr>
            <a:ln>
              <a:solidFill>
                <a:schemeClr val="accent3"/>
              </a:solidFill>
            </a:ln>
          </c:spPr>
          <c:marker>
            <c:symbol val="none"/>
          </c:marker>
          <c:cat>
            <c:numRef>
              <c:f>Sheet1!$B$14:$H$14</c:f>
              <c:numCache>
                <c:formatCode>mmm\-yy</c:formatCode>
                <c:ptCount val="7"/>
                <c:pt idx="0">
                  <c:v>41852.0</c:v>
                </c:pt>
                <c:pt idx="1">
                  <c:v>41883.0</c:v>
                </c:pt>
                <c:pt idx="2">
                  <c:v>41913.0</c:v>
                </c:pt>
                <c:pt idx="3">
                  <c:v>41944.0</c:v>
                </c:pt>
                <c:pt idx="4">
                  <c:v>41974.0</c:v>
                </c:pt>
                <c:pt idx="5">
                  <c:v>42005.0</c:v>
                </c:pt>
                <c:pt idx="6">
                  <c:v>42036.0</c:v>
                </c:pt>
              </c:numCache>
            </c:numRef>
          </c:cat>
          <c:val>
            <c:numRef>
              <c:f>Sheet1!$B$15:$H$15</c:f>
              <c:numCache>
                <c:formatCode>General</c:formatCode>
                <c:ptCount val="7"/>
                <c:pt idx="0">
                  <c:v>118.0</c:v>
                </c:pt>
                <c:pt idx="1">
                  <c:v>188.0</c:v>
                </c:pt>
                <c:pt idx="2">
                  <c:v>145.0</c:v>
                </c:pt>
                <c:pt idx="3">
                  <c:v>224.0</c:v>
                </c:pt>
                <c:pt idx="4">
                  <c:v>230.0</c:v>
                </c:pt>
                <c:pt idx="5">
                  <c:v>199.0</c:v>
                </c:pt>
                <c:pt idx="6">
                  <c:v>239.0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94482456"/>
        <c:axId val="-2094479384"/>
      </c:lineChart>
      <c:dateAx>
        <c:axId val="-2094482456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crossAx val="-2094479384"/>
        <c:crosses val="autoZero"/>
        <c:auto val="1"/>
        <c:lblOffset val="100"/>
        <c:baseTimeUnit val="months"/>
      </c:dateAx>
      <c:valAx>
        <c:axId val="-20944793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094482456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  <a:ln>
      <a:noFill/>
    </a:ln>
    <a:effectLst>
      <a:outerShdw blurRad="50800" dist="38100" dir="2700000" algn="tl" rotWithShape="0">
        <a:prstClr val="black">
          <a:alpha val="40000"/>
        </a:prstClr>
      </a:outerShdw>
    </a:effectLst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0250722141984224"/>
          <c:y val="0.0648229945776634"/>
          <c:w val="0.576752909807407"/>
          <c:h val="0.86512936471111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Delegation type</c:v>
                </c:pt>
              </c:strCache>
            </c:strRef>
          </c:tx>
          <c:cat>
            <c:strRef>
              <c:f>Sheet1!$A$2:$A$3</c:f>
              <c:strCache>
                <c:ptCount val="2"/>
                <c:pt idx="0">
                  <c:v>Allocation</c:v>
                </c:pt>
                <c:pt idx="1">
                  <c:v>Assignment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0.65</c:v>
                </c:pt>
                <c:pt idx="1">
                  <c:v>0.35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/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0258101403367105"/>
          <c:y val="0.19786308465726"/>
          <c:w val="0.606742204795673"/>
          <c:h val="0.621910759915565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Size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&gt;/32</c:v>
                </c:pt>
                <c:pt idx="1">
                  <c:v>/32</c:v>
                </c:pt>
                <c:pt idx="2">
                  <c:v>/43-/47</c:v>
                </c:pt>
                <c:pt idx="3">
                  <c:v>/48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0.02</c:v>
                </c:pt>
                <c:pt idx="1">
                  <c:v>0.63</c:v>
                </c:pt>
                <c:pt idx="2">
                  <c:v>0.01</c:v>
                </c:pt>
                <c:pt idx="3">
                  <c:v>0.34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666496712005544"/>
          <c:y val="0.317040654019472"/>
          <c:w val="0.241119372979722"/>
          <c:h val="0.365918691961056"/>
        </c:manualLayout>
      </c:layout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0243307448656381"/>
          <c:y val="0.244202187411275"/>
          <c:w val="0.577984188208848"/>
          <c:h val="0.55862743645767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One-click</c:v>
                </c:pt>
              </c:strCache>
            </c:strRef>
          </c:tx>
          <c:cat>
            <c:strRef>
              <c:f>Sheet1!$A$2:$A$3</c:f>
              <c:strCache>
                <c:ptCount val="2"/>
                <c:pt idx="0">
                  <c:v>One-click</c:v>
                </c:pt>
                <c:pt idx="1">
                  <c:v>Normal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0.26</c:v>
                </c:pt>
                <c:pt idx="1">
                  <c:v>0.74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64692129866149"/>
          <c:y val="0.420571171104445"/>
          <c:w val="0.284141590885869"/>
          <c:h val="0.166696293004481"/>
        </c:manualLayout>
      </c:layout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0658587934673925"/>
          <c:y val="0.0559219707295395"/>
          <c:w val="0.917411601159193"/>
          <c:h val="0.75866960962670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103/8</c:v>
                </c:pt>
              </c:strCache>
            </c:strRef>
          </c:tx>
          <c:invertIfNegative val="0"/>
          <c:cat>
            <c:numRef>
              <c:f>Sheet1!$A$2:$A$17</c:f>
              <c:numCache>
                <c:formatCode>mmm\-yy</c:formatCode>
                <c:ptCount val="16"/>
                <c:pt idx="0">
                  <c:v>41640.0</c:v>
                </c:pt>
                <c:pt idx="1">
                  <c:v>41671.0</c:v>
                </c:pt>
                <c:pt idx="2">
                  <c:v>41699.0</c:v>
                </c:pt>
                <c:pt idx="3">
                  <c:v>41730.0</c:v>
                </c:pt>
                <c:pt idx="4">
                  <c:v>41760.0</c:v>
                </c:pt>
                <c:pt idx="5">
                  <c:v>41791.0</c:v>
                </c:pt>
                <c:pt idx="6">
                  <c:v>41821.0</c:v>
                </c:pt>
                <c:pt idx="7">
                  <c:v>41852.0</c:v>
                </c:pt>
                <c:pt idx="8">
                  <c:v>41883.0</c:v>
                </c:pt>
                <c:pt idx="9">
                  <c:v>41913.0</c:v>
                </c:pt>
                <c:pt idx="10">
                  <c:v>41944.0</c:v>
                </c:pt>
                <c:pt idx="11">
                  <c:v>41974.0</c:v>
                </c:pt>
                <c:pt idx="12">
                  <c:v>42005.0</c:v>
                </c:pt>
                <c:pt idx="13">
                  <c:v>42036.0</c:v>
                </c:pt>
                <c:pt idx="14">
                  <c:v>42064.0</c:v>
                </c:pt>
                <c:pt idx="15">
                  <c:v>42095.0</c:v>
                </c:pt>
              </c:numCache>
            </c:numRef>
          </c:cat>
          <c:val>
            <c:numRef>
              <c:f>Sheet1!$B$2:$B$17</c:f>
              <c:numCache>
                <c:formatCode>General</c:formatCode>
                <c:ptCount val="16"/>
                <c:pt idx="0">
                  <c:v>126.0</c:v>
                </c:pt>
                <c:pt idx="1">
                  <c:v>133.0</c:v>
                </c:pt>
                <c:pt idx="2">
                  <c:v>145.0</c:v>
                </c:pt>
                <c:pt idx="3">
                  <c:v>142.0</c:v>
                </c:pt>
                <c:pt idx="4">
                  <c:v>54.0</c:v>
                </c:pt>
                <c:pt idx="5">
                  <c:v>178.0</c:v>
                </c:pt>
                <c:pt idx="6">
                  <c:v>256.0</c:v>
                </c:pt>
                <c:pt idx="7">
                  <c:v>411.0</c:v>
                </c:pt>
                <c:pt idx="8">
                  <c:v>178.0</c:v>
                </c:pt>
                <c:pt idx="9">
                  <c:v>147.0</c:v>
                </c:pt>
                <c:pt idx="10">
                  <c:v>139.0</c:v>
                </c:pt>
                <c:pt idx="11">
                  <c:v>250.0</c:v>
                </c:pt>
                <c:pt idx="12">
                  <c:v>142.0</c:v>
                </c:pt>
                <c:pt idx="13">
                  <c:v>207.0</c:v>
                </c:pt>
                <c:pt idx="14">
                  <c:v>186.0</c:v>
                </c:pt>
                <c:pt idx="15">
                  <c:v>177.0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Recovered pool</c:v>
                </c:pt>
              </c:strCache>
            </c:strRef>
          </c:tx>
          <c:invertIfNegative val="0"/>
          <c:cat>
            <c:numRef>
              <c:f>Sheet1!$A$2:$A$17</c:f>
              <c:numCache>
                <c:formatCode>mmm\-yy</c:formatCode>
                <c:ptCount val="16"/>
                <c:pt idx="0">
                  <c:v>41640.0</c:v>
                </c:pt>
                <c:pt idx="1">
                  <c:v>41671.0</c:v>
                </c:pt>
                <c:pt idx="2">
                  <c:v>41699.0</c:v>
                </c:pt>
                <c:pt idx="3">
                  <c:v>41730.0</c:v>
                </c:pt>
                <c:pt idx="4">
                  <c:v>41760.0</c:v>
                </c:pt>
                <c:pt idx="5">
                  <c:v>41791.0</c:v>
                </c:pt>
                <c:pt idx="6">
                  <c:v>41821.0</c:v>
                </c:pt>
                <c:pt idx="7">
                  <c:v>41852.0</c:v>
                </c:pt>
                <c:pt idx="8">
                  <c:v>41883.0</c:v>
                </c:pt>
                <c:pt idx="9">
                  <c:v>41913.0</c:v>
                </c:pt>
                <c:pt idx="10">
                  <c:v>41944.0</c:v>
                </c:pt>
                <c:pt idx="11">
                  <c:v>41974.0</c:v>
                </c:pt>
                <c:pt idx="12">
                  <c:v>42005.0</c:v>
                </c:pt>
                <c:pt idx="13">
                  <c:v>42036.0</c:v>
                </c:pt>
                <c:pt idx="14">
                  <c:v>42064.0</c:v>
                </c:pt>
                <c:pt idx="15">
                  <c:v>42095.0</c:v>
                </c:pt>
              </c:numCache>
            </c:numRef>
          </c:cat>
          <c:val>
            <c:numRef>
              <c:f>Sheet1!$C$2:$C$17</c:f>
              <c:numCache>
                <c:formatCode>General</c:formatCode>
                <c:ptCount val="16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64.0</c:v>
                </c:pt>
                <c:pt idx="5">
                  <c:v>318.0</c:v>
                </c:pt>
                <c:pt idx="6">
                  <c:v>320.0</c:v>
                </c:pt>
                <c:pt idx="7">
                  <c:v>397.0</c:v>
                </c:pt>
                <c:pt idx="8">
                  <c:v>167.0</c:v>
                </c:pt>
                <c:pt idx="9">
                  <c:v>126.0</c:v>
                </c:pt>
                <c:pt idx="10">
                  <c:v>137.0</c:v>
                </c:pt>
                <c:pt idx="11">
                  <c:v>226.0</c:v>
                </c:pt>
                <c:pt idx="12">
                  <c:v>97.0</c:v>
                </c:pt>
                <c:pt idx="13">
                  <c:v>163.0</c:v>
                </c:pt>
                <c:pt idx="14">
                  <c:v>124.0</c:v>
                </c:pt>
                <c:pt idx="15">
                  <c:v>123.0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036071928"/>
        <c:axId val="-2035681208"/>
      </c:barChart>
      <c:dateAx>
        <c:axId val="-2036071928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200"/>
            </a:pPr>
            <a:endParaRPr lang="en-US"/>
          </a:p>
        </c:txPr>
        <c:crossAx val="-2035681208"/>
        <c:crosses val="autoZero"/>
        <c:auto val="1"/>
        <c:lblOffset val="100"/>
        <c:baseTimeUnit val="months"/>
      </c:dateAx>
      <c:valAx>
        <c:axId val="-20356812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-20360719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74558680807734"/>
          <c:y val="0.127835188451283"/>
          <c:w val="0.18362279191201"/>
          <c:h val="0.182959345980528"/>
        </c:manualLayout>
      </c:layout>
      <c:overlay val="0"/>
      <c:spPr>
        <a:solidFill>
          <a:sysClr val="window" lastClr="FFFFFF"/>
        </a:solidFill>
      </c:spPr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IPv4</c:v>
                </c:pt>
              </c:strCache>
            </c:strRef>
          </c:tx>
          <c:cat>
            <c:strRef>
              <c:f>Sheet1!$A$2:$A$3</c:f>
              <c:strCache>
                <c:ptCount val="2"/>
                <c:pt idx="0">
                  <c:v>From 103 pool</c:v>
                </c:pt>
                <c:pt idx="1">
                  <c:v>From recovered pool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0.56</c:v>
                </c:pt>
                <c:pt idx="1">
                  <c:v>0.44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623474375862999"/>
          <c:y val="0.252056144088565"/>
          <c:w val="0.297824839216652"/>
          <c:h val="0.599634354352784"/>
        </c:manualLayout>
      </c:layout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0286004257785171"/>
          <c:y val="0.0987726274141583"/>
          <c:w val="0.662793473397851"/>
          <c:h val="0.791076081152273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IPv4 size</c:v>
                </c:pt>
              </c:strCache>
            </c:strRef>
          </c:tx>
          <c:cat>
            <c:strRef>
              <c:f>Sheet1!$A$2:$A$4</c:f>
              <c:strCache>
                <c:ptCount val="3"/>
                <c:pt idx="0">
                  <c:v>/24</c:v>
                </c:pt>
                <c:pt idx="1">
                  <c:v>/23</c:v>
                </c:pt>
                <c:pt idx="2">
                  <c:v>/22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0.09</c:v>
                </c:pt>
                <c:pt idx="1">
                  <c:v>0.06</c:v>
                </c:pt>
                <c:pt idx="2">
                  <c:v>0.85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/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By Member</c:v>
                </c:pt>
              </c:strCache>
            </c:strRef>
          </c:tx>
          <c:cat>
            <c:strRef>
              <c:f>Sheet1!$A$2:$A$4</c:f>
              <c:strCache>
                <c:ptCount val="3"/>
                <c:pt idx="0">
                  <c:v>NIR</c:v>
                </c:pt>
                <c:pt idx="1">
                  <c:v>New</c:v>
                </c:pt>
                <c:pt idx="2">
                  <c:v>Existing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0.58</c:v>
                </c:pt>
                <c:pt idx="1">
                  <c:v>0.26</c:v>
                </c:pt>
                <c:pt idx="2">
                  <c:v>0.18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/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045837538766879"/>
          <c:y val="0.0716500249972225"/>
          <c:w val="0.937631576717464"/>
          <c:h val="0.77049945839351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Intra-RIR</c:v>
                </c:pt>
              </c:strCache>
            </c:strRef>
          </c:tx>
          <c:invertIfNegative val="0"/>
          <c:cat>
            <c:numRef>
              <c:f>Sheet1!$A$2:$A$17</c:f>
              <c:numCache>
                <c:formatCode>mmm\-yy</c:formatCode>
                <c:ptCount val="16"/>
                <c:pt idx="0">
                  <c:v>41640.0</c:v>
                </c:pt>
                <c:pt idx="1">
                  <c:v>41671.0</c:v>
                </c:pt>
                <c:pt idx="2">
                  <c:v>41699.0</c:v>
                </c:pt>
                <c:pt idx="3">
                  <c:v>41730.0</c:v>
                </c:pt>
                <c:pt idx="4">
                  <c:v>41760.0</c:v>
                </c:pt>
                <c:pt idx="5">
                  <c:v>41791.0</c:v>
                </c:pt>
                <c:pt idx="6">
                  <c:v>41821.0</c:v>
                </c:pt>
                <c:pt idx="7">
                  <c:v>41852.0</c:v>
                </c:pt>
                <c:pt idx="8">
                  <c:v>41883.0</c:v>
                </c:pt>
                <c:pt idx="9">
                  <c:v>41913.0</c:v>
                </c:pt>
                <c:pt idx="10">
                  <c:v>41944.0</c:v>
                </c:pt>
                <c:pt idx="11">
                  <c:v>41974.0</c:v>
                </c:pt>
                <c:pt idx="12">
                  <c:v>42005.0</c:v>
                </c:pt>
                <c:pt idx="13">
                  <c:v>42036.0</c:v>
                </c:pt>
                <c:pt idx="14">
                  <c:v>42064.0</c:v>
                </c:pt>
                <c:pt idx="15">
                  <c:v>42095.0</c:v>
                </c:pt>
              </c:numCache>
            </c:numRef>
          </c:cat>
          <c:val>
            <c:numRef>
              <c:f>Sheet1!$B$2:$B$17</c:f>
              <c:numCache>
                <c:formatCode>General</c:formatCode>
                <c:ptCount val="16"/>
                <c:pt idx="0">
                  <c:v>13.0</c:v>
                </c:pt>
                <c:pt idx="1">
                  <c:v>12.0</c:v>
                </c:pt>
                <c:pt idx="2">
                  <c:v>16.0</c:v>
                </c:pt>
                <c:pt idx="3">
                  <c:v>9.0</c:v>
                </c:pt>
                <c:pt idx="4">
                  <c:v>7.0</c:v>
                </c:pt>
                <c:pt idx="5">
                  <c:v>16.0</c:v>
                </c:pt>
                <c:pt idx="6">
                  <c:v>15.0</c:v>
                </c:pt>
                <c:pt idx="7">
                  <c:v>9.0</c:v>
                </c:pt>
                <c:pt idx="8">
                  <c:v>7.0</c:v>
                </c:pt>
                <c:pt idx="9">
                  <c:v>9.0</c:v>
                </c:pt>
                <c:pt idx="10">
                  <c:v>8.0</c:v>
                </c:pt>
                <c:pt idx="11">
                  <c:v>8.0</c:v>
                </c:pt>
                <c:pt idx="12">
                  <c:v>7.0</c:v>
                </c:pt>
                <c:pt idx="13">
                  <c:v>6.0</c:v>
                </c:pt>
                <c:pt idx="14">
                  <c:v>10.0</c:v>
                </c:pt>
                <c:pt idx="15">
                  <c:v>7.0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Inter-RIR</c:v>
                </c:pt>
              </c:strCache>
            </c:strRef>
          </c:tx>
          <c:invertIfNegative val="0"/>
          <c:cat>
            <c:numRef>
              <c:f>Sheet1!$A$2:$A$17</c:f>
              <c:numCache>
                <c:formatCode>mmm\-yy</c:formatCode>
                <c:ptCount val="16"/>
                <c:pt idx="0">
                  <c:v>41640.0</c:v>
                </c:pt>
                <c:pt idx="1">
                  <c:v>41671.0</c:v>
                </c:pt>
                <c:pt idx="2">
                  <c:v>41699.0</c:v>
                </c:pt>
                <c:pt idx="3">
                  <c:v>41730.0</c:v>
                </c:pt>
                <c:pt idx="4">
                  <c:v>41760.0</c:v>
                </c:pt>
                <c:pt idx="5">
                  <c:v>41791.0</c:v>
                </c:pt>
                <c:pt idx="6">
                  <c:v>41821.0</c:v>
                </c:pt>
                <c:pt idx="7">
                  <c:v>41852.0</c:v>
                </c:pt>
                <c:pt idx="8">
                  <c:v>41883.0</c:v>
                </c:pt>
                <c:pt idx="9">
                  <c:v>41913.0</c:v>
                </c:pt>
                <c:pt idx="10">
                  <c:v>41944.0</c:v>
                </c:pt>
                <c:pt idx="11">
                  <c:v>41974.0</c:v>
                </c:pt>
                <c:pt idx="12">
                  <c:v>42005.0</c:v>
                </c:pt>
                <c:pt idx="13">
                  <c:v>42036.0</c:v>
                </c:pt>
                <c:pt idx="14">
                  <c:v>42064.0</c:v>
                </c:pt>
                <c:pt idx="15">
                  <c:v>42095.0</c:v>
                </c:pt>
              </c:numCache>
            </c:numRef>
          </c:cat>
          <c:val>
            <c:numRef>
              <c:f>Sheet1!$C$2:$C$17</c:f>
              <c:numCache>
                <c:formatCode>General</c:formatCode>
                <c:ptCount val="16"/>
                <c:pt idx="0">
                  <c:v>0.0</c:v>
                </c:pt>
                <c:pt idx="1">
                  <c:v>2.0</c:v>
                </c:pt>
                <c:pt idx="2">
                  <c:v>3.0</c:v>
                </c:pt>
                <c:pt idx="3">
                  <c:v>6.0</c:v>
                </c:pt>
                <c:pt idx="4">
                  <c:v>3.0</c:v>
                </c:pt>
                <c:pt idx="5">
                  <c:v>3.0</c:v>
                </c:pt>
                <c:pt idx="6">
                  <c:v>4.0</c:v>
                </c:pt>
                <c:pt idx="7">
                  <c:v>2.0</c:v>
                </c:pt>
                <c:pt idx="8">
                  <c:v>4.0</c:v>
                </c:pt>
                <c:pt idx="9">
                  <c:v>3.0</c:v>
                </c:pt>
                <c:pt idx="10">
                  <c:v>3.0</c:v>
                </c:pt>
                <c:pt idx="11">
                  <c:v>3.0</c:v>
                </c:pt>
                <c:pt idx="12">
                  <c:v>0.0</c:v>
                </c:pt>
                <c:pt idx="13">
                  <c:v>2.0</c:v>
                </c:pt>
                <c:pt idx="14">
                  <c:v>5.0</c:v>
                </c:pt>
                <c:pt idx="15">
                  <c:v>7.0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068391992"/>
        <c:axId val="-2090167752"/>
      </c:barChart>
      <c:dateAx>
        <c:axId val="-2068391992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200" kern="1200" baseline="0"/>
            </a:pPr>
            <a:endParaRPr lang="en-US"/>
          </a:p>
        </c:txPr>
        <c:crossAx val="-2090167752"/>
        <c:crosses val="autoZero"/>
        <c:auto val="1"/>
        <c:lblOffset val="100"/>
        <c:baseTimeUnit val="months"/>
      </c:dateAx>
      <c:valAx>
        <c:axId val="-20901677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-206839199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13078443261483"/>
          <c:y val="0.0355646247639151"/>
          <c:w val="0.103220875646585"/>
          <c:h val="0.234416662037551"/>
        </c:manualLayout>
      </c:layout>
      <c:overlay val="0"/>
      <c:spPr>
        <a:solidFill>
          <a:sysClr val="window" lastClr="FFFFFF"/>
        </a:solidFill>
      </c:spPr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56FF9B-298F-0843-B07E-74108D9599C5}" type="datetimeFigureOut">
              <a:rPr lang="en-US" smtClean="0"/>
              <a:t>15/05/2015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F5DA-0F62-D547-8EB6-F9F918FC7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32373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D0EEA6-3FE3-4FAA-B648-A79F7B237411}" type="datetimeFigureOut">
              <a:rPr lang="en-AU" smtClean="0"/>
              <a:t>15/05/2015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760B50-68CE-4856-A7F5-953E39274F9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9940755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760B50-68CE-4856-A7F5-953E39274F9E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835761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760B50-68CE-4856-A7F5-953E39274F9E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757916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760B50-68CE-4856-A7F5-953E39274F9E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625336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760B50-68CE-4856-A7F5-953E39274F9E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724372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760B50-68CE-4856-A7F5-953E39274F9E}" type="slidenum">
              <a:rPr lang="en-AU" smtClean="0"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354422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760B50-68CE-4856-A7F5-953E39274F9E}" type="slidenum">
              <a:rPr lang="en-AU" smtClean="0"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354422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760B50-68CE-4856-A7F5-953E39274F9E}" type="slidenum">
              <a:rPr lang="en-AU" smtClean="0"/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213524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760B50-68CE-4856-A7F5-953E39274F9E}" type="slidenum">
              <a:rPr lang="en-AU" smtClean="0"/>
              <a:pPr/>
              <a:t>16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752726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760B50-68CE-4856-A7F5-953E39274F9E}" type="slidenum">
              <a:rPr lang="en-AU" smtClean="0"/>
              <a:t>17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994154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760B50-68CE-4856-A7F5-953E39274F9E}" type="slidenum">
              <a:rPr lang="en-AU" smtClean="0"/>
              <a:t>18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905430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760B50-68CE-4856-A7F5-953E39274F9E}" type="slidenum">
              <a:rPr lang="en-AU" smtClean="0"/>
              <a:t>19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077050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760B50-68CE-4856-A7F5-953E39274F9E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6436491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760B50-68CE-4856-A7F5-953E39274F9E}" type="slidenum">
              <a:rPr lang="en-AU" smtClean="0"/>
              <a:t>20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0336159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760B50-68CE-4856-A7F5-953E39274F9E}" type="slidenum">
              <a:rPr lang="en-AU" smtClean="0"/>
              <a:pPr/>
              <a:t>21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446288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760B50-68CE-4856-A7F5-953E39274F9E}" type="slidenum">
              <a:rPr lang="en-AU" smtClean="0"/>
              <a:t>22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1324262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760B50-68CE-4856-A7F5-953E39274F9E}" type="slidenum">
              <a:rPr lang="en-AU" smtClean="0"/>
              <a:t>23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8807805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760B50-68CE-4856-A7F5-953E39274F9E}" type="slidenum">
              <a:rPr lang="en-AU" smtClean="0"/>
              <a:pPr/>
              <a:t>24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3963880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760B50-68CE-4856-A7F5-953E39274F9E}" type="slidenum">
              <a:rPr lang="en-AU" smtClean="0"/>
              <a:pPr/>
              <a:t>25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1257164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760B50-68CE-4856-A7F5-953E39274F9E}" type="slidenum">
              <a:rPr lang="en-AU" smtClean="0"/>
              <a:t>26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1017773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760B50-68CE-4856-A7F5-953E39274F9E}" type="slidenum">
              <a:rPr lang="en-AU" smtClean="0"/>
              <a:t>27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994154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760B50-68CE-4856-A7F5-953E39274F9E}" type="slidenum">
              <a:rPr lang="en-AU" smtClean="0"/>
              <a:pPr/>
              <a:t>28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8629970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760B50-68CE-4856-A7F5-953E39274F9E}" type="slidenum">
              <a:rPr lang="en-AU" smtClean="0"/>
              <a:pPr/>
              <a:t>29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193901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760B50-68CE-4856-A7F5-953E39274F9E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994154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760B50-68CE-4856-A7F5-953E39274F9E}" type="slidenum">
              <a:rPr lang="en-AU" smtClean="0"/>
              <a:t>30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6441173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760B50-68CE-4856-A7F5-953E39274F9E}" type="slidenum">
              <a:rPr lang="en-AU" smtClean="0"/>
              <a:t>31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4330794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760B50-68CE-4856-A7F5-953E39274F9E}" type="slidenum">
              <a:rPr lang="en-AU" smtClean="0"/>
              <a:t>32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8041218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760B50-68CE-4856-A7F5-953E39274F9E}" type="slidenum">
              <a:rPr lang="en-AU" smtClean="0"/>
              <a:t>33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39293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760B50-68CE-4856-A7F5-953E39274F9E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973540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760B50-68CE-4856-A7F5-953E39274F9E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820265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760B50-68CE-4856-A7F5-953E39274F9E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143323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760B50-68CE-4856-A7F5-953E39274F9E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307327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760B50-68CE-4856-A7F5-953E39274F9E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540146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760B50-68CE-4856-A7F5-953E39274F9E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23642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00" y="764705"/>
            <a:ext cx="8352000" cy="2160239"/>
          </a:xfrm>
        </p:spPr>
        <p:txBody>
          <a:bodyPr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00" y="2996952"/>
            <a:ext cx="83520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7740352" y="6021287"/>
            <a:ext cx="1008361" cy="3600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600"/>
              </a:spcAft>
              <a:buNone/>
              <a:defRPr sz="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7164288" y="6021288"/>
            <a:ext cx="648072" cy="369332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 algn="l">
              <a:spcAft>
                <a:spcPts val="600"/>
              </a:spcAft>
            </a:pPr>
            <a:r>
              <a:rPr lang="en-AU" sz="800" b="1" dirty="0" smtClean="0">
                <a:solidFill>
                  <a:schemeClr val="bg1"/>
                </a:solidFill>
              </a:rPr>
              <a:t>Issue Date:</a:t>
            </a:r>
          </a:p>
          <a:p>
            <a:pPr algn="l">
              <a:spcAft>
                <a:spcPts val="600"/>
              </a:spcAft>
            </a:pPr>
            <a:r>
              <a:rPr lang="en-AU" sz="800" b="1" dirty="0" smtClean="0">
                <a:solidFill>
                  <a:schemeClr val="bg1"/>
                </a:solidFill>
              </a:rPr>
              <a:t>Revision:</a:t>
            </a:r>
            <a:endParaRPr lang="en-AU" sz="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7241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80112" y="0"/>
            <a:ext cx="3563888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0"/>
            <a:ext cx="558011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782" b="1"/>
          <a:stretch/>
        </p:blipFill>
        <p:spPr>
          <a:xfrm>
            <a:off x="0" y="6379370"/>
            <a:ext cx="2032000" cy="4786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060848"/>
            <a:ext cx="5040560" cy="2049191"/>
          </a:xfrm>
        </p:spPr>
        <p:txBody>
          <a:bodyPr anchor="ctr" anchorCtr="0">
            <a:noAutofit/>
          </a:bodyPr>
          <a:lstStyle>
            <a:lvl1pPr algn="l">
              <a:defRPr sz="4800" b="1"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A337-2C29-4402-A0A2-E290C184D5D3}" type="slidenum">
              <a:rPr lang="en-AU" smtClean="0"/>
              <a:t>‹#›</a:t>
            </a:fld>
            <a:endParaRPr lang="en-AU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67744" y="6525344"/>
            <a:ext cx="3168352" cy="216023"/>
          </a:xfrm>
        </p:spPr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27686119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536" y="1600200"/>
            <a:ext cx="4100264" cy="456510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00264" cy="456510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A337-2C29-4402-A0A2-E290C184D5D3}" type="slidenum">
              <a:rPr lang="en-AU" smtClean="0"/>
              <a:t>‹#›</a:t>
            </a:fld>
            <a:endParaRPr lang="en-AU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99792" y="6525344"/>
            <a:ext cx="3960440" cy="25124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700">
                <a:solidFill>
                  <a:srgbClr val="FF0000"/>
                </a:solidFill>
              </a:defRPr>
            </a:lvl1pPr>
          </a:lstStyle>
          <a:p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24254167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536" y="1535113"/>
            <a:ext cx="4101852" cy="639762"/>
          </a:xfrm>
        </p:spPr>
        <p:txBody>
          <a:bodyPr anchor="t" anchorCtr="0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536" y="2174875"/>
            <a:ext cx="4101852" cy="399042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103439" cy="6397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103439" cy="399042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A337-2C29-4402-A0A2-E290C184D5D3}" type="slidenum">
              <a:rPr lang="en-AU" smtClean="0"/>
              <a:t>‹#›</a:t>
            </a:fld>
            <a:endParaRPr lang="en-A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2699792" y="6525344"/>
            <a:ext cx="3960440" cy="25124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700">
                <a:solidFill>
                  <a:srgbClr val="FF0000"/>
                </a:solidFill>
              </a:defRPr>
            </a:lvl1pPr>
          </a:lstStyle>
          <a:p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33431520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A337-2C29-4402-A0A2-E290C184D5D3}" type="slidenum">
              <a:rPr lang="en-AU" smtClean="0"/>
              <a:t>‹#›</a:t>
            </a:fld>
            <a:endParaRPr lang="en-A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99792" y="6525344"/>
            <a:ext cx="3960440" cy="25124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700">
                <a:solidFill>
                  <a:srgbClr val="FF0000"/>
                </a:solidFill>
              </a:defRPr>
            </a:lvl1pPr>
          </a:lstStyle>
          <a:p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13498609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A337-2C29-4402-A0A2-E290C184D5D3}" type="slidenum">
              <a:rPr lang="en-AU" smtClean="0"/>
              <a:t>‹#›</a:t>
            </a:fld>
            <a:endParaRPr lang="en-AU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99792" y="6525344"/>
            <a:ext cx="3960440" cy="25124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700">
                <a:solidFill>
                  <a:srgbClr val="FF0000"/>
                </a:solidFill>
              </a:defRPr>
            </a:lvl1pPr>
          </a:lstStyle>
          <a:p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20411312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663353"/>
            <a:ext cx="8208912" cy="2160239"/>
          </a:xfrm>
        </p:spPr>
        <p:txBody>
          <a:bodyPr>
            <a:normAutofit/>
          </a:bodyPr>
          <a:lstStyle>
            <a:lvl1pPr algn="l">
              <a:defRPr sz="5400">
                <a:solidFill>
                  <a:srgbClr val="000000"/>
                </a:solidFill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2895600"/>
            <a:ext cx="8208912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Click to edit Master subtitle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83744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00" y="764705"/>
            <a:ext cx="8352000" cy="2016223"/>
          </a:xfrm>
        </p:spPr>
        <p:txBody>
          <a:bodyPr anchor="t" anchorCtr="0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00" y="2780928"/>
            <a:ext cx="8352000" cy="1152128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AU" dirty="0"/>
          </a:p>
        </p:txBody>
      </p:sp>
      <p:sp>
        <p:nvSpPr>
          <p:cNvPr id="9" name="Rectangle 8"/>
          <p:cNvSpPr/>
          <p:nvPr userDrawn="1"/>
        </p:nvSpPr>
        <p:spPr>
          <a:xfrm>
            <a:off x="395536" y="4077072"/>
            <a:ext cx="8748464" cy="1080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7740352" y="6021287"/>
            <a:ext cx="1008361" cy="3600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600"/>
              </a:spcAft>
              <a:buNone/>
              <a:defRPr sz="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7164288" y="6021288"/>
            <a:ext cx="648072" cy="369332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 algn="l">
              <a:spcAft>
                <a:spcPts val="600"/>
              </a:spcAft>
            </a:pPr>
            <a:r>
              <a:rPr lang="en-AU" sz="800" b="1" dirty="0" smtClean="0">
                <a:solidFill>
                  <a:schemeClr val="bg1"/>
                </a:solidFill>
              </a:rPr>
              <a:t>Issue Date:</a:t>
            </a:r>
          </a:p>
          <a:p>
            <a:pPr algn="l">
              <a:spcAft>
                <a:spcPts val="600"/>
              </a:spcAft>
            </a:pPr>
            <a:r>
              <a:rPr lang="en-AU" sz="800" b="1" dirty="0" smtClean="0">
                <a:solidFill>
                  <a:schemeClr val="bg1"/>
                </a:solidFill>
              </a:rPr>
              <a:t>Revision:</a:t>
            </a:r>
            <a:endParaRPr lang="en-AU" sz="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9785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A337-2C29-4402-A0A2-E290C184D5D3}" type="slidenum">
              <a:rPr lang="en-AU" smtClean="0"/>
              <a:t>‹#›</a:t>
            </a:fld>
            <a:endParaRPr lang="en-A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99792" y="6525344"/>
            <a:ext cx="3960440" cy="25124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700">
                <a:solidFill>
                  <a:srgbClr val="FF0000"/>
                </a:solidFill>
              </a:defRPr>
            </a:lvl1pPr>
          </a:lstStyle>
          <a:p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7363659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A337-2C29-4402-A0A2-E290C184D5D3}" type="slidenum">
              <a:rPr lang="en-AU" smtClean="0"/>
              <a:t>‹#›</a:t>
            </a:fld>
            <a:endParaRPr lang="en-AU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99792" y="6525344"/>
            <a:ext cx="3960440" cy="25124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700">
                <a:solidFill>
                  <a:srgbClr val="FF0000"/>
                </a:solidFill>
              </a:defRPr>
            </a:lvl1pPr>
          </a:lstStyle>
          <a:p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13690640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880" y="1600201"/>
            <a:ext cx="8352928" cy="2160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A337-2C29-4402-A0A2-E290C184D5D3}" type="slidenum">
              <a:rPr lang="en-AU" smtClean="0"/>
              <a:t>‹#›</a:t>
            </a:fld>
            <a:endParaRPr lang="en-AU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95288" y="4005304"/>
            <a:ext cx="8353425" cy="2160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99792" y="6525344"/>
            <a:ext cx="3960440" cy="25124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700">
                <a:solidFill>
                  <a:srgbClr val="FF0000"/>
                </a:solidFill>
              </a:defRPr>
            </a:lvl1pPr>
          </a:lstStyle>
          <a:p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14261045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1916832"/>
            <a:ext cx="9144000" cy="4176464"/>
          </a:xfrm>
          <a:prstGeom prst="rect">
            <a:avLst/>
          </a:prstGeom>
          <a:solidFill>
            <a:schemeClr val="bg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352928" cy="778098"/>
          </a:xfrm>
        </p:spPr>
        <p:txBody>
          <a:bodyPr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95288" y="1196206"/>
            <a:ext cx="8353425" cy="504602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48464" y="6548965"/>
            <a:ext cx="288032" cy="216024"/>
          </a:xfrm>
        </p:spPr>
        <p:txBody>
          <a:bodyPr/>
          <a:lstStyle/>
          <a:p>
            <a:fld id="{38B2A337-2C29-4402-A0A2-E290C184D5D3}" type="slidenum">
              <a:rPr lang="en-AU" smtClean="0"/>
              <a:t>‹#›</a:t>
            </a:fld>
            <a:endParaRPr lang="en-AU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05880" y="2132857"/>
            <a:ext cx="8352928" cy="3816424"/>
          </a:xfrm>
        </p:spPr>
        <p:txBody>
          <a:bodyPr/>
          <a:lstStyle>
            <a:lvl1pPr marL="0" indent="0">
              <a:buNone/>
              <a:defRPr sz="1600"/>
            </a:lvl1pPr>
            <a:lvl2pPr marL="177800" indent="-177800">
              <a:buFont typeface="Arial" pitchFamily="34" charset="0"/>
              <a:buChar char="•"/>
              <a:defRPr sz="1600"/>
            </a:lvl2pPr>
            <a:lvl3pPr marL="355600" indent="-177800">
              <a:buFont typeface="Arial" pitchFamily="34" charset="0"/>
              <a:buChar char="–"/>
              <a:defRPr sz="14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99792" y="6525344"/>
            <a:ext cx="3960440" cy="25124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700">
                <a:solidFill>
                  <a:srgbClr val="FF0000"/>
                </a:solidFill>
              </a:defRPr>
            </a:lvl1pPr>
          </a:lstStyle>
          <a:p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29548612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1916832"/>
            <a:ext cx="9144000" cy="4176464"/>
          </a:xfrm>
          <a:prstGeom prst="rect">
            <a:avLst/>
          </a:prstGeom>
          <a:solidFill>
            <a:schemeClr val="bg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352928" cy="778098"/>
          </a:xfrm>
        </p:spPr>
        <p:txBody>
          <a:bodyPr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95288" y="1196206"/>
            <a:ext cx="8353425" cy="504602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48464" y="6548965"/>
            <a:ext cx="288032" cy="216024"/>
          </a:xfrm>
        </p:spPr>
        <p:txBody>
          <a:bodyPr/>
          <a:lstStyle/>
          <a:p>
            <a:fld id="{38B2A337-2C29-4402-A0A2-E290C184D5D3}" type="slidenum">
              <a:rPr lang="en-AU" smtClean="0"/>
              <a:t>‹#›</a:t>
            </a:fld>
            <a:endParaRPr lang="en-AU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05880" y="2132857"/>
            <a:ext cx="5966320" cy="3816424"/>
          </a:xfrm>
        </p:spPr>
        <p:txBody>
          <a:bodyPr/>
          <a:lstStyle>
            <a:lvl1pPr marL="0" indent="0">
              <a:buNone/>
              <a:defRPr sz="1600"/>
            </a:lvl1pPr>
            <a:lvl2pPr marL="177800" indent="-177800">
              <a:buFont typeface="Arial" pitchFamily="34" charset="0"/>
              <a:buChar char="•"/>
              <a:defRPr sz="1600"/>
            </a:lvl2pPr>
            <a:lvl3pPr marL="355600" indent="-177800">
              <a:buFont typeface="Arial" pitchFamily="34" charset="0"/>
              <a:buChar char="–"/>
              <a:defRPr sz="14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6588125" y="2133600"/>
            <a:ext cx="2160588" cy="23749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AU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99792" y="6525344"/>
            <a:ext cx="3960440" cy="25124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700">
                <a:solidFill>
                  <a:srgbClr val="FF0000"/>
                </a:solidFill>
              </a:defRPr>
            </a:lvl1pPr>
          </a:lstStyle>
          <a:p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27356565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80112" y="0"/>
            <a:ext cx="3563888" cy="685800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0"/>
            <a:ext cx="558011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4886200" cy="1143000"/>
          </a:xfrm>
        </p:spPr>
        <p:txBody>
          <a:bodyPr/>
          <a:lstStyle>
            <a:lvl1pPr>
              <a:defRPr>
                <a:solidFill>
                  <a:srgbClr val="004FBB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880" y="1600200"/>
            <a:ext cx="4886200" cy="456510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A337-2C29-4402-A0A2-E290C184D5D3}" type="slidenum">
              <a:rPr lang="en-AU" smtClean="0"/>
              <a:t>‹#›</a:t>
            </a:fld>
            <a:endParaRPr lang="en-AU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012161" y="260350"/>
            <a:ext cx="2808312" cy="5904954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782" b="1"/>
          <a:stretch/>
        </p:blipFill>
        <p:spPr>
          <a:xfrm>
            <a:off x="0" y="6379370"/>
            <a:ext cx="2032000" cy="478630"/>
          </a:xfrm>
          <a:prstGeom prst="rect">
            <a:avLst/>
          </a:prstGeom>
        </p:spPr>
      </p:pic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67744" y="6525344"/>
            <a:ext cx="3168352" cy="216023"/>
          </a:xfrm>
        </p:spPr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24676765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1916832"/>
            <a:ext cx="9144000" cy="3240360"/>
          </a:xfrm>
          <a:prstGeom prst="rect">
            <a:avLst/>
          </a:prstGeom>
          <a:solidFill>
            <a:schemeClr val="bg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420888"/>
            <a:ext cx="8352928" cy="1362075"/>
          </a:xfrm>
        </p:spPr>
        <p:txBody>
          <a:bodyPr anchor="ctr" anchorCtr="0">
            <a:noAutofit/>
          </a:bodyPr>
          <a:lstStyle>
            <a:lvl1pPr algn="l">
              <a:defRPr sz="4800" b="1" cap="none" baseline="0">
                <a:solidFill>
                  <a:srgbClr val="004FBB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95288" y="3965525"/>
            <a:ext cx="8353425" cy="649288"/>
          </a:xfrm>
        </p:spPr>
        <p:txBody>
          <a:bodyPr/>
          <a:lstStyle>
            <a:lvl1pPr marL="0" indent="0" algn="l">
              <a:buNone/>
              <a:defRPr>
                <a:solidFill>
                  <a:srgbClr val="004FBB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263628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7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341532"/>
            <a:ext cx="9144000" cy="51646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352928" cy="108012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5880" y="1340768"/>
            <a:ext cx="8352928" cy="482453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99792" y="6525344"/>
            <a:ext cx="3960440" cy="251246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700">
                <a:solidFill>
                  <a:srgbClr val="FF0000"/>
                </a:solidFill>
              </a:defRPr>
            </a:lvl1pPr>
          </a:lstStyle>
          <a:p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3173176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704" r:id="rId2"/>
    <p:sldLayoutId id="2147483650" r:id="rId3"/>
    <p:sldLayoutId id="2147483662" r:id="rId4"/>
    <p:sldLayoutId id="2147483766" r:id="rId5"/>
    <p:sldLayoutId id="2147483705" r:id="rId6"/>
    <p:sldLayoutId id="2147483758" r:id="rId7"/>
    <p:sldLayoutId id="2147483663" r:id="rId8"/>
    <p:sldLayoutId id="2147483651" r:id="rId9"/>
    <p:sldLayoutId id="2147483661" r:id="rId10"/>
    <p:sldLayoutId id="2147483652" r:id="rId11"/>
    <p:sldLayoutId id="2147483653" r:id="rId12"/>
    <p:sldLayoutId id="2147483654" r:id="rId13"/>
    <p:sldLayoutId id="2147483655" r:id="rId14"/>
    <p:sldLayoutId id="2147483767" r:id="rId15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rgbClr val="004FBB"/>
          </a:solidFill>
          <a:latin typeface="+mj-lt"/>
          <a:ea typeface="+mj-ea"/>
          <a:cs typeface="+mj-cs"/>
        </a:defRPr>
      </a:lvl1pPr>
    </p:titleStyle>
    <p:bodyStyle>
      <a:lvl1pPr marL="271463" indent="-271463" algn="l" defTabSz="914400" rtl="0" eaLnBrk="1" latinLnBrk="0" hangingPunct="1">
        <a:spcBef>
          <a:spcPts val="12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1338" indent="-269875" algn="l" defTabSz="914400" rtl="0" eaLnBrk="1" latinLnBrk="0" hangingPunct="1">
        <a:spcBef>
          <a:spcPts val="4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4863" indent="-263525" algn="l" defTabSz="914400" rtl="0" eaLnBrk="1" latinLnBrk="0" hangingPunct="1">
        <a:spcBef>
          <a:spcPts val="4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jpe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4" Type="http://schemas.openxmlformats.org/officeDocument/2006/relationships/image" Target="../media/image17.jpeg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8.jpg"/><Relationship Id="rId5" Type="http://schemas.openxmlformats.org/officeDocument/2006/relationships/image" Target="../media/image19.jpe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20.jpe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21.jpeg"/><Relationship Id="rId5" Type="http://schemas.openxmlformats.org/officeDocument/2006/relationships/image" Target="../media/image22.jpe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chart" Target="../charts/chart18.xml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0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4" Type="http://schemas.openxmlformats.org/officeDocument/2006/relationships/chart" Target="../charts/chart2.xml"/><Relationship Id="rId5" Type="http://schemas.openxmlformats.org/officeDocument/2006/relationships/chart" Target="../charts/chart3.xml"/><Relationship Id="rId6" Type="http://schemas.openxmlformats.org/officeDocument/2006/relationships/chart" Target="../charts/chart4.xml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4" Type="http://schemas.openxmlformats.org/officeDocument/2006/relationships/chart" Target="../charts/chart6.xml"/><Relationship Id="rId5" Type="http://schemas.openxmlformats.org/officeDocument/2006/relationships/chart" Target="../charts/chart7.xml"/><Relationship Id="rId6" Type="http://schemas.openxmlformats.org/officeDocument/2006/relationships/chart" Target="../charts/chart8.xml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4" Type="http://schemas.openxmlformats.org/officeDocument/2006/relationships/chart" Target="../charts/chart10.xml"/><Relationship Id="rId5" Type="http://schemas.openxmlformats.org/officeDocument/2006/relationships/chart" Target="../charts/chart11.xml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4" Type="http://schemas.openxmlformats.org/officeDocument/2006/relationships/chart" Target="../charts/chart13.xml"/><Relationship Id="rId5" Type="http://schemas.openxmlformats.org/officeDocument/2006/relationships/chart" Target="../charts/chart14.xml"/><Relationship Id="rId6" Type="http://schemas.openxmlformats.org/officeDocument/2006/relationships/chart" Target="../charts/chart15.xml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chart" Target="../charts/char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chart" Target="../charts/char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AU" dirty="0" smtClean="0"/>
              <a:t>APNIC Update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15 Apr 2015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15 </a:t>
            </a:r>
            <a:r>
              <a:rPr lang="en-US" dirty="0" smtClean="0"/>
              <a:t>May 2015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Paul Wilson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819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Distributed </a:t>
            </a:r>
            <a:r>
              <a:rPr lang="en-US" dirty="0" err="1"/>
              <a:t>W</a:t>
            </a:r>
            <a:r>
              <a:rPr lang="en-US" dirty="0" err="1" smtClean="0"/>
              <a:t>hois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A337-2C29-4402-A0A2-E290C184D5D3}" type="slidenum">
              <a:rPr lang="en-AU" smtClean="0"/>
              <a:t>10</a:t>
            </a:fld>
            <a:endParaRPr lang="en-AU"/>
          </a:p>
        </p:txBody>
      </p:sp>
      <p:sp>
        <p:nvSpPr>
          <p:cNvPr id="19" name="Rounded Rectangle 18"/>
          <p:cNvSpPr/>
          <p:nvPr/>
        </p:nvSpPr>
        <p:spPr>
          <a:xfrm>
            <a:off x="611560" y="2852936"/>
            <a:ext cx="4392488" cy="792088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75000"/>
                </a:schemeClr>
              </a:gs>
            </a:gsLst>
            <a:lin ang="5400000" scaled="0"/>
            <a:tileRect/>
          </a:gradFill>
          <a:ln w="25400">
            <a:solidFill>
              <a:srgbClr val="004FB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4 servers now operating: 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Brisbane, Tokyo</a:t>
            </a:r>
            <a:r>
              <a:rPr lang="en-US" dirty="0">
                <a:solidFill>
                  <a:schemeClr val="tx1"/>
                </a:solidFill>
              </a:rPr>
              <a:t>, London, </a:t>
            </a:r>
            <a:r>
              <a:rPr lang="en-US" dirty="0" smtClean="0">
                <a:solidFill>
                  <a:schemeClr val="tx1"/>
                </a:solidFill>
              </a:rPr>
              <a:t>Fremont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79512" y="1484784"/>
            <a:ext cx="5256584" cy="1152128"/>
          </a:xfrm>
          <a:prstGeom prst="round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2"/>
                </a:solidFill>
              </a:rPr>
              <a:t>Deployed distributed </a:t>
            </a:r>
            <a:r>
              <a:rPr lang="en-US" sz="2000" dirty="0" err="1" smtClean="0">
                <a:solidFill>
                  <a:schemeClr val="bg2"/>
                </a:solidFill>
              </a:rPr>
              <a:t>Whois</a:t>
            </a:r>
            <a:r>
              <a:rPr lang="en-US" sz="2000" dirty="0" smtClean="0">
                <a:solidFill>
                  <a:schemeClr val="bg2"/>
                </a:solidFill>
              </a:rPr>
              <a:t> </a:t>
            </a:r>
            <a:r>
              <a:rPr lang="en-US" sz="2000" dirty="0">
                <a:solidFill>
                  <a:schemeClr val="bg2"/>
                </a:solidFill>
              </a:rPr>
              <a:t>service to improve responsiveness and resilience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11560" y="3789040"/>
            <a:ext cx="4392488" cy="792088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75000"/>
                </a:schemeClr>
              </a:gs>
            </a:gsLst>
            <a:lin ang="5400000" scaled="0"/>
            <a:tileRect/>
          </a:gradFill>
          <a:ln w="25400">
            <a:solidFill>
              <a:srgbClr val="004FB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Response times have improved up to 10x for majority of users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11560" y="4725144"/>
            <a:ext cx="4392488" cy="72008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75000"/>
                </a:schemeClr>
              </a:gs>
            </a:gsLst>
            <a:lin ang="5400000" scaled="0"/>
            <a:tileRect/>
          </a:gradFill>
          <a:ln w="25400">
            <a:solidFill>
              <a:srgbClr val="004FB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Multiple sites to sink attack traffic without bringing the service down </a:t>
            </a:r>
          </a:p>
        </p:txBody>
      </p:sp>
      <p:pic>
        <p:nvPicPr>
          <p:cNvPr id="13" name="Picture 12" descr="Region-in-world-Blue-01-01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66"/>
          <a:stretch/>
        </p:blipFill>
        <p:spPr>
          <a:xfrm>
            <a:off x="5220072" y="2852936"/>
            <a:ext cx="3601314" cy="2088232"/>
          </a:xfrm>
          <a:prstGeom prst="rect">
            <a:avLst/>
          </a:prstGeom>
        </p:spPr>
      </p:pic>
      <p:grpSp>
        <p:nvGrpSpPr>
          <p:cNvPr id="36" name="Group 35"/>
          <p:cNvGrpSpPr/>
          <p:nvPr/>
        </p:nvGrpSpPr>
        <p:grpSpPr>
          <a:xfrm>
            <a:off x="5488896" y="3599896"/>
            <a:ext cx="108016" cy="108016"/>
            <a:chOff x="5488896" y="3599896"/>
            <a:chExt cx="108016" cy="108016"/>
          </a:xfrm>
        </p:grpSpPr>
        <p:sp>
          <p:nvSpPr>
            <p:cNvPr id="15" name="Oval 14"/>
            <p:cNvSpPr/>
            <p:nvPr/>
          </p:nvSpPr>
          <p:spPr>
            <a:xfrm flipH="1" flipV="1">
              <a:off x="5521289" y="3631289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508104" y="3618144"/>
              <a:ext cx="72008" cy="7200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5488896" y="3599896"/>
              <a:ext cx="108016" cy="10801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7013552" y="4484152"/>
            <a:ext cx="108016" cy="108016"/>
            <a:chOff x="5488896" y="3599896"/>
            <a:chExt cx="108016" cy="108016"/>
          </a:xfrm>
        </p:grpSpPr>
        <p:sp>
          <p:nvSpPr>
            <p:cNvPr id="38" name="Oval 37"/>
            <p:cNvSpPr/>
            <p:nvPr/>
          </p:nvSpPr>
          <p:spPr>
            <a:xfrm flipH="1" flipV="1">
              <a:off x="5521289" y="3631289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5508104" y="3618144"/>
              <a:ext cx="72008" cy="7200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5488896" y="3599896"/>
              <a:ext cx="108016" cy="10801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6871448" y="3836080"/>
            <a:ext cx="108016" cy="108016"/>
            <a:chOff x="5488896" y="3599896"/>
            <a:chExt cx="108016" cy="108016"/>
          </a:xfrm>
        </p:grpSpPr>
        <p:sp>
          <p:nvSpPr>
            <p:cNvPr id="42" name="Oval 41"/>
            <p:cNvSpPr/>
            <p:nvPr/>
          </p:nvSpPr>
          <p:spPr>
            <a:xfrm flipH="1" flipV="1">
              <a:off x="5521289" y="3631289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5508104" y="3618144"/>
              <a:ext cx="72008" cy="7200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5488896" y="3599896"/>
              <a:ext cx="108016" cy="10801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7911248" y="3819280"/>
            <a:ext cx="108016" cy="108016"/>
            <a:chOff x="5488896" y="3599896"/>
            <a:chExt cx="108016" cy="108016"/>
          </a:xfrm>
        </p:grpSpPr>
        <p:sp>
          <p:nvSpPr>
            <p:cNvPr id="46" name="Oval 45"/>
            <p:cNvSpPr/>
            <p:nvPr/>
          </p:nvSpPr>
          <p:spPr>
            <a:xfrm flipH="1" flipV="1">
              <a:off x="5521289" y="3631289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>
              <a:off x="5508104" y="3618144"/>
              <a:ext cx="72008" cy="7200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5488896" y="3599896"/>
              <a:ext cx="108016" cy="10801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91912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Distributed </a:t>
            </a:r>
            <a:r>
              <a:rPr lang="en-US" dirty="0" err="1"/>
              <a:t>W</a:t>
            </a:r>
            <a:r>
              <a:rPr lang="en-US" dirty="0" err="1" smtClean="0"/>
              <a:t>hois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A337-2C29-4402-A0A2-E290C184D5D3}" type="slidenum">
              <a:rPr lang="en-AU" smtClean="0"/>
              <a:t>11</a:t>
            </a:fld>
            <a:endParaRPr lang="en-AU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rcRect t="-496" b="-49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64535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Distributed </a:t>
            </a:r>
            <a:r>
              <a:rPr lang="en-US" dirty="0" err="1"/>
              <a:t>W</a:t>
            </a:r>
            <a:r>
              <a:rPr lang="en-US" dirty="0" err="1" smtClean="0"/>
              <a:t>hois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A337-2C29-4402-A0A2-E290C184D5D3}" type="slidenum">
              <a:rPr lang="en-AU" smtClean="0"/>
              <a:t>12</a:t>
            </a:fld>
            <a:endParaRPr lang="en-AU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/>
          <a:srcRect t="1448" b="1448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46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Improved System Architecture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A337-2C29-4402-A0A2-E290C184D5D3}" type="slidenum">
              <a:rPr lang="en-AU" smtClean="0"/>
              <a:pPr/>
              <a:t>13</a:t>
            </a:fld>
            <a:endParaRPr lang="en-AU"/>
          </a:p>
        </p:txBody>
      </p:sp>
      <p:sp>
        <p:nvSpPr>
          <p:cNvPr id="13" name="Rounded Rectangle 12"/>
          <p:cNvSpPr/>
          <p:nvPr/>
        </p:nvSpPr>
        <p:spPr>
          <a:xfrm>
            <a:off x="4499992" y="1196752"/>
            <a:ext cx="4248472" cy="936104"/>
          </a:xfrm>
          <a:prstGeom prst="round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bg2"/>
                </a:solidFill>
              </a:rPr>
              <a:t>Based on Message Bus </a:t>
            </a:r>
          </a:p>
          <a:p>
            <a:pPr algn="ctr"/>
            <a:r>
              <a:rPr lang="en-US" sz="2000" dirty="0" smtClean="0">
                <a:solidFill>
                  <a:schemeClr val="bg2"/>
                </a:solidFill>
              </a:rPr>
              <a:t>integration pattern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499992" y="4221088"/>
            <a:ext cx="4248472" cy="1800200"/>
          </a:xfrm>
          <a:prstGeom prst="round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bg2"/>
                </a:solidFill>
              </a:rPr>
              <a:t>Increased responsiveness provides improved user experience </a:t>
            </a:r>
          </a:p>
          <a:p>
            <a:pPr algn="ctr"/>
            <a:r>
              <a:rPr lang="en-US" sz="2000" dirty="0" smtClean="0">
                <a:solidFill>
                  <a:schemeClr val="bg2"/>
                </a:solidFill>
              </a:rPr>
              <a:t>Faster development cycles for new feature requests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499992" y="2420888"/>
            <a:ext cx="4248472" cy="1512168"/>
          </a:xfrm>
          <a:prstGeom prst="round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bg2"/>
                </a:solidFill>
              </a:rPr>
              <a:t>Deployment on Linux (</a:t>
            </a:r>
            <a:r>
              <a:rPr lang="en-US" sz="2000" dirty="0" err="1" smtClean="0">
                <a:solidFill>
                  <a:schemeClr val="bg2"/>
                </a:solidFill>
              </a:rPr>
              <a:t>CentOS</a:t>
            </a:r>
            <a:r>
              <a:rPr lang="en-US" sz="2000" dirty="0" smtClean="0">
                <a:solidFill>
                  <a:schemeClr val="bg2"/>
                </a:solidFill>
              </a:rPr>
              <a:t>) Java 7 development environment</a:t>
            </a:r>
          </a:p>
          <a:p>
            <a:pPr algn="ctr"/>
            <a:r>
              <a:rPr lang="en-US" sz="2000" dirty="0" smtClean="0">
                <a:solidFill>
                  <a:schemeClr val="bg2"/>
                </a:solidFill>
              </a:rPr>
              <a:t>Apache </a:t>
            </a:r>
            <a:r>
              <a:rPr lang="en-US" sz="2000" dirty="0" err="1" smtClean="0">
                <a:solidFill>
                  <a:schemeClr val="bg2"/>
                </a:solidFill>
              </a:rPr>
              <a:t>ActiveMQ</a:t>
            </a:r>
            <a:r>
              <a:rPr lang="en-US" sz="2000" dirty="0" smtClean="0">
                <a:solidFill>
                  <a:schemeClr val="bg2"/>
                </a:solidFill>
              </a:rPr>
              <a:t> inter-process communications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11559" y="3326520"/>
            <a:ext cx="267385" cy="31191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Rectangle 10"/>
          <p:cNvSpPr/>
          <p:nvPr/>
        </p:nvSpPr>
        <p:spPr>
          <a:xfrm>
            <a:off x="1017139" y="3326520"/>
            <a:ext cx="267385" cy="31191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Rectangle 11"/>
          <p:cNvSpPr/>
          <p:nvPr/>
        </p:nvSpPr>
        <p:spPr>
          <a:xfrm>
            <a:off x="1422719" y="3326520"/>
            <a:ext cx="267385" cy="31191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Rectangle 13"/>
          <p:cNvSpPr/>
          <p:nvPr/>
        </p:nvSpPr>
        <p:spPr>
          <a:xfrm>
            <a:off x="1828299" y="3326520"/>
            <a:ext cx="267385" cy="31191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Rectangle 14"/>
          <p:cNvSpPr/>
          <p:nvPr/>
        </p:nvSpPr>
        <p:spPr>
          <a:xfrm>
            <a:off x="2233879" y="3326520"/>
            <a:ext cx="267385" cy="31191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Rectangle 15"/>
          <p:cNvSpPr/>
          <p:nvPr/>
        </p:nvSpPr>
        <p:spPr>
          <a:xfrm>
            <a:off x="2639459" y="3326520"/>
            <a:ext cx="267385" cy="31191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Rectangle 16"/>
          <p:cNvSpPr/>
          <p:nvPr/>
        </p:nvSpPr>
        <p:spPr>
          <a:xfrm>
            <a:off x="3045039" y="3326520"/>
            <a:ext cx="267385" cy="31191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8" name="Rectangle 17"/>
          <p:cNvSpPr/>
          <p:nvPr/>
        </p:nvSpPr>
        <p:spPr>
          <a:xfrm>
            <a:off x="3450622" y="3326520"/>
            <a:ext cx="267385" cy="31191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9" name="Frame 18"/>
          <p:cNvSpPr/>
          <p:nvPr/>
        </p:nvSpPr>
        <p:spPr>
          <a:xfrm>
            <a:off x="611560" y="3997487"/>
            <a:ext cx="3106448" cy="367617"/>
          </a:xfrm>
          <a:prstGeom prst="fra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>
                <a:solidFill>
                  <a:schemeClr val="tx1"/>
                </a:solidFill>
              </a:rPr>
              <a:t>Apache </a:t>
            </a:r>
            <a:r>
              <a:rPr lang="en-AU" dirty="0" err="1" smtClean="0">
                <a:solidFill>
                  <a:schemeClr val="tx1"/>
                </a:solidFill>
              </a:rPr>
              <a:t>ActiveMQ</a:t>
            </a:r>
            <a:endParaRPr lang="en-AU" dirty="0">
              <a:solidFill>
                <a:schemeClr val="tx1"/>
              </a:solidFill>
            </a:endParaRPr>
          </a:p>
        </p:txBody>
      </p:sp>
      <p:cxnSp>
        <p:nvCxnSpPr>
          <p:cNvPr id="20" name="Straight Arrow Connector 19"/>
          <p:cNvCxnSpPr>
            <a:stCxn id="10" idx="2"/>
          </p:cNvCxnSpPr>
          <p:nvPr/>
        </p:nvCxnSpPr>
        <p:spPr>
          <a:xfrm>
            <a:off x="745252" y="3638438"/>
            <a:ext cx="0" cy="33419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1" idx="2"/>
          </p:cNvCxnSpPr>
          <p:nvPr/>
        </p:nvCxnSpPr>
        <p:spPr>
          <a:xfrm>
            <a:off x="1150832" y="3638438"/>
            <a:ext cx="0" cy="33419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2" idx="2"/>
          </p:cNvCxnSpPr>
          <p:nvPr/>
        </p:nvCxnSpPr>
        <p:spPr>
          <a:xfrm>
            <a:off x="1556412" y="3638438"/>
            <a:ext cx="0" cy="33419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4" idx="2"/>
          </p:cNvCxnSpPr>
          <p:nvPr/>
        </p:nvCxnSpPr>
        <p:spPr>
          <a:xfrm>
            <a:off x="1961992" y="3638438"/>
            <a:ext cx="0" cy="33419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5" idx="2"/>
          </p:cNvCxnSpPr>
          <p:nvPr/>
        </p:nvCxnSpPr>
        <p:spPr>
          <a:xfrm>
            <a:off x="2367572" y="3638438"/>
            <a:ext cx="0" cy="33419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6" idx="2"/>
          </p:cNvCxnSpPr>
          <p:nvPr/>
        </p:nvCxnSpPr>
        <p:spPr>
          <a:xfrm flipH="1">
            <a:off x="2772688" y="3638438"/>
            <a:ext cx="464" cy="33419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7" idx="2"/>
          </p:cNvCxnSpPr>
          <p:nvPr/>
        </p:nvCxnSpPr>
        <p:spPr>
          <a:xfrm>
            <a:off x="3178732" y="3638438"/>
            <a:ext cx="0" cy="33419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endCxn id="18" idx="2"/>
          </p:cNvCxnSpPr>
          <p:nvPr/>
        </p:nvCxnSpPr>
        <p:spPr>
          <a:xfrm flipV="1">
            <a:off x="3584315" y="3638438"/>
            <a:ext cx="0" cy="33419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ounded Rectangle 28"/>
          <p:cNvSpPr/>
          <p:nvPr/>
        </p:nvSpPr>
        <p:spPr>
          <a:xfrm>
            <a:off x="321751" y="2485319"/>
            <a:ext cx="1297921" cy="51243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err="1" smtClean="0"/>
              <a:t>MyAPNIC</a:t>
            </a:r>
            <a:endParaRPr lang="en-AU" dirty="0"/>
          </a:p>
        </p:txBody>
      </p:sp>
      <p:sp>
        <p:nvSpPr>
          <p:cNvPr id="30" name="Rounded Rectangle 29"/>
          <p:cNvSpPr/>
          <p:nvPr/>
        </p:nvSpPr>
        <p:spPr>
          <a:xfrm>
            <a:off x="1716882" y="2485319"/>
            <a:ext cx="1126926" cy="51243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WHOIS</a:t>
            </a:r>
            <a:endParaRPr lang="en-AU" dirty="0"/>
          </a:p>
        </p:txBody>
      </p:sp>
      <p:sp>
        <p:nvSpPr>
          <p:cNvPr id="31" name="Rounded Rectangle 30"/>
          <p:cNvSpPr/>
          <p:nvPr/>
        </p:nvSpPr>
        <p:spPr>
          <a:xfrm>
            <a:off x="2915816" y="2485319"/>
            <a:ext cx="936104" cy="51243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RPKI</a:t>
            </a:r>
            <a:endParaRPr lang="en-AU" dirty="0"/>
          </a:p>
        </p:txBody>
      </p:sp>
      <p:cxnSp>
        <p:nvCxnSpPr>
          <p:cNvPr id="50" name="Straight Arrow Connector 49"/>
          <p:cNvCxnSpPr/>
          <p:nvPr/>
        </p:nvCxnSpPr>
        <p:spPr>
          <a:xfrm>
            <a:off x="2367310" y="2989375"/>
            <a:ext cx="0" cy="33419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3585096" y="3015219"/>
            <a:ext cx="0" cy="33419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755576" y="2989375"/>
            <a:ext cx="0" cy="33419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6915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Supporting Infrastructure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A337-2C29-4402-A0A2-E290C184D5D3}" type="slidenum">
              <a:rPr lang="en-AU" smtClean="0"/>
              <a:pPr/>
              <a:t>14</a:t>
            </a:fld>
            <a:endParaRPr lang="en-AU"/>
          </a:p>
        </p:txBody>
      </p:sp>
      <p:sp>
        <p:nvSpPr>
          <p:cNvPr id="13" name="Rounded Rectangle 12"/>
          <p:cNvSpPr/>
          <p:nvPr/>
        </p:nvSpPr>
        <p:spPr>
          <a:xfrm>
            <a:off x="4752020" y="1628800"/>
            <a:ext cx="3924436" cy="1152128"/>
          </a:xfrm>
          <a:prstGeom prst="round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bg2"/>
                </a:solidFill>
              </a:rPr>
              <a:t>VMware virtualization </a:t>
            </a:r>
          </a:p>
          <a:p>
            <a:pPr algn="ctr"/>
            <a:r>
              <a:rPr lang="en-US" sz="2000" dirty="0" smtClean="0">
                <a:solidFill>
                  <a:schemeClr val="bg2"/>
                </a:solidFill>
              </a:rPr>
              <a:t>for increased reliability </a:t>
            </a:r>
          </a:p>
          <a:p>
            <a:pPr algn="ctr"/>
            <a:r>
              <a:rPr lang="en-US" sz="2000" dirty="0" smtClean="0">
                <a:solidFill>
                  <a:schemeClr val="bg2"/>
                </a:solidFill>
              </a:rPr>
              <a:t>(175+ machines)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8" name="Alternate Process 7"/>
          <p:cNvSpPr/>
          <p:nvPr/>
        </p:nvSpPr>
        <p:spPr>
          <a:xfrm>
            <a:off x="539552" y="1988840"/>
            <a:ext cx="3831507" cy="3240360"/>
          </a:xfrm>
          <a:prstGeom prst="flowChartAlternateProcess">
            <a:avLst/>
          </a:prstGeom>
          <a:blipFill rotWithShape="1">
            <a:blip r:embed="rId3"/>
            <a:stretch>
              <a:fillRect/>
            </a:stretch>
          </a:blipFill>
          <a:ln w="38100" cmpd="sng">
            <a:solidFill>
              <a:srgbClr val="004FB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716016" y="4509120"/>
            <a:ext cx="3960440" cy="864096"/>
          </a:xfrm>
          <a:prstGeom prst="round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bg2"/>
                </a:solidFill>
              </a:rPr>
              <a:t>DRP audit and exercising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716016" y="2996952"/>
            <a:ext cx="3960440" cy="1296144"/>
          </a:xfrm>
          <a:prstGeom prst="round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bg2"/>
                </a:solidFill>
              </a:rPr>
              <a:t>Deployment of Puppet Configuration Management </a:t>
            </a:r>
          </a:p>
          <a:p>
            <a:pPr algn="ctr"/>
            <a:r>
              <a:rPr lang="en-US" sz="2000" dirty="0" smtClean="0">
                <a:solidFill>
                  <a:schemeClr val="bg2"/>
                </a:solidFill>
              </a:rPr>
              <a:t>for centralized synchronization and updates</a:t>
            </a:r>
            <a:endParaRPr lang="en-US" sz="20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340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Accountability &amp; Transparency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A337-2C29-4402-A0A2-E290C184D5D3}" type="slidenum">
              <a:rPr lang="en-AU" smtClean="0"/>
              <a:pPr/>
              <a:t>15</a:t>
            </a:fld>
            <a:endParaRPr lang="en-AU"/>
          </a:p>
        </p:txBody>
      </p:sp>
      <p:pic>
        <p:nvPicPr>
          <p:cNvPr id="8" name="Picture 7" descr="Screen Shot 2014-09-10 at 2.44.17 p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772816"/>
            <a:ext cx="3781060" cy="30689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Rounded Rectangle 8"/>
          <p:cNvSpPr/>
          <p:nvPr/>
        </p:nvSpPr>
        <p:spPr>
          <a:xfrm>
            <a:off x="5004048" y="3284984"/>
            <a:ext cx="3528392" cy="864096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75000"/>
                </a:schemeClr>
              </a:gs>
            </a:gsLst>
            <a:lin ang="5400000" scaled="0"/>
            <a:tileRect/>
          </a:gradFill>
          <a:ln w="25400">
            <a:solidFill>
              <a:srgbClr val="004FB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0000"/>
                </a:solidFill>
              </a:rPr>
              <a:t>Improved internal financial audit process established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5004048" y="5301208"/>
            <a:ext cx="3528392" cy="864096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75000"/>
                </a:schemeClr>
              </a:gs>
            </a:gsLst>
            <a:lin ang="5400000" scaled="0"/>
            <a:tileRect/>
          </a:gradFill>
          <a:ln w="25400">
            <a:solidFill>
              <a:srgbClr val="004FB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0000"/>
                </a:solidFill>
              </a:rPr>
              <a:t>ISO9001 external audit – passed!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004048" y="4293096"/>
            <a:ext cx="3528392" cy="864096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75000"/>
                </a:schemeClr>
              </a:gs>
            </a:gsLst>
            <a:lin ang="5400000" scaled="0"/>
            <a:tileRect/>
          </a:gradFill>
          <a:ln w="25400">
            <a:solidFill>
              <a:srgbClr val="004FB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0000"/>
                </a:solidFill>
              </a:rPr>
              <a:t>Appointment of new external financial auditors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5004048" y="2276872"/>
            <a:ext cx="3528392" cy="864096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75000"/>
                </a:schemeClr>
              </a:gs>
            </a:gsLst>
            <a:lin ang="5400000" scaled="0"/>
            <a:tileRect/>
          </a:gradFill>
          <a:ln w="25400">
            <a:solidFill>
              <a:srgbClr val="004FB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0000"/>
                </a:solidFill>
              </a:rPr>
              <a:t>RIR accountability matrix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5004048" y="1268760"/>
            <a:ext cx="3528392" cy="864096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75000"/>
                </a:schemeClr>
              </a:gs>
            </a:gsLst>
            <a:lin ang="5400000" scaled="0"/>
            <a:tileRect/>
          </a:gradFill>
          <a:ln w="25400">
            <a:solidFill>
              <a:srgbClr val="004FB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0000"/>
                </a:solidFill>
              </a:rPr>
              <a:t>Transparency web page updated</a:t>
            </a:r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212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Shot 2015-01-29 at 11.20.40 a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55" b="3010"/>
          <a:stretch/>
        </p:blipFill>
        <p:spPr>
          <a:xfrm>
            <a:off x="107504" y="1124744"/>
            <a:ext cx="8640960" cy="5133785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95536" y="116632"/>
            <a:ext cx="8352928" cy="1143000"/>
          </a:xfrm>
        </p:spPr>
        <p:txBody>
          <a:bodyPr/>
          <a:lstStyle/>
          <a:p>
            <a:r>
              <a:rPr lang="en-US" dirty="0" smtClean="0"/>
              <a:t>2015 Activity Plan &amp; Budget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5076056" y="4509120"/>
            <a:ext cx="3960440" cy="1440160"/>
          </a:xfrm>
          <a:prstGeom prst="round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2"/>
                </a:solidFill>
              </a:rPr>
              <a:t>Clearer account of </a:t>
            </a:r>
            <a:r>
              <a:rPr lang="en-US" sz="2400" dirty="0">
                <a:solidFill>
                  <a:schemeClr val="bg2"/>
                </a:solidFill>
              </a:rPr>
              <a:t>planned activities and resource allocation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A337-2C29-4402-A0A2-E290C184D5D3}" type="slidenum">
              <a:rPr lang="en-AU" smtClean="0"/>
              <a:t>16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62936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APNIC in 2014</a:t>
            </a:r>
            <a:endParaRPr lang="en-US" dirty="0"/>
          </a:p>
        </p:txBody>
      </p:sp>
      <p:pic>
        <p:nvPicPr>
          <p:cNvPr id="5" name="Content Placeholder 4" descr="map.pn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6" t="-1857" r="-783" b="-2318"/>
          <a:stretch/>
        </p:blipFill>
        <p:spPr>
          <a:xfrm>
            <a:off x="539552" y="1412776"/>
            <a:ext cx="5827746" cy="5030446"/>
          </a:xfrm>
        </p:spPr>
      </p:pic>
      <p:sp>
        <p:nvSpPr>
          <p:cNvPr id="3" name="Rounded Rectangle 2"/>
          <p:cNvSpPr/>
          <p:nvPr/>
        </p:nvSpPr>
        <p:spPr>
          <a:xfrm>
            <a:off x="4067944" y="1556792"/>
            <a:ext cx="4752528" cy="1080120"/>
          </a:xfrm>
          <a:prstGeom prst="round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bg2"/>
                </a:solidFill>
              </a:rPr>
              <a:t>Serving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067944" y="4437112"/>
            <a:ext cx="4752528" cy="1080120"/>
          </a:xfrm>
          <a:prstGeom prst="round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bg2"/>
                </a:solidFill>
              </a:rPr>
              <a:t>Collaborating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4067944" y="2996952"/>
            <a:ext cx="4752528" cy="1080120"/>
          </a:xfrm>
          <a:prstGeom prst="roundRect">
            <a:avLst/>
          </a:prstGeom>
          <a:solidFill>
            <a:srgbClr val="16681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Supporting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A337-2C29-4402-A0A2-E290C184D5D3}" type="slidenum">
              <a:rPr lang="en-AU" smtClean="0"/>
              <a:t>17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71309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352928" cy="1143000"/>
          </a:xfrm>
        </p:spPr>
        <p:txBody>
          <a:bodyPr/>
          <a:lstStyle/>
          <a:p>
            <a:r>
              <a:rPr lang="en-US" dirty="0" smtClean="0"/>
              <a:t>Policy Development</a:t>
            </a:r>
            <a:endParaRPr lang="en-US" dirty="0"/>
          </a:p>
        </p:txBody>
      </p:sp>
      <p:pic>
        <p:nvPicPr>
          <p:cNvPr id="5" name="Content Placeholder 4" descr="policy_diagram_circle_final_CI NEW-01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" t="1543" r="1649" b="1958"/>
          <a:stretch/>
        </p:blipFill>
        <p:spPr>
          <a:xfrm>
            <a:off x="1619672" y="1412776"/>
            <a:ext cx="5544615" cy="4946837"/>
          </a:xfrm>
          <a:prstGeom prst="rect">
            <a:avLst/>
          </a:prstGeom>
        </p:spPr>
      </p:pic>
      <p:sp>
        <p:nvSpPr>
          <p:cNvPr id="7" name="Oval Callout 6"/>
          <p:cNvSpPr/>
          <p:nvPr/>
        </p:nvSpPr>
        <p:spPr>
          <a:xfrm>
            <a:off x="467544" y="1268760"/>
            <a:ext cx="1944216" cy="1584176"/>
          </a:xfrm>
          <a:prstGeom prst="wedgeEllipseCallout">
            <a:avLst>
              <a:gd name="adj1" fmla="val 41974"/>
              <a:gd name="adj2" fmla="val 52880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2"/>
                </a:solidFill>
              </a:rPr>
              <a:t>PDP central to APNIC activities</a:t>
            </a:r>
          </a:p>
        </p:txBody>
      </p:sp>
      <p:sp>
        <p:nvSpPr>
          <p:cNvPr id="8" name="Oval Callout 7"/>
          <p:cNvSpPr/>
          <p:nvPr/>
        </p:nvSpPr>
        <p:spPr>
          <a:xfrm>
            <a:off x="7020272" y="3645024"/>
            <a:ext cx="1944216" cy="1584176"/>
          </a:xfrm>
          <a:prstGeom prst="wedgeEllipseCallout">
            <a:avLst>
              <a:gd name="adj1" fmla="val -66026"/>
              <a:gd name="adj2" fmla="val -35674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2"/>
                </a:solidFill>
              </a:rPr>
              <a:t>Gauging consensus is critical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A337-2C29-4402-A0A2-E290C184D5D3}" type="slidenum">
              <a:rPr lang="en-AU" smtClean="0"/>
              <a:t>18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06247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2014 Policy Implementations</a:t>
            </a:r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763688" y="1700808"/>
            <a:ext cx="0" cy="4536504"/>
          </a:xfrm>
          <a:prstGeom prst="line">
            <a:avLst/>
          </a:prstGeom>
          <a:ln w="57150" cmpd="sng">
            <a:solidFill>
              <a:srgbClr val="004FBA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ounded Rectangular Callout 14"/>
          <p:cNvSpPr/>
          <p:nvPr/>
        </p:nvSpPr>
        <p:spPr>
          <a:xfrm>
            <a:off x="2411760" y="1628800"/>
            <a:ext cx="6408712" cy="936104"/>
          </a:xfrm>
          <a:prstGeom prst="wedgeRoundRectCallout">
            <a:avLst>
              <a:gd name="adj1" fmla="val -57010"/>
              <a:gd name="adj2" fmla="val 11059"/>
              <a:gd name="adj3" fmla="val 16667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16200000" scaled="0"/>
          </a:gradFill>
          <a:ln w="38100" cmpd="sng">
            <a:solidFill>
              <a:srgbClr val="004FB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71575" indent="-1171575"/>
            <a:r>
              <a:rPr lang="en-US" sz="2400" dirty="0" smtClean="0">
                <a:solidFill>
                  <a:schemeClr val="tx1"/>
                </a:solidFill>
              </a:rPr>
              <a:t>prop</a:t>
            </a:r>
            <a:r>
              <a:rPr lang="en-US" sz="2400" dirty="0">
                <a:solidFill>
                  <a:schemeClr val="tx1"/>
                </a:solidFill>
              </a:rPr>
              <a:t>-107: AS number transfer proposal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7504" y="1959223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/>
              <a:t>16 April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7504" y="3501008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/>
              <a:t>7 May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107504" y="5085184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/>
              <a:t>27 May</a:t>
            </a:r>
            <a:endParaRPr lang="en-US" sz="2400" dirty="0"/>
          </a:p>
        </p:txBody>
      </p:sp>
      <p:sp>
        <p:nvSpPr>
          <p:cNvPr id="19" name="Rounded Rectangular Callout 18"/>
          <p:cNvSpPr/>
          <p:nvPr/>
        </p:nvSpPr>
        <p:spPr>
          <a:xfrm>
            <a:off x="2411760" y="3114199"/>
            <a:ext cx="6408712" cy="1080120"/>
          </a:xfrm>
          <a:prstGeom prst="wedgeRoundRectCallout">
            <a:avLst>
              <a:gd name="adj1" fmla="val -57482"/>
              <a:gd name="adj2" fmla="val 10028"/>
              <a:gd name="adj3" fmla="val 16667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16200000" scaled="0"/>
          </a:gradFill>
          <a:ln w="38100" cmpd="sng">
            <a:solidFill>
              <a:srgbClr val="004FB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</a:rPr>
              <a:t>prop</a:t>
            </a:r>
            <a:r>
              <a:rPr lang="en-US" sz="2400" dirty="0">
                <a:solidFill>
                  <a:schemeClr val="tx1"/>
                </a:solidFill>
              </a:rPr>
              <a:t>-109: Allocate 1.0.0.0/24 and 1.1.1.0/24 to APNIC Labs as Research Prefixes</a:t>
            </a:r>
          </a:p>
        </p:txBody>
      </p:sp>
      <p:sp>
        <p:nvSpPr>
          <p:cNvPr id="20" name="Rounded Rectangular Callout 19"/>
          <p:cNvSpPr/>
          <p:nvPr/>
        </p:nvSpPr>
        <p:spPr>
          <a:xfrm>
            <a:off x="2411760" y="4667247"/>
            <a:ext cx="6408712" cy="1080120"/>
          </a:xfrm>
          <a:prstGeom prst="wedgeRoundRectCallout">
            <a:avLst>
              <a:gd name="adj1" fmla="val -57010"/>
              <a:gd name="adj2" fmla="val 11059"/>
              <a:gd name="adj3" fmla="val 16667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16200000" scaled="0"/>
          </a:gradFill>
          <a:ln w="38100" cmpd="sng">
            <a:solidFill>
              <a:srgbClr val="004FB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</a:rPr>
              <a:t>prop</a:t>
            </a:r>
            <a:r>
              <a:rPr lang="en-US" sz="2400" dirty="0">
                <a:solidFill>
                  <a:schemeClr val="tx1"/>
                </a:solidFill>
              </a:rPr>
              <a:t>-105: Distribution of returned IPv4 address blocks (Modification of prop-088)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A337-2C29-4402-A0A2-E290C184D5D3}" type="slidenum">
              <a:rPr lang="en-AU" smtClean="0"/>
              <a:t>19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73403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APNIC’s Vision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2800" i="1" dirty="0" smtClean="0"/>
          </a:p>
          <a:p>
            <a:pPr marL="0" indent="0" algn="ctr">
              <a:buNone/>
            </a:pPr>
            <a:endParaRPr lang="en-US" sz="3600" i="1" dirty="0" smtClean="0"/>
          </a:p>
          <a:p>
            <a:pPr marL="0" indent="0" algn="ctr">
              <a:buNone/>
            </a:pPr>
            <a:r>
              <a:rPr lang="en-US" sz="3600" i="1" dirty="0" smtClean="0"/>
              <a:t>A </a:t>
            </a:r>
            <a:r>
              <a:rPr lang="en-US" sz="3600" i="1" dirty="0"/>
              <a:t>global, open, stable, and secure Internet </a:t>
            </a:r>
            <a:r>
              <a:rPr lang="en-US" sz="3600" i="1" dirty="0" smtClean="0"/>
              <a:t>that </a:t>
            </a:r>
            <a:r>
              <a:rPr lang="en-US" sz="3600" i="1" dirty="0"/>
              <a:t>serves the entire Asia Pacific community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/>
          <a:lstStyle/>
          <a:p>
            <a:fld id="{38B2A337-2C29-4402-A0A2-E290C184D5D3}" type="slidenum">
              <a:rPr lang="en-AU" kern="0" smtClean="0"/>
              <a:pPr/>
              <a:t>2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2060764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352928" cy="1143000"/>
          </a:xfrm>
        </p:spPr>
        <p:txBody>
          <a:bodyPr/>
          <a:lstStyle/>
          <a:p>
            <a:r>
              <a:rPr lang="en-US" dirty="0" smtClean="0"/>
              <a:t>CONFER: Consensus Tool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5760640" y="2132856"/>
            <a:ext cx="3275856" cy="3600400"/>
          </a:xfrm>
          <a:prstGeom prst="round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2"/>
                </a:solidFill>
              </a:rPr>
              <a:t>Captures participants’ views in real </a:t>
            </a:r>
            <a:r>
              <a:rPr lang="en-US" sz="2400" dirty="0" smtClean="0">
                <a:solidFill>
                  <a:schemeClr val="bg2"/>
                </a:solidFill>
              </a:rPr>
              <a:t>time</a:t>
            </a:r>
          </a:p>
          <a:p>
            <a:pPr algn="ctr"/>
            <a:endParaRPr lang="en-US" sz="2400" dirty="0">
              <a:solidFill>
                <a:schemeClr val="bg2"/>
              </a:solidFill>
            </a:endParaRPr>
          </a:p>
          <a:p>
            <a:pPr algn="ctr"/>
            <a:r>
              <a:rPr lang="en-US" sz="2400" dirty="0">
                <a:solidFill>
                  <a:schemeClr val="bg2"/>
                </a:solidFill>
              </a:rPr>
              <a:t>Piloted at APNIC </a:t>
            </a:r>
            <a:r>
              <a:rPr lang="en-US" sz="2400" dirty="0" smtClean="0">
                <a:solidFill>
                  <a:schemeClr val="bg2"/>
                </a:solidFill>
              </a:rPr>
              <a:t>38</a:t>
            </a:r>
          </a:p>
          <a:p>
            <a:pPr algn="ctr"/>
            <a:endParaRPr lang="en-US" sz="2400" dirty="0">
              <a:solidFill>
                <a:schemeClr val="bg2"/>
              </a:solidFill>
            </a:endParaRPr>
          </a:p>
          <a:p>
            <a:pPr algn="ctr"/>
            <a:r>
              <a:rPr lang="en-US" sz="2400" dirty="0" smtClean="0">
                <a:solidFill>
                  <a:schemeClr val="bg2"/>
                </a:solidFill>
              </a:rPr>
              <a:t>Supporting tool for </a:t>
            </a:r>
            <a:r>
              <a:rPr lang="en-US" sz="2400" dirty="0">
                <a:solidFill>
                  <a:schemeClr val="bg2"/>
                </a:solidFill>
              </a:rPr>
              <a:t>future SIGs</a:t>
            </a:r>
          </a:p>
        </p:txBody>
      </p:sp>
      <p:pic>
        <p:nvPicPr>
          <p:cNvPr id="6" name="Picture 5" descr="Screen Shot 2014-09-12 at 2.24.3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224207"/>
            <a:ext cx="5184576" cy="472507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A337-2C29-4402-A0A2-E290C184D5D3}" type="slidenum">
              <a:rPr lang="en-AU" smtClean="0"/>
              <a:t>20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66374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gion-Blue-01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556792"/>
            <a:ext cx="7200800" cy="482502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APNIC Events 2014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1763688" y="3212976"/>
            <a:ext cx="72008" cy="7200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3059832" y="3429000"/>
            <a:ext cx="72008" cy="7200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211960" y="5229200"/>
            <a:ext cx="72008" cy="72008"/>
          </a:xfrm>
          <a:prstGeom prst="ellipse">
            <a:avLst/>
          </a:prstGeom>
          <a:solidFill>
            <a:srgbClr val="40DB3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907704" y="3140968"/>
            <a:ext cx="576064" cy="21602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rgbClr val="000000"/>
                </a:solidFill>
              </a:rPr>
              <a:t>ARM 3 </a:t>
            </a:r>
            <a:endParaRPr lang="en-US" sz="800" dirty="0">
              <a:solidFill>
                <a:srgbClr val="00000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203848" y="3356992"/>
            <a:ext cx="576064" cy="21602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rgbClr val="000000"/>
                </a:solidFill>
              </a:rPr>
              <a:t>ARM 2 </a:t>
            </a:r>
            <a:endParaRPr lang="en-US" sz="800" dirty="0">
              <a:solidFill>
                <a:srgbClr val="00000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355976" y="5157192"/>
            <a:ext cx="720080" cy="216024"/>
          </a:xfrm>
          <a:prstGeom prst="roundRect">
            <a:avLst/>
          </a:prstGeom>
          <a:solidFill>
            <a:srgbClr val="40DB3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rgbClr val="000000"/>
                </a:solidFill>
              </a:rPr>
              <a:t>APNIC 38</a:t>
            </a:r>
            <a:endParaRPr lang="en-US" sz="800" dirty="0">
              <a:solidFill>
                <a:srgbClr val="00000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2294204" y="3941875"/>
            <a:ext cx="72008" cy="7200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403648" y="4057978"/>
            <a:ext cx="936104" cy="21602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rgbClr val="000000"/>
                </a:solidFill>
              </a:rPr>
              <a:t>APRICOT 2014</a:t>
            </a:r>
            <a:endParaRPr lang="en-US" sz="800" dirty="0">
              <a:solidFill>
                <a:srgbClr val="000000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1512384" y="3789040"/>
            <a:ext cx="72008" cy="7200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827584" y="3789040"/>
            <a:ext cx="576064" cy="21602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rgbClr val="000000"/>
                </a:solidFill>
              </a:rPr>
              <a:t>ARM 4 </a:t>
            </a:r>
            <a:endParaRPr lang="en-US" sz="800" dirty="0">
              <a:solidFill>
                <a:srgbClr val="00000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2051720" y="3429000"/>
            <a:ext cx="72008" cy="7200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403648" y="3429000"/>
            <a:ext cx="576064" cy="21602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rgbClr val="000000"/>
                </a:solidFill>
              </a:rPr>
              <a:t>ARM 5 </a:t>
            </a:r>
            <a:endParaRPr lang="en-US" sz="800" dirty="0">
              <a:solidFill>
                <a:srgbClr val="000000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6012160" y="692696"/>
            <a:ext cx="3024336" cy="5328592"/>
          </a:xfrm>
          <a:prstGeom prst="roundRect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16200000" scaled="0"/>
          </a:gradFill>
          <a:ln w="38100" cmpd="sng">
            <a:solidFill>
              <a:srgbClr val="004FB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Mix of small and large regional </a:t>
            </a:r>
            <a:r>
              <a:rPr lang="en-US" sz="1600" dirty="0">
                <a:solidFill>
                  <a:schemeClr val="tx1"/>
                </a:solidFill>
              </a:rPr>
              <a:t>meetings to </a:t>
            </a:r>
            <a:r>
              <a:rPr lang="en-US" sz="1600" dirty="0" smtClean="0">
                <a:solidFill>
                  <a:schemeClr val="tx1"/>
                </a:solidFill>
              </a:rPr>
              <a:t>effectively reach Members</a:t>
            </a:r>
          </a:p>
          <a:p>
            <a:pPr algn="ctr"/>
            <a:endParaRPr lang="en-US" sz="1600" dirty="0">
              <a:solidFill>
                <a:schemeClr val="tx1"/>
              </a:solidFill>
            </a:endParaRP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Improved video and social media coverage</a:t>
            </a:r>
            <a:endParaRPr lang="en-US" sz="1600" dirty="0">
              <a:solidFill>
                <a:schemeClr val="tx1"/>
              </a:solidFill>
            </a:endParaRPr>
          </a:p>
          <a:p>
            <a:pPr algn="ctr"/>
            <a:endParaRPr lang="en-US" sz="1600" dirty="0">
              <a:solidFill>
                <a:schemeClr val="tx1"/>
              </a:solidFill>
            </a:endParaRP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Expanded community meetings at APNIC 38: APTLD, Pacific Workshop, ISOC</a:t>
            </a:r>
          </a:p>
          <a:p>
            <a:pPr algn="ctr"/>
            <a:endParaRPr lang="en-US" sz="1600" dirty="0">
              <a:solidFill>
                <a:schemeClr val="tx1"/>
              </a:solidFill>
            </a:endParaRP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Member visits to Brisbane office as part of APNIC 38 experience</a:t>
            </a:r>
          </a:p>
          <a:p>
            <a:pPr algn="ctr"/>
            <a:endParaRPr lang="en-US" sz="1600" dirty="0">
              <a:solidFill>
                <a:schemeClr val="tx1"/>
              </a:solidFill>
            </a:endParaRP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‘Meet the EC’ social </a:t>
            </a:r>
            <a:r>
              <a:rPr lang="en-US" sz="1600" dirty="0">
                <a:solidFill>
                  <a:schemeClr val="tx1"/>
                </a:solidFill>
              </a:rPr>
              <a:t>e</a:t>
            </a:r>
            <a:r>
              <a:rPr lang="en-US" sz="1600" dirty="0" smtClean="0">
                <a:solidFill>
                  <a:schemeClr val="tx1"/>
                </a:solidFill>
              </a:rPr>
              <a:t>vent introduced</a:t>
            </a:r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18" name="Picture 17" descr="APNICMemberVisit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988840"/>
            <a:ext cx="1638182" cy="2184243"/>
          </a:xfrm>
          <a:prstGeom prst="rect">
            <a:avLst/>
          </a:prstGeom>
          <a:ln w="25400">
            <a:solidFill>
              <a:srgbClr val="004FBA"/>
            </a:solidFill>
          </a:ln>
        </p:spPr>
      </p:pic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A337-2C29-4402-A0A2-E290C184D5D3}" type="slidenum">
              <a:rPr lang="en-AU" smtClean="0"/>
              <a:t>21</a:t>
            </a:fld>
            <a:endParaRPr lang="en-AU"/>
          </a:p>
        </p:txBody>
      </p:sp>
      <p:sp>
        <p:nvSpPr>
          <p:cNvPr id="20" name="Oval 19"/>
          <p:cNvSpPr/>
          <p:nvPr/>
        </p:nvSpPr>
        <p:spPr>
          <a:xfrm>
            <a:off x="4499992" y="4437112"/>
            <a:ext cx="72008" cy="72008"/>
          </a:xfrm>
          <a:prstGeom prst="ellipse">
            <a:avLst/>
          </a:prstGeom>
          <a:solidFill>
            <a:srgbClr val="40DB3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4644008" y="4365104"/>
            <a:ext cx="576064" cy="216024"/>
          </a:xfrm>
          <a:prstGeom prst="roundRect">
            <a:avLst/>
          </a:prstGeom>
          <a:solidFill>
            <a:srgbClr val="40DB3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>
                <a:solidFill>
                  <a:srgbClr val="000000"/>
                </a:solidFill>
              </a:rPr>
              <a:t>ARM 6 </a:t>
            </a:r>
            <a:endParaRPr lang="en-US" sz="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465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A337-2C29-4402-A0A2-E290C184D5D3}" type="slidenum">
              <a:rPr lang="en-AU" smtClean="0"/>
              <a:pPr/>
              <a:t>22</a:t>
            </a:fld>
            <a:endParaRPr lang="en-AU"/>
          </a:p>
        </p:txBody>
      </p:sp>
      <p:grpSp>
        <p:nvGrpSpPr>
          <p:cNvPr id="6" name="Group 5"/>
          <p:cNvGrpSpPr/>
          <p:nvPr/>
        </p:nvGrpSpPr>
        <p:grpSpPr>
          <a:xfrm>
            <a:off x="251520" y="1124744"/>
            <a:ext cx="9208204" cy="5154663"/>
            <a:chOff x="251520" y="1124744"/>
            <a:chExt cx="9208204" cy="5154663"/>
          </a:xfrm>
        </p:grpSpPr>
        <p:pic>
          <p:nvPicPr>
            <p:cNvPr id="42" name="Picture 41" descr="AR_Training_1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00192" y="1124744"/>
              <a:ext cx="2448272" cy="1632181"/>
            </a:xfrm>
            <a:prstGeom prst="rect">
              <a:avLst/>
            </a:prstGeom>
            <a:ln w="25400">
              <a:solidFill>
                <a:srgbClr val="004FBA"/>
              </a:solidFill>
            </a:ln>
          </p:spPr>
        </p:pic>
        <p:pic>
          <p:nvPicPr>
            <p:cNvPr id="46" name="Picture 45" descr="14679443202_f35614f335_k.jp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4208" y="2636912"/>
              <a:ext cx="2561221" cy="1368152"/>
            </a:xfrm>
            <a:prstGeom prst="rect">
              <a:avLst/>
            </a:prstGeom>
            <a:ln w="25400">
              <a:solidFill>
                <a:srgbClr val="004FBA"/>
              </a:solidFill>
            </a:ln>
          </p:spPr>
        </p:pic>
        <p:grpSp>
          <p:nvGrpSpPr>
            <p:cNvPr id="37" name="Group 36"/>
            <p:cNvGrpSpPr/>
            <p:nvPr/>
          </p:nvGrpSpPr>
          <p:grpSpPr>
            <a:xfrm>
              <a:off x="2411760" y="1556792"/>
              <a:ext cx="7047964" cy="4722615"/>
              <a:chOff x="2411760" y="1556792"/>
              <a:chExt cx="7047964" cy="4722615"/>
            </a:xfrm>
          </p:grpSpPr>
          <p:pic>
            <p:nvPicPr>
              <p:cNvPr id="5" name="Picture 4" descr="Region-Blue-01-01.pn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11760" y="1556792"/>
                <a:ext cx="7047964" cy="4722615"/>
              </a:xfrm>
              <a:prstGeom prst="rect">
                <a:avLst/>
              </a:prstGeom>
            </p:spPr>
          </p:pic>
          <p:sp>
            <p:nvSpPr>
              <p:cNvPr id="7" name="Oval 6"/>
              <p:cNvSpPr/>
              <p:nvPr/>
            </p:nvSpPr>
            <p:spPr>
              <a:xfrm>
                <a:off x="2466128" y="3183686"/>
                <a:ext cx="72008" cy="72008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2538136" y="3183686"/>
                <a:ext cx="72008" cy="72008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2610144" y="3255694"/>
                <a:ext cx="72008" cy="72008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2538136" y="3327702"/>
                <a:ext cx="72008" cy="72008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2610144" y="3327702"/>
                <a:ext cx="72008" cy="72008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3114200" y="3183686"/>
                <a:ext cx="72008" cy="72008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3042192" y="3111678"/>
                <a:ext cx="72008" cy="72008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3258216" y="3327702"/>
                <a:ext cx="72008" cy="72008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3474240" y="3471718"/>
                <a:ext cx="72008" cy="72008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3546248" y="3471718"/>
                <a:ext cx="72008" cy="72008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3546248" y="3399710"/>
                <a:ext cx="72008" cy="72008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3546248" y="3759750"/>
                <a:ext cx="72008" cy="72008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3618256" y="3831758"/>
                <a:ext cx="72008" cy="72008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3834280" y="3903766"/>
                <a:ext cx="72008" cy="72008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3474240" y="3975774"/>
                <a:ext cx="72008" cy="72008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3546248" y="3975774"/>
                <a:ext cx="72008" cy="72008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3546248" y="4047782"/>
                <a:ext cx="72008" cy="72008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3474240" y="4047782"/>
                <a:ext cx="72008" cy="72008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4266328" y="3399710"/>
                <a:ext cx="72008" cy="72008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4338336" y="3471718"/>
                <a:ext cx="72008" cy="72008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4698376" y="3471718"/>
                <a:ext cx="72008" cy="72008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4842392" y="3759750"/>
                <a:ext cx="72008" cy="72008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6282552" y="4551838"/>
                <a:ext cx="72008" cy="72008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6426568" y="4479830"/>
                <a:ext cx="72008" cy="72008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5994520" y="4623846"/>
                <a:ext cx="72008" cy="72008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6066528" y="4695854"/>
                <a:ext cx="72008" cy="72008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5850504" y="4767862"/>
                <a:ext cx="72008" cy="72008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5922512" y="4839870"/>
                <a:ext cx="72008" cy="72008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6282552" y="5703966"/>
                <a:ext cx="72008" cy="72008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5490464" y="5127902"/>
                <a:ext cx="72008" cy="72008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9" name="Rounded Rectangle 38"/>
            <p:cNvSpPr/>
            <p:nvPr/>
          </p:nvSpPr>
          <p:spPr>
            <a:xfrm>
              <a:off x="251520" y="1340768"/>
              <a:ext cx="2376264" cy="1080120"/>
            </a:xfrm>
            <a:prstGeom prst="roundRect">
              <a:avLst/>
            </a:prstGeom>
            <a:gradFill flip="none" rotWithShape="1">
              <a:gsLst>
                <a:gs pos="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lin ang="54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bg2"/>
                  </a:solidFill>
                </a:rPr>
                <a:t>76 </a:t>
              </a:r>
              <a:r>
                <a:rPr lang="en-US" sz="1600" dirty="0">
                  <a:solidFill>
                    <a:schemeClr val="bg2"/>
                  </a:solidFill>
                </a:rPr>
                <a:t>face-to-</a:t>
              </a:r>
              <a:r>
                <a:rPr lang="en-US" sz="1600" dirty="0" smtClean="0">
                  <a:solidFill>
                    <a:schemeClr val="bg2"/>
                  </a:solidFill>
                </a:rPr>
                <a:t>face courses held in</a:t>
              </a:r>
              <a:br>
                <a:rPr lang="en-US" sz="1600" dirty="0" smtClean="0">
                  <a:solidFill>
                    <a:schemeClr val="bg2"/>
                  </a:solidFill>
                </a:rPr>
              </a:br>
              <a:r>
                <a:rPr lang="en-US" sz="1600" dirty="0" smtClean="0">
                  <a:solidFill>
                    <a:schemeClr val="bg2"/>
                  </a:solidFill>
                </a:rPr>
                <a:t> 29 locations</a:t>
              </a:r>
              <a:endParaRPr lang="en-US" sz="1600" dirty="0">
                <a:solidFill>
                  <a:schemeClr val="bg2"/>
                </a:solidFill>
              </a:endParaRPr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251520" y="2564904"/>
              <a:ext cx="2376264" cy="1053450"/>
            </a:xfrm>
            <a:prstGeom prst="roundRect">
              <a:avLst/>
            </a:prstGeom>
            <a:gradFill flip="none" rotWithShape="1">
              <a:gsLst>
                <a:gs pos="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lin ang="54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bg2"/>
                  </a:solidFill>
                </a:rPr>
                <a:t>2,352 professionals trained face-</a:t>
              </a:r>
              <a:r>
                <a:rPr lang="en-US" sz="1600" dirty="0" smtClean="0">
                  <a:solidFill>
                    <a:schemeClr val="bg2"/>
                  </a:solidFill>
                </a:rPr>
                <a:t>to-face</a:t>
              </a:r>
              <a:endParaRPr lang="en-US" sz="1600" dirty="0">
                <a:solidFill>
                  <a:schemeClr val="bg2"/>
                </a:solidFill>
              </a:endParaRPr>
            </a:p>
          </p:txBody>
        </p:sp>
        <p:sp>
          <p:nvSpPr>
            <p:cNvPr id="41" name="Rounded Rectangle 40"/>
            <p:cNvSpPr/>
            <p:nvPr/>
          </p:nvSpPr>
          <p:spPr>
            <a:xfrm>
              <a:off x="251520" y="5157192"/>
              <a:ext cx="2376264" cy="1080120"/>
            </a:xfrm>
            <a:prstGeom prst="roundRect">
              <a:avLst/>
            </a:prstGeom>
            <a:gradFill flip="none" rotWithShape="1">
              <a:gsLst>
                <a:gs pos="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lin ang="54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bg2"/>
                  </a:solidFill>
                </a:rPr>
                <a:t>Video archives</a:t>
              </a:r>
            </a:p>
            <a:p>
              <a:pPr algn="ctr"/>
              <a:r>
                <a:rPr lang="en-US" sz="1600" dirty="0">
                  <a:solidFill>
                    <a:schemeClr val="bg2"/>
                  </a:solidFill>
                </a:rPr>
                <a:t>63 videos</a:t>
              </a:r>
            </a:p>
            <a:p>
              <a:pPr algn="ctr"/>
              <a:r>
                <a:rPr lang="en-US" sz="1600" dirty="0">
                  <a:solidFill>
                    <a:schemeClr val="bg2"/>
                  </a:solidFill>
                </a:rPr>
                <a:t>177,993 views</a:t>
              </a:r>
            </a:p>
          </p:txBody>
        </p:sp>
        <p:sp>
          <p:nvSpPr>
            <p:cNvPr id="43" name="Rounded Rectangle 42"/>
            <p:cNvSpPr/>
            <p:nvPr/>
          </p:nvSpPr>
          <p:spPr>
            <a:xfrm>
              <a:off x="251520" y="3717032"/>
              <a:ext cx="2376264" cy="1312146"/>
            </a:xfrm>
            <a:prstGeom prst="roundRect">
              <a:avLst/>
            </a:prstGeom>
            <a:gradFill flip="none" rotWithShape="1">
              <a:gsLst>
                <a:gs pos="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lin ang="54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bg2"/>
                  </a:solidFill>
                </a:rPr>
                <a:t>534 </a:t>
              </a:r>
              <a:r>
                <a:rPr lang="en-US" sz="1600" dirty="0">
                  <a:solidFill>
                    <a:schemeClr val="bg2"/>
                  </a:solidFill>
                </a:rPr>
                <a:t>professionals trained via 141 eLearning </a:t>
              </a:r>
              <a:r>
                <a:rPr lang="en-US" sz="1600" dirty="0" smtClean="0">
                  <a:solidFill>
                    <a:schemeClr val="bg2"/>
                  </a:solidFill>
                </a:rPr>
                <a:t>sessions</a:t>
              </a:r>
              <a:endParaRPr lang="en-US" sz="1600" dirty="0">
                <a:solidFill>
                  <a:schemeClr val="bg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11657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 descr="Region-Blue-01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925" y="1268760"/>
            <a:ext cx="7545055" cy="5055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NOGs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3851920" y="2276872"/>
            <a:ext cx="72008" cy="7200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771800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1979712" y="3140968"/>
            <a:ext cx="72008" cy="7200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1763688" y="2996952"/>
            <a:ext cx="72008" cy="7200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1763688" y="2852936"/>
            <a:ext cx="72008" cy="7200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1187624" y="3140968"/>
            <a:ext cx="72008" cy="7200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2339752" y="3789040"/>
            <a:ext cx="72008" cy="7200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2411760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2555776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355976" y="4149080"/>
            <a:ext cx="72008" cy="7200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4932040" y="4653136"/>
            <a:ext cx="72008" cy="7200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5220072" y="5733256"/>
            <a:ext cx="72008" cy="7200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4211960" y="5373216"/>
            <a:ext cx="72008" cy="7200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33" descr="BTNOG_1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797152"/>
            <a:ext cx="2122127" cy="1415857"/>
          </a:xfrm>
          <a:prstGeom prst="rect">
            <a:avLst/>
          </a:prstGeom>
          <a:ln w="25400">
            <a:solidFill>
              <a:srgbClr val="004FBA"/>
            </a:solidFill>
          </a:ln>
        </p:spPr>
      </p:pic>
      <p:sp>
        <p:nvSpPr>
          <p:cNvPr id="35" name="TextBox 34"/>
          <p:cNvSpPr txBox="1"/>
          <p:nvPr/>
        </p:nvSpPr>
        <p:spPr>
          <a:xfrm>
            <a:off x="1619672" y="6021288"/>
            <a:ext cx="720080" cy="21602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bg1"/>
                </a:solidFill>
              </a:rPr>
              <a:t>BTNOG</a:t>
            </a:r>
            <a:r>
              <a:rPr lang="en-US" sz="800" dirty="0" smtClean="0"/>
              <a:t> </a:t>
            </a:r>
            <a:r>
              <a:rPr lang="en-US" sz="800" dirty="0" smtClean="0">
                <a:solidFill>
                  <a:srgbClr val="FFFFFF"/>
                </a:solidFill>
              </a:rPr>
              <a:t>1</a:t>
            </a:r>
            <a:endParaRPr lang="en-US" sz="800" dirty="0">
              <a:solidFill>
                <a:srgbClr val="FFFFFF"/>
              </a:solidFill>
            </a:endParaRPr>
          </a:p>
        </p:txBody>
      </p:sp>
      <p:pic>
        <p:nvPicPr>
          <p:cNvPr id="36" name="Picture 35" descr="ns-wrk-sanog24-delhi-in-1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4869160"/>
            <a:ext cx="3254059" cy="1296144"/>
          </a:xfrm>
          <a:prstGeom prst="rect">
            <a:avLst/>
          </a:prstGeom>
          <a:ln w="25400">
            <a:solidFill>
              <a:srgbClr val="004FBA"/>
            </a:solidFill>
          </a:ln>
        </p:spPr>
      </p:pic>
      <p:sp>
        <p:nvSpPr>
          <p:cNvPr id="37" name="TextBox 36"/>
          <p:cNvSpPr txBox="1"/>
          <p:nvPr/>
        </p:nvSpPr>
        <p:spPr>
          <a:xfrm>
            <a:off x="5724128" y="6021288"/>
            <a:ext cx="792088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rgbClr val="FFFFFF"/>
                </a:solidFill>
              </a:rPr>
              <a:t>SANOG 24</a:t>
            </a:r>
            <a:endParaRPr lang="en-US" sz="800" dirty="0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40400" y="9652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3563888" y="2492896"/>
            <a:ext cx="72008" cy="7200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1835696" y="2852936"/>
            <a:ext cx="72008" cy="7200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A337-2C29-4402-A0A2-E290C184D5D3}" type="slidenum">
              <a:rPr lang="en-AU" smtClean="0"/>
              <a:t>23</a:t>
            </a:fld>
            <a:endParaRPr lang="en-AU"/>
          </a:p>
        </p:txBody>
      </p:sp>
      <p:sp>
        <p:nvSpPr>
          <p:cNvPr id="33" name="Rounded Rectangle 32"/>
          <p:cNvSpPr/>
          <p:nvPr/>
        </p:nvSpPr>
        <p:spPr>
          <a:xfrm>
            <a:off x="5292080" y="1412776"/>
            <a:ext cx="3672408" cy="3024336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75000"/>
                </a:schemeClr>
              </a:gs>
            </a:gsLst>
            <a:lin ang="5400000" scaled="0"/>
            <a:tileRect/>
          </a:gradFill>
          <a:ln w="25400">
            <a:solidFill>
              <a:srgbClr val="004FB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Expert training to build </a:t>
            </a:r>
            <a:r>
              <a:rPr lang="en-US" dirty="0" smtClean="0">
                <a:solidFill>
                  <a:srgbClr val="000000"/>
                </a:solidFill>
              </a:rPr>
              <a:t>skills</a:t>
            </a:r>
          </a:p>
          <a:p>
            <a:pPr algn="ctr"/>
            <a:endParaRPr lang="en-US" dirty="0">
              <a:solidFill>
                <a:srgbClr val="000000"/>
              </a:solidFill>
            </a:endParaRPr>
          </a:p>
          <a:p>
            <a:pPr algn="ctr"/>
            <a:r>
              <a:rPr lang="en-US" dirty="0" smtClean="0">
                <a:solidFill>
                  <a:srgbClr val="000000"/>
                </a:solidFill>
              </a:rPr>
              <a:t>Knowledge </a:t>
            </a:r>
            <a:r>
              <a:rPr lang="en-US" dirty="0">
                <a:solidFill>
                  <a:srgbClr val="000000"/>
                </a:solidFill>
              </a:rPr>
              <a:t>sharing on IPv6, network security, </a:t>
            </a:r>
            <a:r>
              <a:rPr lang="en-US" dirty="0" smtClean="0">
                <a:solidFill>
                  <a:srgbClr val="000000"/>
                </a:solidFill>
              </a:rPr>
              <a:t>transfers</a:t>
            </a:r>
          </a:p>
          <a:p>
            <a:pPr algn="ctr"/>
            <a:endParaRPr lang="en-US" dirty="0">
              <a:solidFill>
                <a:srgbClr val="000000"/>
              </a:solidFill>
            </a:endParaRPr>
          </a:p>
          <a:p>
            <a:pPr algn="ctr"/>
            <a:r>
              <a:rPr lang="en-US" dirty="0" smtClean="0">
                <a:solidFill>
                  <a:srgbClr val="000000"/>
                </a:solidFill>
              </a:rPr>
              <a:t>APNIC </a:t>
            </a:r>
            <a:r>
              <a:rPr lang="en-US" dirty="0" err="1" smtClean="0">
                <a:solidFill>
                  <a:srgbClr val="000000"/>
                </a:solidFill>
              </a:rPr>
              <a:t>Hostmaster</a:t>
            </a:r>
            <a:r>
              <a:rPr lang="en-US" dirty="0" smtClean="0">
                <a:solidFill>
                  <a:srgbClr val="000000"/>
                </a:solidFill>
              </a:rPr>
              <a:t> support to answer Member queries</a:t>
            </a:r>
          </a:p>
          <a:p>
            <a:pPr algn="ctr"/>
            <a:endParaRPr lang="en-US" dirty="0" smtClean="0">
              <a:solidFill>
                <a:srgbClr val="000000"/>
              </a:solidFill>
            </a:endParaRPr>
          </a:p>
          <a:p>
            <a:pPr algn="ctr"/>
            <a:r>
              <a:rPr lang="en-US" dirty="0">
                <a:solidFill>
                  <a:srgbClr val="000000"/>
                </a:solidFill>
              </a:rPr>
              <a:t>Financial/logistical </a:t>
            </a:r>
            <a:r>
              <a:rPr lang="en-US" dirty="0" smtClean="0">
                <a:solidFill>
                  <a:srgbClr val="000000"/>
                </a:solidFill>
              </a:rPr>
              <a:t>support where needed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900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Region-Blue-01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082" y="1550020"/>
            <a:ext cx="6968991" cy="46696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352928" cy="1143000"/>
          </a:xfrm>
        </p:spPr>
        <p:txBody>
          <a:bodyPr/>
          <a:lstStyle/>
          <a:p>
            <a:r>
              <a:rPr lang="en-US" dirty="0" smtClean="0"/>
              <a:t>IPv6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3491880" y="2669070"/>
            <a:ext cx="72008" cy="72008"/>
          </a:xfrm>
          <a:prstGeom prst="ellipse">
            <a:avLst/>
          </a:prstGeom>
          <a:solidFill>
            <a:srgbClr val="590F4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699792" y="3101118"/>
            <a:ext cx="72008" cy="72008"/>
          </a:xfrm>
          <a:prstGeom prst="ellipse">
            <a:avLst/>
          </a:prstGeom>
          <a:solidFill>
            <a:srgbClr val="590F4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843808" y="3101118"/>
            <a:ext cx="72008" cy="72008"/>
          </a:xfrm>
          <a:prstGeom prst="ellipse">
            <a:avLst/>
          </a:prstGeom>
          <a:solidFill>
            <a:srgbClr val="590F4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843808" y="3173126"/>
            <a:ext cx="72008" cy="72008"/>
          </a:xfrm>
          <a:prstGeom prst="ellipse">
            <a:avLst/>
          </a:prstGeom>
          <a:solidFill>
            <a:srgbClr val="590F4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627784" y="3173126"/>
            <a:ext cx="72008" cy="72008"/>
          </a:xfrm>
          <a:prstGeom prst="ellipse">
            <a:avLst/>
          </a:prstGeom>
          <a:solidFill>
            <a:srgbClr val="590F4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915816" y="3461158"/>
            <a:ext cx="72008" cy="72008"/>
          </a:xfrm>
          <a:prstGeom prst="ellipse">
            <a:avLst/>
          </a:prstGeom>
          <a:solidFill>
            <a:srgbClr val="590F4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411760" y="3533166"/>
            <a:ext cx="72008" cy="72008"/>
          </a:xfrm>
          <a:prstGeom prst="ellipse">
            <a:avLst/>
          </a:prstGeom>
          <a:solidFill>
            <a:srgbClr val="590F4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123728" y="3461158"/>
            <a:ext cx="72008" cy="72008"/>
          </a:xfrm>
          <a:prstGeom prst="ellipse">
            <a:avLst/>
          </a:prstGeom>
          <a:solidFill>
            <a:srgbClr val="590F4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123728" y="3533166"/>
            <a:ext cx="72008" cy="72008"/>
          </a:xfrm>
          <a:prstGeom prst="ellipse">
            <a:avLst/>
          </a:prstGeom>
          <a:solidFill>
            <a:srgbClr val="590F4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619672" y="3173126"/>
            <a:ext cx="72008" cy="72008"/>
          </a:xfrm>
          <a:prstGeom prst="ellipse">
            <a:avLst/>
          </a:prstGeom>
          <a:solidFill>
            <a:srgbClr val="590F4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483768" y="4221088"/>
            <a:ext cx="72008" cy="72008"/>
          </a:xfrm>
          <a:prstGeom prst="ellipse">
            <a:avLst/>
          </a:prstGeom>
          <a:solidFill>
            <a:srgbClr val="590F4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463948" y="4288264"/>
            <a:ext cx="72008" cy="72008"/>
          </a:xfrm>
          <a:prstGeom prst="ellipse">
            <a:avLst/>
          </a:prstGeom>
          <a:solidFill>
            <a:srgbClr val="590F4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2411760" y="4221088"/>
            <a:ext cx="72008" cy="72008"/>
          </a:xfrm>
          <a:prstGeom prst="ellipse">
            <a:avLst/>
          </a:prstGeom>
          <a:solidFill>
            <a:srgbClr val="590F4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2411760" y="4293096"/>
            <a:ext cx="72008" cy="72008"/>
          </a:xfrm>
          <a:prstGeom prst="ellipse">
            <a:avLst/>
          </a:prstGeom>
          <a:solidFill>
            <a:srgbClr val="590F4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4067944" y="5117342"/>
            <a:ext cx="72008" cy="72008"/>
          </a:xfrm>
          <a:prstGeom prst="ellipse">
            <a:avLst/>
          </a:prstGeom>
          <a:solidFill>
            <a:srgbClr val="590F4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8748464" y="6525344"/>
            <a:ext cx="288032" cy="216024"/>
          </a:xfrm>
        </p:spPr>
        <p:txBody>
          <a:bodyPr/>
          <a:lstStyle/>
          <a:p>
            <a:fld id="{38B2A337-2C29-4402-A0A2-E290C184D5D3}" type="slidenum">
              <a:rPr lang="en-AU" smtClean="0"/>
              <a:t>24</a:t>
            </a:fld>
            <a:endParaRPr lang="en-AU" dirty="0"/>
          </a:p>
        </p:txBody>
      </p:sp>
      <p:sp>
        <p:nvSpPr>
          <p:cNvPr id="22" name="Rounded Rectangle 21"/>
          <p:cNvSpPr/>
          <p:nvPr/>
        </p:nvSpPr>
        <p:spPr>
          <a:xfrm>
            <a:off x="6516216" y="1268760"/>
            <a:ext cx="2448272" cy="4680520"/>
          </a:xfrm>
          <a:prstGeom prst="roundRect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16200000" scaled="0"/>
          </a:gradFill>
          <a:ln w="38100" cmpd="sng">
            <a:solidFill>
              <a:srgbClr val="004FB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686 professionals trained in 16 economies</a:t>
            </a:r>
          </a:p>
          <a:p>
            <a:pPr algn="ctr"/>
            <a:endParaRPr lang="en-US" sz="1600" dirty="0">
              <a:solidFill>
                <a:schemeClr val="tx1"/>
              </a:solidFill>
            </a:endParaRP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Presented at 24 industry events</a:t>
            </a:r>
          </a:p>
          <a:p>
            <a:pPr algn="ctr"/>
            <a:endParaRPr lang="en-US" sz="1600" dirty="0">
              <a:solidFill>
                <a:schemeClr val="tx1"/>
              </a:solidFill>
            </a:endParaRP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Generated 26 pieces of IPv6 media coverage</a:t>
            </a:r>
          </a:p>
          <a:p>
            <a:pPr algn="ctr"/>
            <a:endParaRPr lang="en-US" sz="1600" dirty="0">
              <a:solidFill>
                <a:schemeClr val="tx1"/>
              </a:solidFill>
            </a:endParaRP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Joint IPv6 workshops with ITU</a:t>
            </a:r>
          </a:p>
          <a:p>
            <a:pPr algn="ctr"/>
            <a:endParaRPr lang="en-US" sz="1600" dirty="0">
              <a:solidFill>
                <a:schemeClr val="tx1"/>
              </a:solidFill>
            </a:endParaRP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Continuous support to APIPv6TF</a:t>
            </a:r>
          </a:p>
        </p:txBody>
      </p:sp>
      <p:pic>
        <p:nvPicPr>
          <p:cNvPr id="4" name="Picture 3" descr="_PFS2454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4" t="17113" r="15675" b="6548"/>
          <a:stretch/>
        </p:blipFill>
        <p:spPr>
          <a:xfrm>
            <a:off x="179211" y="4725144"/>
            <a:ext cx="2186911" cy="1440160"/>
          </a:xfrm>
          <a:prstGeom prst="rect">
            <a:avLst/>
          </a:prstGeom>
          <a:ln w="19050" cmpd="sng">
            <a:solidFill>
              <a:schemeClr val="accent1"/>
            </a:solidFill>
          </a:ln>
        </p:spPr>
      </p:pic>
      <p:sp>
        <p:nvSpPr>
          <p:cNvPr id="25" name="TextBox 24"/>
          <p:cNvSpPr txBox="1"/>
          <p:nvPr/>
        </p:nvSpPr>
        <p:spPr>
          <a:xfrm>
            <a:off x="251520" y="4941168"/>
            <a:ext cx="936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rgbClr val="000000"/>
                </a:solidFill>
              </a:rPr>
              <a:t>ITU/APNIC IPv6 Workshop. Lao</a:t>
            </a:r>
            <a:endParaRPr lang="en-US" sz="800" dirty="0">
              <a:solidFill>
                <a:srgbClr val="000000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2843808" y="3469530"/>
            <a:ext cx="72008" cy="7200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2195736" y="3501008"/>
            <a:ext cx="72008" cy="7200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1061568" y="2839426"/>
            <a:ext cx="72008" cy="7200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2141688" y="3284984"/>
            <a:ext cx="72008" cy="7200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5652120" y="4005064"/>
            <a:ext cx="72008" cy="7200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2195736" y="3933056"/>
            <a:ext cx="72008" cy="7200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5004048" y="4293096"/>
            <a:ext cx="72008" cy="7200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2339752" y="4221088"/>
            <a:ext cx="72008" cy="7200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2267744" y="3573016"/>
            <a:ext cx="72008" cy="7200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3995936" y="5085184"/>
            <a:ext cx="72008" cy="7200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6156176" y="4653136"/>
            <a:ext cx="72008" cy="7200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1331640" y="2996952"/>
            <a:ext cx="72008" cy="7200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2627784" y="3861048"/>
            <a:ext cx="72008" cy="7200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1763688" y="3140968"/>
            <a:ext cx="72008" cy="7200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3779912" y="3501008"/>
            <a:ext cx="72008" cy="7200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1763688" y="2996952"/>
            <a:ext cx="72008" cy="7200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472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 descr="Region-in-world-Blue-01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930" y="1628801"/>
            <a:ext cx="7042219" cy="36724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Outreach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1619672" y="2924944"/>
            <a:ext cx="72008" cy="7200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123728" y="3284984"/>
            <a:ext cx="72008" cy="7200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915816" y="3789040"/>
            <a:ext cx="72008" cy="7200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203848" y="3645024"/>
            <a:ext cx="72008" cy="7200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491880" y="3429000"/>
            <a:ext cx="72008" cy="7200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3779912" y="3645024"/>
            <a:ext cx="72008" cy="7200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491880" y="4221088"/>
            <a:ext cx="72008" cy="7200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3491880" y="4149080"/>
            <a:ext cx="72008" cy="7200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3419872" y="4149080"/>
            <a:ext cx="72008" cy="7200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3563888" y="4149080"/>
            <a:ext cx="72008" cy="7200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4355976" y="4653136"/>
            <a:ext cx="72008" cy="7200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4572000" y="4437112"/>
            <a:ext cx="72008" cy="7200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4716016" y="4869160"/>
            <a:ext cx="72008" cy="7200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4788024" y="4869160"/>
            <a:ext cx="72008" cy="7200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 descr="adli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51" t="19338" r="4876"/>
          <a:stretch/>
        </p:blipFill>
        <p:spPr>
          <a:xfrm>
            <a:off x="7524328" y="1179115"/>
            <a:ext cx="1418906" cy="2016224"/>
          </a:xfrm>
          <a:prstGeom prst="rect">
            <a:avLst/>
          </a:prstGeom>
          <a:ln w="25400">
            <a:solidFill>
              <a:srgbClr val="004FB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9" name="Picture 28" descr="IMG_9739.jp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08" t="11994"/>
          <a:stretch/>
        </p:blipFill>
        <p:spPr>
          <a:xfrm>
            <a:off x="6588224" y="3267347"/>
            <a:ext cx="2382989" cy="1529805"/>
          </a:xfrm>
          <a:prstGeom prst="rect">
            <a:avLst/>
          </a:prstGeom>
          <a:ln w="25400">
            <a:solidFill>
              <a:srgbClr val="004FB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0" name="TextBox 29"/>
          <p:cNvSpPr txBox="1"/>
          <p:nvPr/>
        </p:nvSpPr>
        <p:spPr>
          <a:xfrm>
            <a:off x="7740352" y="2835299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err="1" smtClean="0">
                <a:solidFill>
                  <a:srgbClr val="FFFFFF"/>
                </a:solidFill>
              </a:rPr>
              <a:t>Adli</a:t>
            </a:r>
            <a:r>
              <a:rPr lang="en-US" sz="800" dirty="0" smtClean="0">
                <a:solidFill>
                  <a:srgbClr val="FFFFFF"/>
                </a:solidFill>
              </a:rPr>
              <a:t> Wahid</a:t>
            </a:r>
            <a:endParaRPr lang="en-US" sz="800" dirty="0">
              <a:solidFill>
                <a:srgbClr val="FFFFFF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588224" y="4563491"/>
            <a:ext cx="720080" cy="216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rgbClr val="FFFFFF"/>
                </a:solidFill>
              </a:rPr>
              <a:t>Craig Ng</a:t>
            </a:r>
            <a:endParaRPr lang="en-US" sz="800" dirty="0">
              <a:solidFill>
                <a:srgbClr val="FFFFFF"/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179512" y="5117744"/>
            <a:ext cx="2160240" cy="1152128"/>
          </a:xfrm>
          <a:prstGeom prst="roundRect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16200000" scaled="0"/>
          </a:gradFill>
          <a:ln w="38100" cmpd="sng">
            <a:solidFill>
              <a:srgbClr val="004FB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Participation in NOGs, CSIRTS and LEA events to educate and learn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4788024" y="5117744"/>
            <a:ext cx="2160240" cy="1152128"/>
          </a:xfrm>
          <a:prstGeom prst="roundRect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16200000" scaled="0"/>
          </a:gradFill>
          <a:ln w="38100" cmpd="sng">
            <a:solidFill>
              <a:srgbClr val="004FB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Promoting new initiatives &amp; security best practices among Members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2483768" y="5117744"/>
            <a:ext cx="2160240" cy="1152128"/>
          </a:xfrm>
          <a:prstGeom prst="roundRect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16200000" scaled="0"/>
          </a:gradFill>
          <a:ln w="38100" cmpd="sng">
            <a:solidFill>
              <a:srgbClr val="004FB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Training for Pacific LEAs held in NZ, Brunei and Indonesia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A337-2C29-4402-A0A2-E290C184D5D3}" type="slidenum">
              <a:rPr lang="en-AU" smtClean="0"/>
              <a:t>25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78662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RPKI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A337-2C29-4402-A0A2-E290C184D5D3}" type="slidenum">
              <a:rPr lang="en-AU" smtClean="0"/>
              <a:t>26</a:t>
            </a:fld>
            <a:endParaRPr lang="en-AU"/>
          </a:p>
        </p:txBody>
      </p:sp>
      <p:pic>
        <p:nvPicPr>
          <p:cNvPr id="10" name="Picture 9" descr="ROA PPT images 01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32" y="2204864"/>
            <a:ext cx="4828032" cy="2121408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5508104" y="692696"/>
            <a:ext cx="3312368" cy="5328592"/>
          </a:xfrm>
          <a:prstGeom prst="roundRect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16200000" scaled="0"/>
          </a:gradFill>
          <a:ln w="38100" cmpd="sng">
            <a:solidFill>
              <a:srgbClr val="004FB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10 face-to-face  and </a:t>
            </a:r>
            <a:r>
              <a:rPr lang="en-US" dirty="0" err="1" smtClean="0">
                <a:solidFill>
                  <a:schemeClr val="tx1"/>
                </a:solidFill>
              </a:rPr>
              <a:t>elearning</a:t>
            </a:r>
            <a:r>
              <a:rPr lang="en-US" dirty="0" smtClean="0">
                <a:solidFill>
                  <a:schemeClr val="tx1"/>
                </a:solidFill>
              </a:rPr>
              <a:t> RPKI training courses delivered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RPKI presentations to NOGs and conferences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Development of the ‘Ready to ROA’ Campaign – hands on sessions to help Members create ROAs</a:t>
            </a: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New shirts, stickers, web content to promote campaign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Ready to ROA launched in 2015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067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APNIC in 2014</a:t>
            </a:r>
            <a:endParaRPr lang="en-US" dirty="0"/>
          </a:p>
        </p:txBody>
      </p:sp>
      <p:pic>
        <p:nvPicPr>
          <p:cNvPr id="5" name="Content Placeholder 4" descr="map.pn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6" t="-1857" r="-783" b="-2318"/>
          <a:stretch/>
        </p:blipFill>
        <p:spPr>
          <a:xfrm>
            <a:off x="539552" y="1412776"/>
            <a:ext cx="5827746" cy="5030446"/>
          </a:xfrm>
        </p:spPr>
      </p:pic>
      <p:sp>
        <p:nvSpPr>
          <p:cNvPr id="3" name="Rounded Rectangle 2"/>
          <p:cNvSpPr/>
          <p:nvPr/>
        </p:nvSpPr>
        <p:spPr>
          <a:xfrm>
            <a:off x="4067944" y="1556792"/>
            <a:ext cx="4752528" cy="1080120"/>
          </a:xfrm>
          <a:prstGeom prst="round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bg2"/>
                </a:solidFill>
              </a:rPr>
              <a:t>Serving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067944" y="4437112"/>
            <a:ext cx="4752528" cy="1080120"/>
          </a:xfrm>
          <a:prstGeom prst="roundRect">
            <a:avLst/>
          </a:prstGeom>
          <a:solidFill>
            <a:srgbClr val="16681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Collaborating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4067944" y="2996952"/>
            <a:ext cx="4752528" cy="1080120"/>
          </a:xfrm>
          <a:prstGeom prst="round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bg2"/>
                </a:solidFill>
              </a:rPr>
              <a:t>Supporting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A337-2C29-4402-A0A2-E290C184D5D3}" type="slidenum">
              <a:rPr lang="en-AU" smtClean="0"/>
              <a:t>27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5278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95536" y="197768"/>
            <a:ext cx="8352928" cy="1143000"/>
          </a:xfrm>
        </p:spPr>
        <p:txBody>
          <a:bodyPr/>
          <a:lstStyle/>
          <a:p>
            <a:r>
              <a:rPr lang="en-US" dirty="0" smtClean="0"/>
              <a:t>Global Cooperation</a:t>
            </a:r>
            <a:endParaRPr lang="en-US" dirty="0"/>
          </a:p>
        </p:txBody>
      </p:sp>
      <p:grpSp>
        <p:nvGrpSpPr>
          <p:cNvPr id="33" name="Group 32"/>
          <p:cNvGrpSpPr/>
          <p:nvPr/>
        </p:nvGrpSpPr>
        <p:grpSpPr>
          <a:xfrm>
            <a:off x="0" y="1408685"/>
            <a:ext cx="6896081" cy="3829214"/>
            <a:chOff x="0" y="1408685"/>
            <a:chExt cx="6896081" cy="3829214"/>
          </a:xfrm>
        </p:grpSpPr>
        <p:pic>
          <p:nvPicPr>
            <p:cNvPr id="32" name="Picture 31" descr="Region-in-world-Blue-01-01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15" t="1522"/>
            <a:stretch/>
          </p:blipFill>
          <p:spPr>
            <a:xfrm>
              <a:off x="0" y="1408685"/>
              <a:ext cx="6896081" cy="3829214"/>
            </a:xfrm>
            <a:prstGeom prst="rect">
              <a:avLst/>
            </a:prstGeom>
          </p:spPr>
        </p:pic>
        <p:sp>
          <p:nvSpPr>
            <p:cNvPr id="6" name="Oval 5"/>
            <p:cNvSpPr/>
            <p:nvPr/>
          </p:nvSpPr>
          <p:spPr>
            <a:xfrm>
              <a:off x="755576" y="2801602"/>
              <a:ext cx="72008" cy="72008"/>
            </a:xfrm>
            <a:prstGeom prst="ellipse">
              <a:avLst/>
            </a:prstGeom>
            <a:solidFill>
              <a:srgbClr val="F27D0A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899592" y="2729594"/>
              <a:ext cx="72008" cy="72008"/>
            </a:xfrm>
            <a:prstGeom prst="ellipse">
              <a:avLst/>
            </a:prstGeom>
            <a:solidFill>
              <a:srgbClr val="F27D0A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899592" y="2945618"/>
              <a:ext cx="72008" cy="72008"/>
            </a:xfrm>
            <a:prstGeom prst="ellipse">
              <a:avLst/>
            </a:prstGeom>
            <a:solidFill>
              <a:srgbClr val="F27D0A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899592" y="3017626"/>
              <a:ext cx="72008" cy="72008"/>
            </a:xfrm>
            <a:prstGeom prst="ellipse">
              <a:avLst/>
            </a:prstGeom>
            <a:solidFill>
              <a:srgbClr val="F27D0A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1835696" y="3521682"/>
              <a:ext cx="72008" cy="72008"/>
            </a:xfrm>
            <a:prstGeom prst="ellipse">
              <a:avLst/>
            </a:prstGeom>
            <a:solidFill>
              <a:srgbClr val="F27D0A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195736" y="3593690"/>
              <a:ext cx="72008" cy="72008"/>
            </a:xfrm>
            <a:prstGeom prst="ellipse">
              <a:avLst/>
            </a:prstGeom>
            <a:solidFill>
              <a:srgbClr val="F27D0A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2411760" y="3449674"/>
              <a:ext cx="72008" cy="72008"/>
            </a:xfrm>
            <a:prstGeom prst="ellipse">
              <a:avLst/>
            </a:prstGeom>
            <a:solidFill>
              <a:srgbClr val="F27D0A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2627784" y="3665698"/>
              <a:ext cx="72008" cy="72008"/>
            </a:xfrm>
            <a:prstGeom prst="ellipse">
              <a:avLst/>
            </a:prstGeom>
            <a:solidFill>
              <a:srgbClr val="F27D0A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2699792" y="3665698"/>
              <a:ext cx="72008" cy="72008"/>
            </a:xfrm>
            <a:prstGeom prst="ellipse">
              <a:avLst/>
            </a:prstGeom>
            <a:solidFill>
              <a:srgbClr val="F27D0A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43808" y="3449674"/>
              <a:ext cx="72008" cy="72008"/>
            </a:xfrm>
            <a:prstGeom prst="ellipse">
              <a:avLst/>
            </a:prstGeom>
            <a:solidFill>
              <a:srgbClr val="F27D0A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3131840" y="3233650"/>
              <a:ext cx="72008" cy="72008"/>
            </a:xfrm>
            <a:prstGeom prst="ellipse">
              <a:avLst/>
            </a:prstGeom>
            <a:solidFill>
              <a:srgbClr val="F27D0A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4572000" y="3593690"/>
              <a:ext cx="72008" cy="72008"/>
            </a:xfrm>
            <a:prstGeom prst="ellipse">
              <a:avLst/>
            </a:prstGeom>
            <a:solidFill>
              <a:srgbClr val="F27D0A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5220072" y="3233650"/>
              <a:ext cx="72008" cy="72008"/>
            </a:xfrm>
            <a:prstGeom prst="ellipse">
              <a:avLst/>
            </a:prstGeom>
            <a:solidFill>
              <a:srgbClr val="F27D0A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6012160" y="2801602"/>
              <a:ext cx="72008" cy="72008"/>
            </a:xfrm>
            <a:prstGeom prst="ellipse">
              <a:avLst/>
            </a:prstGeom>
            <a:solidFill>
              <a:srgbClr val="F27D0A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6588224" y="4457786"/>
              <a:ext cx="72008" cy="72008"/>
            </a:xfrm>
            <a:prstGeom prst="ellipse">
              <a:avLst/>
            </a:prstGeom>
            <a:solidFill>
              <a:srgbClr val="F27D0A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3491880" y="4690348"/>
              <a:ext cx="72008" cy="72008"/>
            </a:xfrm>
            <a:prstGeom prst="ellipse">
              <a:avLst/>
            </a:prstGeom>
            <a:solidFill>
              <a:srgbClr val="F27D0A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3635896" y="4529794"/>
              <a:ext cx="72008" cy="72008"/>
            </a:xfrm>
            <a:prstGeom prst="ellipse">
              <a:avLst/>
            </a:prstGeom>
            <a:solidFill>
              <a:srgbClr val="F27D0A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3563888" y="4529794"/>
              <a:ext cx="72008" cy="72008"/>
            </a:xfrm>
            <a:prstGeom prst="ellipse">
              <a:avLst/>
            </a:prstGeom>
            <a:solidFill>
              <a:srgbClr val="F27D0A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4067944" y="4673810"/>
              <a:ext cx="72008" cy="72008"/>
            </a:xfrm>
            <a:prstGeom prst="ellipse">
              <a:avLst/>
            </a:prstGeom>
            <a:solidFill>
              <a:srgbClr val="F27D0A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4067944" y="4313770"/>
              <a:ext cx="72008" cy="72008"/>
            </a:xfrm>
            <a:prstGeom prst="ellipse">
              <a:avLst/>
            </a:prstGeom>
            <a:solidFill>
              <a:srgbClr val="F27D0A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4139952" y="4385778"/>
              <a:ext cx="72008" cy="72008"/>
            </a:xfrm>
            <a:prstGeom prst="ellipse">
              <a:avLst/>
            </a:prstGeom>
            <a:solidFill>
              <a:srgbClr val="F27D0A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Alternate Process 26"/>
          <p:cNvSpPr/>
          <p:nvPr/>
        </p:nvSpPr>
        <p:spPr>
          <a:xfrm>
            <a:off x="6948264" y="620688"/>
            <a:ext cx="2051720" cy="5472608"/>
          </a:xfrm>
          <a:prstGeom prst="flowChartAlternateProcess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16200000" scaled="0"/>
          </a:gradFill>
          <a:ln w="38100" cmpd="sng">
            <a:solidFill>
              <a:srgbClr val="004FB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IPv6 </a:t>
            </a:r>
            <a:r>
              <a:rPr lang="en-US" sz="1600" dirty="0" smtClean="0">
                <a:solidFill>
                  <a:schemeClr val="tx1"/>
                </a:solidFill>
              </a:rPr>
              <a:t>advocacy</a:t>
            </a:r>
          </a:p>
          <a:p>
            <a:pPr algn="ctr"/>
            <a:endParaRPr lang="en-US" sz="1600" dirty="0">
              <a:solidFill>
                <a:schemeClr val="tx1"/>
              </a:solidFill>
            </a:endParaRP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Coordination with RIRs and Internet organizations</a:t>
            </a:r>
          </a:p>
          <a:p>
            <a:pPr algn="ctr"/>
            <a:endParaRPr lang="en-US" sz="1600" dirty="0">
              <a:solidFill>
                <a:schemeClr val="tx1"/>
              </a:solidFill>
            </a:endParaRP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Engaging with government </a:t>
            </a:r>
            <a:r>
              <a:rPr lang="en-US" sz="1600" dirty="0" smtClean="0">
                <a:solidFill>
                  <a:schemeClr val="tx1"/>
                </a:solidFill>
              </a:rPr>
              <a:t>agencies in </a:t>
            </a:r>
            <a:r>
              <a:rPr lang="en-US" sz="1600" dirty="0">
                <a:solidFill>
                  <a:schemeClr val="tx1"/>
                </a:solidFill>
              </a:rPr>
              <a:t>training and skills development</a:t>
            </a:r>
          </a:p>
          <a:p>
            <a:pPr algn="ctr"/>
            <a:endParaRPr lang="en-US" sz="1600" dirty="0">
              <a:solidFill>
                <a:schemeClr val="tx1"/>
              </a:solidFill>
            </a:endParaRP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Supporting IANA Stewardship Transition</a:t>
            </a:r>
          </a:p>
          <a:p>
            <a:pPr algn="ctr"/>
            <a:endParaRPr lang="en-US" sz="1600" dirty="0">
              <a:solidFill>
                <a:schemeClr val="tx1"/>
              </a:solidFill>
            </a:endParaRP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Promoting </a:t>
            </a:r>
            <a:r>
              <a:rPr lang="en-US" sz="1600" dirty="0">
                <a:solidFill>
                  <a:schemeClr val="tx1"/>
                </a:solidFill>
              </a:rPr>
              <a:t>the RIR model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552" y="5085184"/>
            <a:ext cx="1726842" cy="1152128"/>
          </a:xfrm>
          <a:prstGeom prst="rect">
            <a:avLst/>
          </a:prstGeom>
          <a:ln w="25400">
            <a:solidFill>
              <a:srgbClr val="004FBA"/>
            </a:solidFill>
          </a:ln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1760" y="5085184"/>
            <a:ext cx="1751348" cy="1167565"/>
          </a:xfrm>
          <a:prstGeom prst="rect">
            <a:avLst/>
          </a:prstGeom>
          <a:ln w="25400">
            <a:solidFill>
              <a:srgbClr val="004FBA"/>
            </a:solidFill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A337-2C29-4402-A0A2-E290C184D5D3}" type="slidenum">
              <a:rPr lang="en-AU" smtClean="0"/>
              <a:t>28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85870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53" descr="Region-in-world-Blue-01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69" y="1844824"/>
            <a:ext cx="7335300" cy="3825244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Engagement map 2014</a:t>
            </a:r>
            <a:endParaRPr lang="en-US" dirty="0"/>
          </a:p>
        </p:txBody>
      </p:sp>
      <p:sp>
        <p:nvSpPr>
          <p:cNvPr id="2" name="Oval 1"/>
          <p:cNvSpPr/>
          <p:nvPr/>
        </p:nvSpPr>
        <p:spPr>
          <a:xfrm>
            <a:off x="2843808" y="3933056"/>
            <a:ext cx="72008" cy="72008"/>
          </a:xfrm>
          <a:prstGeom prst="ellipse">
            <a:avLst/>
          </a:prstGeom>
          <a:solidFill>
            <a:srgbClr val="FFC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915816" y="3933056"/>
            <a:ext cx="72008" cy="72008"/>
          </a:xfrm>
          <a:prstGeom prst="ellipse">
            <a:avLst/>
          </a:prstGeom>
          <a:solidFill>
            <a:srgbClr val="FFC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915816" y="4005064"/>
            <a:ext cx="72008" cy="72008"/>
          </a:xfrm>
          <a:prstGeom prst="ellipse">
            <a:avLst/>
          </a:prstGeom>
          <a:solidFill>
            <a:srgbClr val="FFC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915816" y="4077072"/>
            <a:ext cx="72008" cy="72008"/>
          </a:xfrm>
          <a:prstGeom prst="ellipse">
            <a:avLst/>
          </a:prstGeom>
          <a:solidFill>
            <a:srgbClr val="FFC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843808" y="4005064"/>
            <a:ext cx="72008" cy="72008"/>
          </a:xfrm>
          <a:prstGeom prst="ellipse">
            <a:avLst/>
          </a:prstGeom>
          <a:solidFill>
            <a:srgbClr val="FFC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203848" y="3861048"/>
            <a:ext cx="72008" cy="72008"/>
          </a:xfrm>
          <a:prstGeom prst="ellipse">
            <a:avLst/>
          </a:prstGeom>
          <a:solidFill>
            <a:srgbClr val="FFC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275856" y="3933056"/>
            <a:ext cx="72008" cy="72008"/>
          </a:xfrm>
          <a:prstGeom prst="ellipse">
            <a:avLst/>
          </a:prstGeom>
          <a:solidFill>
            <a:srgbClr val="FFC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275856" y="4077072"/>
            <a:ext cx="72008" cy="72008"/>
          </a:xfrm>
          <a:prstGeom prst="ellipse">
            <a:avLst/>
          </a:prstGeom>
          <a:solidFill>
            <a:srgbClr val="16681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419872" y="4149080"/>
            <a:ext cx="72008" cy="72008"/>
          </a:xfrm>
          <a:prstGeom prst="ellipse">
            <a:avLst/>
          </a:prstGeom>
          <a:solidFill>
            <a:srgbClr val="FFC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419872" y="4077072"/>
            <a:ext cx="72008" cy="72008"/>
          </a:xfrm>
          <a:prstGeom prst="ellipse">
            <a:avLst/>
          </a:prstGeom>
          <a:solidFill>
            <a:srgbClr val="FFC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347864" y="4149080"/>
            <a:ext cx="72008" cy="72008"/>
          </a:xfrm>
          <a:prstGeom prst="ellipse">
            <a:avLst/>
          </a:prstGeom>
          <a:solidFill>
            <a:srgbClr val="FFC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491880" y="4293096"/>
            <a:ext cx="72008" cy="72008"/>
          </a:xfrm>
          <a:prstGeom prst="ellipse">
            <a:avLst/>
          </a:prstGeom>
          <a:solidFill>
            <a:srgbClr val="FFC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419872" y="4293096"/>
            <a:ext cx="72008" cy="72008"/>
          </a:xfrm>
          <a:prstGeom prst="ellipse">
            <a:avLst/>
          </a:prstGeom>
          <a:solidFill>
            <a:srgbClr val="FFC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563888" y="4365104"/>
            <a:ext cx="72008" cy="72008"/>
          </a:xfrm>
          <a:prstGeom prst="ellipse">
            <a:avLst/>
          </a:prstGeom>
          <a:solidFill>
            <a:srgbClr val="FFC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3779912" y="4077072"/>
            <a:ext cx="72008" cy="72008"/>
          </a:xfrm>
          <a:prstGeom prst="ellipse">
            <a:avLst/>
          </a:prstGeom>
          <a:solidFill>
            <a:srgbClr val="FFC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851920" y="4149080"/>
            <a:ext cx="72008" cy="72008"/>
          </a:xfrm>
          <a:prstGeom prst="ellipse">
            <a:avLst/>
          </a:prstGeom>
          <a:solidFill>
            <a:srgbClr val="FFC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4211960" y="4077072"/>
            <a:ext cx="72008" cy="72008"/>
          </a:xfrm>
          <a:prstGeom prst="ellipse">
            <a:avLst/>
          </a:prstGeom>
          <a:solidFill>
            <a:srgbClr val="FFC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4355976" y="4221088"/>
            <a:ext cx="72008" cy="72008"/>
          </a:xfrm>
          <a:prstGeom prst="ellipse">
            <a:avLst/>
          </a:prstGeom>
          <a:solidFill>
            <a:srgbClr val="FFC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4932040" y="4581128"/>
            <a:ext cx="72008" cy="72008"/>
          </a:xfrm>
          <a:prstGeom prst="ellipse">
            <a:avLst/>
          </a:prstGeom>
          <a:solidFill>
            <a:srgbClr val="FFC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4860032" y="4725144"/>
            <a:ext cx="72008" cy="72008"/>
          </a:xfrm>
          <a:prstGeom prst="ellipse">
            <a:avLst/>
          </a:prstGeom>
          <a:solidFill>
            <a:srgbClr val="FFC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4821560" y="4686672"/>
            <a:ext cx="72008" cy="72008"/>
          </a:xfrm>
          <a:prstGeom prst="ellipse">
            <a:avLst/>
          </a:prstGeom>
          <a:solidFill>
            <a:srgbClr val="FFC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4355976" y="4941168"/>
            <a:ext cx="72008" cy="72008"/>
          </a:xfrm>
          <a:prstGeom prst="ellipse">
            <a:avLst/>
          </a:prstGeom>
          <a:solidFill>
            <a:srgbClr val="FFC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Oval 26"/>
          <p:cNvSpPr/>
          <p:nvPr/>
        </p:nvSpPr>
        <p:spPr>
          <a:xfrm>
            <a:off x="4788024" y="5229200"/>
            <a:ext cx="72008" cy="72008"/>
          </a:xfrm>
          <a:prstGeom prst="ellipse">
            <a:avLst/>
          </a:prstGeom>
          <a:solidFill>
            <a:srgbClr val="FFC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5004048" y="4653136"/>
            <a:ext cx="72008" cy="72008"/>
          </a:xfrm>
          <a:prstGeom prst="ellipse">
            <a:avLst/>
          </a:prstGeom>
          <a:solidFill>
            <a:srgbClr val="FFC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148064" y="4509120"/>
            <a:ext cx="72008" cy="72008"/>
          </a:xfrm>
          <a:prstGeom prst="ellipse">
            <a:avLst/>
          </a:prstGeom>
          <a:solidFill>
            <a:srgbClr val="FFC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5220072" y="4437112"/>
            <a:ext cx="72008" cy="72008"/>
          </a:xfrm>
          <a:prstGeom prst="ellipse">
            <a:avLst/>
          </a:prstGeom>
          <a:solidFill>
            <a:srgbClr val="FFC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7524328" y="1844824"/>
            <a:ext cx="1512168" cy="432048"/>
          </a:xfrm>
          <a:prstGeom prst="roundRect">
            <a:avLst/>
          </a:prstGeom>
          <a:solidFill>
            <a:srgbClr val="FFC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Training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2771800" y="4005064"/>
            <a:ext cx="72008" cy="7200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3203848" y="4005064"/>
            <a:ext cx="72008" cy="7200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3131840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3275856" y="3861048"/>
            <a:ext cx="72008" cy="7200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3347864" y="4077072"/>
            <a:ext cx="72008" cy="7200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3491880" y="4365104"/>
            <a:ext cx="72008" cy="7200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3491880" y="4221088"/>
            <a:ext cx="72008" cy="7200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3563888" y="4509120"/>
            <a:ext cx="72008" cy="7200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3635896" y="3933056"/>
            <a:ext cx="72008" cy="7200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3995936" y="3717032"/>
            <a:ext cx="72008" cy="7200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4139952" y="3645024"/>
            <a:ext cx="72008" cy="7200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4283968" y="4509120"/>
            <a:ext cx="72008" cy="7200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4788024" y="4725144"/>
            <a:ext cx="72008" cy="7200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4283968" y="5085184"/>
            <a:ext cx="72008" cy="7200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4716016" y="5229200"/>
            <a:ext cx="72008" cy="7200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ounded Rectangle 45"/>
          <p:cNvSpPr/>
          <p:nvPr/>
        </p:nvSpPr>
        <p:spPr>
          <a:xfrm>
            <a:off x="7524328" y="2348880"/>
            <a:ext cx="1512168" cy="432048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NOGs</a:t>
            </a:r>
            <a:endParaRPr lang="en-US" dirty="0"/>
          </a:p>
        </p:txBody>
      </p:sp>
      <p:sp>
        <p:nvSpPr>
          <p:cNvPr id="47" name="Oval 46"/>
          <p:cNvSpPr/>
          <p:nvPr/>
        </p:nvSpPr>
        <p:spPr>
          <a:xfrm>
            <a:off x="3045774" y="4264980"/>
            <a:ext cx="72008" cy="72008"/>
          </a:xfrm>
          <a:prstGeom prst="ellipse">
            <a:avLst/>
          </a:prstGeom>
          <a:solidFill>
            <a:srgbClr val="40DB3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3131840" y="3933056"/>
            <a:ext cx="72008" cy="72008"/>
          </a:xfrm>
          <a:prstGeom prst="ellipse">
            <a:avLst/>
          </a:prstGeom>
          <a:solidFill>
            <a:srgbClr val="40DB3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3275856" y="4077072"/>
            <a:ext cx="72008" cy="72008"/>
          </a:xfrm>
          <a:prstGeom prst="ellipse">
            <a:avLst/>
          </a:prstGeom>
          <a:solidFill>
            <a:srgbClr val="40DB3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3563888" y="4293096"/>
            <a:ext cx="72008" cy="72008"/>
          </a:xfrm>
          <a:prstGeom prst="ellipse">
            <a:avLst/>
          </a:prstGeom>
          <a:solidFill>
            <a:srgbClr val="40DB3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3851920" y="4077072"/>
            <a:ext cx="72008" cy="72008"/>
          </a:xfrm>
          <a:prstGeom prst="ellipse">
            <a:avLst/>
          </a:prstGeom>
          <a:solidFill>
            <a:srgbClr val="40DB3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4355976" y="5013176"/>
            <a:ext cx="72008" cy="72008"/>
          </a:xfrm>
          <a:prstGeom prst="ellipse">
            <a:avLst/>
          </a:prstGeom>
          <a:solidFill>
            <a:srgbClr val="40DB3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ounded Rectangle 55"/>
          <p:cNvSpPr/>
          <p:nvPr/>
        </p:nvSpPr>
        <p:spPr>
          <a:xfrm>
            <a:off x="7524328" y="2852936"/>
            <a:ext cx="1512168" cy="43204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Events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7" name="Oval 56"/>
          <p:cNvSpPr/>
          <p:nvPr/>
        </p:nvSpPr>
        <p:spPr>
          <a:xfrm>
            <a:off x="3203848" y="3933056"/>
            <a:ext cx="72008" cy="72008"/>
          </a:xfrm>
          <a:prstGeom prst="ellipse">
            <a:avLst/>
          </a:prstGeom>
          <a:solidFill>
            <a:srgbClr val="590F4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3347864" y="4077072"/>
            <a:ext cx="72008" cy="72008"/>
          </a:xfrm>
          <a:prstGeom prst="ellipse">
            <a:avLst/>
          </a:prstGeom>
          <a:solidFill>
            <a:srgbClr val="590F4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3275856" y="4149080"/>
            <a:ext cx="72008" cy="72008"/>
          </a:xfrm>
          <a:prstGeom prst="ellipse">
            <a:avLst/>
          </a:prstGeom>
          <a:solidFill>
            <a:srgbClr val="590F4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3563888" y="4149080"/>
            <a:ext cx="72008" cy="72008"/>
          </a:xfrm>
          <a:prstGeom prst="ellipse">
            <a:avLst/>
          </a:prstGeom>
          <a:solidFill>
            <a:srgbClr val="590F4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3419872" y="4365104"/>
            <a:ext cx="72008" cy="72008"/>
          </a:xfrm>
          <a:prstGeom prst="ellipse">
            <a:avLst/>
          </a:prstGeom>
          <a:solidFill>
            <a:srgbClr val="590F4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3419872" y="4437112"/>
            <a:ext cx="72008" cy="72008"/>
          </a:xfrm>
          <a:prstGeom prst="ellipse">
            <a:avLst/>
          </a:prstGeom>
          <a:solidFill>
            <a:srgbClr val="590F4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3491880" y="4437112"/>
            <a:ext cx="72008" cy="72008"/>
          </a:xfrm>
          <a:prstGeom prst="ellipse">
            <a:avLst/>
          </a:prstGeom>
          <a:solidFill>
            <a:srgbClr val="590F4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3347864" y="4437112"/>
            <a:ext cx="72008" cy="72008"/>
          </a:xfrm>
          <a:prstGeom prst="ellipse">
            <a:avLst/>
          </a:prstGeom>
          <a:solidFill>
            <a:srgbClr val="590F4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3707904" y="3861048"/>
            <a:ext cx="72008" cy="72008"/>
          </a:xfrm>
          <a:prstGeom prst="ellipse">
            <a:avLst/>
          </a:prstGeom>
          <a:solidFill>
            <a:srgbClr val="590F4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3707904" y="3933056"/>
            <a:ext cx="72008" cy="72008"/>
          </a:xfrm>
          <a:prstGeom prst="ellipse">
            <a:avLst/>
          </a:prstGeom>
          <a:solidFill>
            <a:srgbClr val="590F4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3779912" y="3933056"/>
            <a:ext cx="72008" cy="72008"/>
          </a:xfrm>
          <a:prstGeom prst="ellipse">
            <a:avLst/>
          </a:prstGeom>
          <a:solidFill>
            <a:srgbClr val="590F4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3851920" y="3933056"/>
            <a:ext cx="72008" cy="72008"/>
          </a:xfrm>
          <a:prstGeom prst="ellipse">
            <a:avLst/>
          </a:prstGeom>
          <a:solidFill>
            <a:srgbClr val="590F4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3923928" y="4149080"/>
            <a:ext cx="72008" cy="72008"/>
          </a:xfrm>
          <a:prstGeom prst="ellipse">
            <a:avLst/>
          </a:prstGeom>
          <a:solidFill>
            <a:srgbClr val="590F4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4427984" y="5013176"/>
            <a:ext cx="72008" cy="72008"/>
          </a:xfrm>
          <a:prstGeom prst="ellipse">
            <a:avLst/>
          </a:prstGeom>
          <a:solidFill>
            <a:srgbClr val="590F4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ounded Rectangle 70"/>
          <p:cNvSpPr/>
          <p:nvPr/>
        </p:nvSpPr>
        <p:spPr>
          <a:xfrm>
            <a:off x="7524328" y="3356992"/>
            <a:ext cx="1512168" cy="432048"/>
          </a:xfrm>
          <a:prstGeom prst="roundRect">
            <a:avLst/>
          </a:prstGeom>
          <a:solidFill>
            <a:srgbClr val="590F4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IPv6</a:t>
            </a:r>
            <a:endParaRPr lang="en-US" dirty="0"/>
          </a:p>
        </p:txBody>
      </p:sp>
      <p:sp>
        <p:nvSpPr>
          <p:cNvPr id="72" name="Oval 71"/>
          <p:cNvSpPr/>
          <p:nvPr/>
        </p:nvSpPr>
        <p:spPr>
          <a:xfrm>
            <a:off x="1475656" y="3212976"/>
            <a:ext cx="72008" cy="7200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2051720" y="3573016"/>
            <a:ext cx="72008" cy="7200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2843808" y="4077072"/>
            <a:ext cx="72008" cy="7200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3131840" y="4005064"/>
            <a:ext cx="72008" cy="7200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3419872" y="3789040"/>
            <a:ext cx="72008" cy="7200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/>
          <p:nvPr/>
        </p:nvSpPr>
        <p:spPr>
          <a:xfrm>
            <a:off x="3851920" y="3861048"/>
            <a:ext cx="72008" cy="7200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3419872" y="4509120"/>
            <a:ext cx="72008" cy="7200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3491880" y="4509120"/>
            <a:ext cx="72008" cy="7200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3347864" y="4365104"/>
            <a:ext cx="72008" cy="7200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3275856" y="4509120"/>
            <a:ext cx="72008" cy="7200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4427984" y="4941168"/>
            <a:ext cx="72008" cy="7200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/>
          <p:cNvSpPr/>
          <p:nvPr/>
        </p:nvSpPr>
        <p:spPr>
          <a:xfrm>
            <a:off x="4572000" y="4725144"/>
            <a:ext cx="72008" cy="7200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/>
          <p:cNvSpPr/>
          <p:nvPr/>
        </p:nvSpPr>
        <p:spPr>
          <a:xfrm>
            <a:off x="4860032" y="5229200"/>
            <a:ext cx="72008" cy="7200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4932040" y="5229200"/>
            <a:ext cx="72008" cy="7200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ounded Rectangle 86"/>
          <p:cNvSpPr/>
          <p:nvPr/>
        </p:nvSpPr>
        <p:spPr>
          <a:xfrm>
            <a:off x="7524328" y="3861048"/>
            <a:ext cx="1512168" cy="432048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Security</a:t>
            </a:r>
            <a:endParaRPr lang="en-US" dirty="0"/>
          </a:p>
        </p:txBody>
      </p:sp>
      <p:sp>
        <p:nvSpPr>
          <p:cNvPr id="88" name="Oval 87"/>
          <p:cNvSpPr/>
          <p:nvPr/>
        </p:nvSpPr>
        <p:spPr>
          <a:xfrm>
            <a:off x="1547664" y="3212976"/>
            <a:ext cx="72008" cy="72008"/>
          </a:xfrm>
          <a:prstGeom prst="ellipse">
            <a:avLst/>
          </a:prstGeom>
          <a:solidFill>
            <a:srgbClr val="F27D0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/>
          <p:cNvSpPr/>
          <p:nvPr/>
        </p:nvSpPr>
        <p:spPr>
          <a:xfrm>
            <a:off x="1691680" y="3212976"/>
            <a:ext cx="72008" cy="72008"/>
          </a:xfrm>
          <a:prstGeom prst="ellipse">
            <a:avLst/>
          </a:prstGeom>
          <a:solidFill>
            <a:srgbClr val="F27D0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1691680" y="3429000"/>
            <a:ext cx="72008" cy="72008"/>
          </a:xfrm>
          <a:prstGeom prst="ellipse">
            <a:avLst/>
          </a:prstGeom>
          <a:solidFill>
            <a:srgbClr val="F27D0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/>
          <p:cNvSpPr/>
          <p:nvPr/>
        </p:nvSpPr>
        <p:spPr>
          <a:xfrm>
            <a:off x="1691680" y="3501008"/>
            <a:ext cx="72008" cy="72008"/>
          </a:xfrm>
          <a:prstGeom prst="ellipse">
            <a:avLst/>
          </a:prstGeom>
          <a:solidFill>
            <a:srgbClr val="F27D0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/>
          <p:cNvSpPr/>
          <p:nvPr/>
        </p:nvSpPr>
        <p:spPr>
          <a:xfrm>
            <a:off x="2555776" y="3933056"/>
            <a:ext cx="72008" cy="72008"/>
          </a:xfrm>
          <a:prstGeom prst="ellipse">
            <a:avLst/>
          </a:prstGeom>
          <a:solidFill>
            <a:srgbClr val="F27D0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2987824" y="4005064"/>
            <a:ext cx="72008" cy="72008"/>
          </a:xfrm>
          <a:prstGeom prst="ellipse">
            <a:avLst/>
          </a:prstGeom>
          <a:solidFill>
            <a:srgbClr val="F27D0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/>
          <p:cNvSpPr/>
          <p:nvPr/>
        </p:nvSpPr>
        <p:spPr>
          <a:xfrm>
            <a:off x="3203848" y="3717032"/>
            <a:ext cx="72008" cy="72008"/>
          </a:xfrm>
          <a:prstGeom prst="ellipse">
            <a:avLst/>
          </a:prstGeom>
          <a:solidFill>
            <a:srgbClr val="F27D0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/>
          <p:cNvSpPr/>
          <p:nvPr/>
        </p:nvSpPr>
        <p:spPr>
          <a:xfrm>
            <a:off x="3491880" y="4077072"/>
            <a:ext cx="72008" cy="72008"/>
          </a:xfrm>
          <a:prstGeom prst="ellipse">
            <a:avLst/>
          </a:prstGeom>
          <a:solidFill>
            <a:srgbClr val="F27D0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/>
          <p:cNvSpPr/>
          <p:nvPr/>
        </p:nvSpPr>
        <p:spPr>
          <a:xfrm>
            <a:off x="3275856" y="4221088"/>
            <a:ext cx="72008" cy="72008"/>
          </a:xfrm>
          <a:prstGeom prst="ellipse">
            <a:avLst/>
          </a:prstGeom>
          <a:solidFill>
            <a:srgbClr val="F27D0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/>
          <p:nvPr/>
        </p:nvSpPr>
        <p:spPr>
          <a:xfrm>
            <a:off x="3635896" y="3789040"/>
            <a:ext cx="72008" cy="72008"/>
          </a:xfrm>
          <a:prstGeom prst="ellipse">
            <a:avLst/>
          </a:prstGeom>
          <a:solidFill>
            <a:srgbClr val="F27D0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/>
          <p:nvPr/>
        </p:nvSpPr>
        <p:spPr>
          <a:xfrm>
            <a:off x="3851920" y="3645024"/>
            <a:ext cx="72008" cy="72008"/>
          </a:xfrm>
          <a:prstGeom prst="ellipse">
            <a:avLst/>
          </a:prstGeom>
          <a:solidFill>
            <a:srgbClr val="F27D0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/>
          <p:nvPr/>
        </p:nvSpPr>
        <p:spPr>
          <a:xfrm>
            <a:off x="5292080" y="4005064"/>
            <a:ext cx="72008" cy="72008"/>
          </a:xfrm>
          <a:prstGeom prst="ellipse">
            <a:avLst/>
          </a:prstGeom>
          <a:solidFill>
            <a:srgbClr val="F27D0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/>
          <p:nvPr/>
        </p:nvSpPr>
        <p:spPr>
          <a:xfrm>
            <a:off x="5868144" y="3573016"/>
            <a:ext cx="72008" cy="72008"/>
          </a:xfrm>
          <a:prstGeom prst="ellipse">
            <a:avLst/>
          </a:prstGeom>
          <a:solidFill>
            <a:srgbClr val="F27D0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/>
          <p:nvPr/>
        </p:nvSpPr>
        <p:spPr>
          <a:xfrm>
            <a:off x="6732240" y="3284984"/>
            <a:ext cx="72008" cy="72008"/>
          </a:xfrm>
          <a:prstGeom prst="ellipse">
            <a:avLst/>
          </a:prstGeom>
          <a:solidFill>
            <a:srgbClr val="F27D0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/>
          <p:nvPr/>
        </p:nvSpPr>
        <p:spPr>
          <a:xfrm>
            <a:off x="7308304" y="4869160"/>
            <a:ext cx="72008" cy="72008"/>
          </a:xfrm>
          <a:prstGeom prst="ellipse">
            <a:avLst/>
          </a:prstGeom>
          <a:solidFill>
            <a:srgbClr val="F27D0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/>
          <p:nvPr/>
        </p:nvSpPr>
        <p:spPr>
          <a:xfrm>
            <a:off x="4932040" y="4797152"/>
            <a:ext cx="72008" cy="72008"/>
          </a:xfrm>
          <a:prstGeom prst="ellipse">
            <a:avLst/>
          </a:prstGeom>
          <a:solidFill>
            <a:srgbClr val="F27D0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/>
          <p:nvPr/>
        </p:nvSpPr>
        <p:spPr>
          <a:xfrm>
            <a:off x="4860032" y="4797152"/>
            <a:ext cx="72008" cy="72008"/>
          </a:xfrm>
          <a:prstGeom prst="ellipse">
            <a:avLst/>
          </a:prstGeom>
          <a:solidFill>
            <a:srgbClr val="F27D0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/>
          <p:nvPr/>
        </p:nvSpPr>
        <p:spPr>
          <a:xfrm>
            <a:off x="4788024" y="5157192"/>
            <a:ext cx="72008" cy="72008"/>
          </a:xfrm>
          <a:prstGeom prst="ellipse">
            <a:avLst/>
          </a:prstGeom>
          <a:solidFill>
            <a:srgbClr val="F27D0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ounded Rectangle 105"/>
          <p:cNvSpPr/>
          <p:nvPr/>
        </p:nvSpPr>
        <p:spPr>
          <a:xfrm>
            <a:off x="7524328" y="4365104"/>
            <a:ext cx="1512168" cy="432048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Cooperation</a:t>
            </a:r>
            <a:endParaRPr lang="en-US" dirty="0"/>
          </a:p>
        </p:txBody>
      </p:sp>
      <p:sp>
        <p:nvSpPr>
          <p:cNvPr id="53" name="Slide Number Placeholder 5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A337-2C29-4402-A0A2-E290C184D5D3}" type="slidenum">
              <a:rPr lang="en-AU" smtClean="0"/>
              <a:t>29</a:t>
            </a:fld>
            <a:endParaRPr lang="en-AU"/>
          </a:p>
        </p:txBody>
      </p:sp>
      <p:sp>
        <p:nvSpPr>
          <p:cNvPr id="107" name="Oval 106"/>
          <p:cNvSpPr/>
          <p:nvPr/>
        </p:nvSpPr>
        <p:spPr>
          <a:xfrm>
            <a:off x="4427984" y="4509120"/>
            <a:ext cx="72008" cy="72008"/>
          </a:xfrm>
          <a:prstGeom prst="ellipse">
            <a:avLst/>
          </a:prstGeom>
          <a:solidFill>
            <a:srgbClr val="40DB3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11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APNIC in 2014</a:t>
            </a:r>
            <a:endParaRPr lang="en-US" dirty="0"/>
          </a:p>
        </p:txBody>
      </p:sp>
      <p:pic>
        <p:nvPicPr>
          <p:cNvPr id="5" name="Content Placeholder 4" descr="map.pn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6" t="-1857" r="-783" b="-2318"/>
          <a:stretch/>
        </p:blipFill>
        <p:spPr>
          <a:xfrm>
            <a:off x="539552" y="1412776"/>
            <a:ext cx="5827746" cy="5030446"/>
          </a:xfrm>
        </p:spPr>
      </p:pic>
      <p:sp>
        <p:nvSpPr>
          <p:cNvPr id="3" name="Rounded Rectangle 2"/>
          <p:cNvSpPr/>
          <p:nvPr/>
        </p:nvSpPr>
        <p:spPr>
          <a:xfrm>
            <a:off x="4067944" y="1556792"/>
            <a:ext cx="4752528" cy="1080120"/>
          </a:xfrm>
          <a:prstGeom prst="roundRect">
            <a:avLst/>
          </a:prstGeom>
          <a:solidFill>
            <a:srgbClr val="16681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Serving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067944" y="4437112"/>
            <a:ext cx="4752528" cy="1080120"/>
          </a:xfrm>
          <a:prstGeom prst="round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bg2"/>
                </a:solidFill>
              </a:rPr>
              <a:t>Collaborating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4067944" y="2996952"/>
            <a:ext cx="4752528" cy="1080120"/>
          </a:xfrm>
          <a:prstGeom prst="round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bg2"/>
                </a:solidFill>
              </a:rPr>
              <a:t>Supporting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A337-2C29-4402-A0A2-E290C184D5D3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69332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352928" cy="1143000"/>
          </a:xfrm>
        </p:spPr>
        <p:txBody>
          <a:bodyPr/>
          <a:lstStyle/>
          <a:p>
            <a:r>
              <a:rPr lang="en-US" dirty="0" err="1" smtClean="0"/>
              <a:t>blog.apnic.net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A337-2C29-4402-A0A2-E290C184D5D3}" type="slidenum">
              <a:rPr lang="en-AU" smtClean="0"/>
              <a:t>30</a:t>
            </a:fld>
            <a:endParaRPr lang="en-AU"/>
          </a:p>
        </p:txBody>
      </p:sp>
      <p:pic>
        <p:nvPicPr>
          <p:cNvPr id="4" name="Picture 3" descr="Screen Shot 2015-02-25 at 2.52.4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84784"/>
            <a:ext cx="3404788" cy="25202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Alternate Process 4"/>
          <p:cNvSpPr/>
          <p:nvPr/>
        </p:nvSpPr>
        <p:spPr>
          <a:xfrm>
            <a:off x="5148064" y="1340768"/>
            <a:ext cx="3744416" cy="4752528"/>
          </a:xfrm>
          <a:prstGeom prst="flowChartAlternateProcess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16200000" scaled="0"/>
          </a:gradFill>
          <a:ln w="38100" cmpd="sng">
            <a:solidFill>
              <a:srgbClr val="004FB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APNIC Blog launched in August 2014 to simplify APNIC communication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Simple and more engaging format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Total of 232 </a:t>
            </a:r>
            <a:r>
              <a:rPr lang="en-US" dirty="0">
                <a:solidFill>
                  <a:schemeClr val="tx1"/>
                </a:solidFill>
              </a:rPr>
              <a:t>Posts</a:t>
            </a:r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33 bloggers – including 12 guest community bloggers</a:t>
            </a:r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39,000+ views – </a:t>
            </a:r>
            <a:r>
              <a:rPr lang="en-US" dirty="0" err="1" smtClean="0">
                <a:solidFill>
                  <a:schemeClr val="tx1"/>
                </a:solidFill>
              </a:rPr>
              <a:t>ave</a:t>
            </a:r>
            <a:r>
              <a:rPr lang="en-US" dirty="0" smtClean="0">
                <a:solidFill>
                  <a:schemeClr val="tx1"/>
                </a:solidFill>
              </a:rPr>
              <a:t> 239/day</a:t>
            </a:r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0072985"/>
              </p:ext>
            </p:extLst>
          </p:nvPr>
        </p:nvGraphicFramePr>
        <p:xfrm>
          <a:off x="1187624" y="3645024"/>
          <a:ext cx="3600400" cy="2383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051872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Improving Communication</a:t>
            </a:r>
            <a:endParaRPr lang="en-US" dirty="0"/>
          </a:p>
        </p:txBody>
      </p:sp>
      <p:sp>
        <p:nvSpPr>
          <p:cNvPr id="3" name="Alternate Process 2"/>
          <p:cNvSpPr/>
          <p:nvPr/>
        </p:nvSpPr>
        <p:spPr>
          <a:xfrm>
            <a:off x="4572000" y="1340768"/>
            <a:ext cx="4392488" cy="4752528"/>
          </a:xfrm>
          <a:prstGeom prst="flowChartAlternateProcess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16200000" scaled="0"/>
          </a:gradFill>
          <a:ln w="38100" cmpd="sng">
            <a:solidFill>
              <a:srgbClr val="004FB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‘</a:t>
            </a:r>
            <a:r>
              <a:rPr lang="en-US" dirty="0">
                <a:solidFill>
                  <a:schemeClr val="tx1"/>
                </a:solidFill>
              </a:rPr>
              <a:t>Event wraps’ for clear reporting of APNIC event activities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More active social </a:t>
            </a:r>
            <a:r>
              <a:rPr lang="en-US" dirty="0" smtClean="0">
                <a:solidFill>
                  <a:schemeClr val="tx1"/>
                </a:solidFill>
              </a:rPr>
              <a:t>media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Twitter: 1,182 new </a:t>
            </a:r>
            <a:r>
              <a:rPr lang="en-US" dirty="0">
                <a:solidFill>
                  <a:schemeClr val="tx1"/>
                </a:solidFill>
              </a:rPr>
              <a:t>followers (</a:t>
            </a:r>
            <a:r>
              <a:rPr lang="en-US" dirty="0" smtClean="0">
                <a:solidFill>
                  <a:schemeClr val="tx1"/>
                </a:solidFill>
              </a:rPr>
              <a:t>￪ 45%</a:t>
            </a:r>
            <a:r>
              <a:rPr lang="en-US" dirty="0">
                <a:solidFill>
                  <a:schemeClr val="tx1"/>
                </a:solidFill>
              </a:rPr>
              <a:t>) </a:t>
            </a:r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 Facebook</a:t>
            </a:r>
            <a:r>
              <a:rPr lang="en-US" dirty="0">
                <a:solidFill>
                  <a:schemeClr val="tx1"/>
                </a:solidFill>
              </a:rPr>
              <a:t>: </a:t>
            </a:r>
            <a:r>
              <a:rPr lang="en-US" dirty="0" smtClean="0">
                <a:solidFill>
                  <a:schemeClr val="tx1"/>
                </a:solidFill>
              </a:rPr>
              <a:t>163,438 people reached organically </a:t>
            </a:r>
            <a:r>
              <a:rPr lang="en-US" dirty="0">
                <a:solidFill>
                  <a:schemeClr val="tx1"/>
                </a:solidFill>
              </a:rPr>
              <a:t>(</a:t>
            </a:r>
            <a:r>
              <a:rPr lang="en-US" dirty="0" smtClean="0">
                <a:solidFill>
                  <a:schemeClr val="tx1"/>
                </a:solidFill>
              </a:rPr>
              <a:t>￪ 126%) </a:t>
            </a:r>
          </a:p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Weibo</a:t>
            </a:r>
            <a:r>
              <a:rPr lang="en-US" dirty="0" smtClean="0">
                <a:solidFill>
                  <a:schemeClr val="tx1"/>
                </a:solidFill>
              </a:rPr>
              <a:t>: established 2014</a:t>
            </a:r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Updated APNIC </a:t>
            </a:r>
            <a:r>
              <a:rPr lang="en-US" dirty="0" smtClean="0">
                <a:solidFill>
                  <a:schemeClr val="tx1"/>
                </a:solidFill>
              </a:rPr>
              <a:t>video library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YouTube: 10,605 views (￪ 84%) 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Website refresh – more to come!</a:t>
            </a:r>
          </a:p>
        </p:txBody>
      </p:sp>
      <p:pic>
        <p:nvPicPr>
          <p:cNvPr id="6" name="Picture 5" descr="Screen Shot 2014-09-10 at 1.21.52 p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3140968"/>
            <a:ext cx="3207164" cy="280831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 descr="Screen Shot 2014-09-10 at 1.28.19 pm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4797152"/>
            <a:ext cx="2411760" cy="14329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A337-2C29-4402-A0A2-E290C184D5D3}" type="slidenum">
              <a:rPr lang="en-AU" smtClean="0"/>
              <a:t>31</a:t>
            </a:fld>
            <a:endParaRPr lang="en-AU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568" y="1484784"/>
            <a:ext cx="3275856" cy="1957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049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352928" cy="1143000"/>
          </a:xfrm>
        </p:spPr>
        <p:txBody>
          <a:bodyPr/>
          <a:lstStyle/>
          <a:p>
            <a:r>
              <a:rPr lang="en-US" dirty="0" smtClean="0"/>
              <a:t>You’re Invited!</a:t>
            </a:r>
            <a:endParaRPr lang="en-US" dirty="0"/>
          </a:p>
        </p:txBody>
      </p:sp>
      <p:sp>
        <p:nvSpPr>
          <p:cNvPr id="6" name="Alternate Process 5"/>
          <p:cNvSpPr/>
          <p:nvPr/>
        </p:nvSpPr>
        <p:spPr>
          <a:xfrm>
            <a:off x="1619672" y="4653136"/>
            <a:ext cx="6048672" cy="1152128"/>
          </a:xfrm>
          <a:prstGeom prst="flowChartAlternateProcess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2"/>
                </a:solidFill>
              </a:rPr>
              <a:t>APNIC 40, Jakarta, Indonesia</a:t>
            </a:r>
            <a:br>
              <a:rPr lang="en-US" sz="2400" dirty="0">
                <a:solidFill>
                  <a:schemeClr val="bg2"/>
                </a:solidFill>
              </a:rPr>
            </a:br>
            <a:r>
              <a:rPr lang="en-US" sz="2400" dirty="0">
                <a:solidFill>
                  <a:schemeClr val="bg2"/>
                </a:solidFill>
              </a:rPr>
              <a:t>3-10 September 2015</a:t>
            </a:r>
          </a:p>
        </p:txBody>
      </p:sp>
      <p:sp>
        <p:nvSpPr>
          <p:cNvPr id="7" name="Rectangle 6"/>
          <p:cNvSpPr/>
          <p:nvPr/>
        </p:nvSpPr>
        <p:spPr>
          <a:xfrm>
            <a:off x="2915816" y="5805264"/>
            <a:ext cx="41044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/>
              <a:t>c</a:t>
            </a:r>
            <a:r>
              <a:rPr lang="en-US" sz="2400" b="1" dirty="0" err="1" smtClean="0"/>
              <a:t>onference.apnic.net</a:t>
            </a:r>
            <a:r>
              <a:rPr lang="en-US" sz="2400" b="1" dirty="0" smtClean="0"/>
              <a:t>/40</a:t>
            </a:r>
            <a:endParaRPr lang="en-US" sz="2400" b="1" dirty="0"/>
          </a:p>
        </p:txBody>
      </p:sp>
      <p:pic>
        <p:nvPicPr>
          <p:cNvPr id="5" name="Picture 4" descr="PPT_APNIC-40-banner_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196752"/>
            <a:ext cx="7632848" cy="32425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A337-2C29-4402-A0A2-E290C184D5D3}" type="slidenum">
              <a:rPr lang="en-AU" smtClean="0"/>
              <a:t>32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48902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 smtClean="0"/>
              <a:t>pwilson@apnic.net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792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49272090"/>
              </p:ext>
            </p:extLst>
          </p:nvPr>
        </p:nvGraphicFramePr>
        <p:xfrm>
          <a:off x="251520" y="1412776"/>
          <a:ext cx="8496944" cy="23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IPv6 Delegations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A337-2C29-4402-A0A2-E290C184D5D3}" type="slidenum">
              <a:rPr lang="en-AU" smtClean="0"/>
              <a:pPr/>
              <a:t>4</a:t>
            </a:fld>
            <a:endParaRPr lang="en-AU"/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2326620579"/>
              </p:ext>
            </p:extLst>
          </p:nvPr>
        </p:nvGraphicFramePr>
        <p:xfrm>
          <a:off x="179512" y="3861048"/>
          <a:ext cx="3240360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23528" y="6021288"/>
            <a:ext cx="1872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By delegation type</a:t>
            </a:r>
            <a:endParaRPr lang="en-US" sz="1400" b="1" dirty="0"/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887629539"/>
              </p:ext>
            </p:extLst>
          </p:nvPr>
        </p:nvGraphicFramePr>
        <p:xfrm>
          <a:off x="3347864" y="3501008"/>
          <a:ext cx="3024336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995936" y="6021288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By size</a:t>
            </a:r>
            <a:endParaRPr lang="en-US" sz="1400" b="1" dirty="0"/>
          </a:p>
        </p:txBody>
      </p:sp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2555235264"/>
              </p:ext>
            </p:extLst>
          </p:nvPr>
        </p:nvGraphicFramePr>
        <p:xfrm>
          <a:off x="6156176" y="3284984"/>
          <a:ext cx="3131840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6372200" y="6021288"/>
            <a:ext cx="18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By request type</a:t>
            </a:r>
            <a:endParaRPr lang="en-US" sz="1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7916354" y="6093296"/>
            <a:ext cx="125963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 smtClean="0"/>
              <a:t>As at 30 April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089879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76153059"/>
              </p:ext>
            </p:extLst>
          </p:nvPr>
        </p:nvGraphicFramePr>
        <p:xfrm>
          <a:off x="107504" y="1412776"/>
          <a:ext cx="8892480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IPv4 Delegations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A337-2C29-4402-A0A2-E290C184D5D3}" type="slidenum">
              <a:rPr lang="en-AU" smtClean="0"/>
              <a:pPr/>
              <a:t>5</a:t>
            </a:fld>
            <a:endParaRPr lang="en-AU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747238482"/>
              </p:ext>
            </p:extLst>
          </p:nvPr>
        </p:nvGraphicFramePr>
        <p:xfrm>
          <a:off x="179512" y="3933056"/>
          <a:ext cx="3096344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291105663"/>
              </p:ext>
            </p:extLst>
          </p:nvPr>
        </p:nvGraphicFramePr>
        <p:xfrm>
          <a:off x="3347864" y="3933056"/>
          <a:ext cx="2664296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2667476267"/>
              </p:ext>
            </p:extLst>
          </p:nvPr>
        </p:nvGraphicFramePr>
        <p:xfrm>
          <a:off x="6228184" y="3717032"/>
          <a:ext cx="3024336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755576" y="6021288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By pool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995936" y="6021288"/>
            <a:ext cx="1152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By size</a:t>
            </a:r>
            <a:endParaRPr lang="en-US" sz="1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804248" y="6021288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By Member</a:t>
            </a:r>
            <a:endParaRPr lang="en-US" sz="1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7916354" y="6093296"/>
            <a:ext cx="125963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 smtClean="0"/>
              <a:t>As at 30 April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329760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4614120"/>
              </p:ext>
            </p:extLst>
          </p:nvPr>
        </p:nvGraphicFramePr>
        <p:xfrm>
          <a:off x="251520" y="1412776"/>
          <a:ext cx="8496944" cy="23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IPv4 Transfers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A337-2C29-4402-A0A2-E290C184D5D3}" type="slidenum">
              <a:rPr lang="en-AU" smtClean="0"/>
              <a:pPr/>
              <a:t>6</a:t>
            </a:fld>
            <a:endParaRPr lang="en-AU"/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828004745"/>
              </p:ext>
            </p:extLst>
          </p:nvPr>
        </p:nvGraphicFramePr>
        <p:xfrm>
          <a:off x="755576" y="3861048"/>
          <a:ext cx="3384376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043608" y="6021288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Using listing service</a:t>
            </a:r>
            <a:endParaRPr lang="en-US" sz="1400" b="1" dirty="0"/>
          </a:p>
        </p:txBody>
      </p:sp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933358920"/>
              </p:ext>
            </p:extLst>
          </p:nvPr>
        </p:nvGraphicFramePr>
        <p:xfrm>
          <a:off x="4788024" y="3717032"/>
          <a:ext cx="3528392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4716016" y="6021288"/>
            <a:ext cx="2448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Pre-approval usage</a:t>
            </a:r>
            <a:endParaRPr lang="en-US" sz="1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7916354" y="6093296"/>
            <a:ext cx="125963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 smtClean="0"/>
              <a:t>As at 30 April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96574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ASN Assignments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A337-2C29-4402-A0A2-E290C184D5D3}" type="slidenum">
              <a:rPr lang="en-AU" smtClean="0"/>
              <a:t>7</a:t>
            </a:fld>
            <a:endParaRPr lang="en-AU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533132527"/>
              </p:ext>
            </p:extLst>
          </p:nvPr>
        </p:nvGraphicFramePr>
        <p:xfrm>
          <a:off x="27610" y="3720480"/>
          <a:ext cx="3024336" cy="23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76064" y="5929535"/>
            <a:ext cx="1152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By type</a:t>
            </a:r>
            <a:endParaRPr lang="en-US" sz="1400" b="1" dirty="0"/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3491514857"/>
              </p:ext>
            </p:extLst>
          </p:nvPr>
        </p:nvGraphicFramePr>
        <p:xfrm>
          <a:off x="3096344" y="3720480"/>
          <a:ext cx="3240360" cy="23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384376" y="5929535"/>
            <a:ext cx="1656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4-byte return rate</a:t>
            </a:r>
            <a:endParaRPr lang="en-US" sz="1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480720" y="5929535"/>
            <a:ext cx="1656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Global ASN use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916354" y="6093296"/>
            <a:ext cx="125963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 smtClean="0"/>
              <a:t>As at 30 April</a:t>
            </a:r>
            <a:endParaRPr lang="en-US" sz="900" dirty="0"/>
          </a:p>
        </p:txBody>
      </p:sp>
      <p:graphicFrame>
        <p:nvGraphicFramePr>
          <p:cNvPr id="15" name="Chart 14"/>
          <p:cNvGraphicFramePr/>
          <p:nvPr>
            <p:extLst>
              <p:ext uri="{D42A27DB-BD31-4B8C-83A1-F6EECF244321}">
                <p14:modId xmlns:p14="http://schemas.microsoft.com/office/powerpoint/2010/main" val="2228501430"/>
              </p:ext>
            </p:extLst>
          </p:nvPr>
        </p:nvGraphicFramePr>
        <p:xfrm>
          <a:off x="6048672" y="3717032"/>
          <a:ext cx="3121496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7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5723243"/>
              </p:ext>
            </p:extLst>
          </p:nvPr>
        </p:nvGraphicFramePr>
        <p:xfrm>
          <a:off x="251520" y="1340768"/>
          <a:ext cx="8784976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240092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APNIC Membership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A337-2C29-4402-A0A2-E290C184D5D3}" type="slidenum">
              <a:rPr lang="en-AU" smtClean="0"/>
              <a:t>8</a:t>
            </a:fld>
            <a:endParaRPr lang="en-AU"/>
          </a:p>
        </p:txBody>
      </p:sp>
      <p:graphicFrame>
        <p:nvGraphicFramePr>
          <p:cNvPr id="7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1833964"/>
              </p:ext>
            </p:extLst>
          </p:nvPr>
        </p:nvGraphicFramePr>
        <p:xfrm>
          <a:off x="406400" y="1600200"/>
          <a:ext cx="8351838" cy="4565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916354" y="6093296"/>
            <a:ext cx="125963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 smtClean="0"/>
              <a:t>As at 31 December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726203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Total NIR Sub-Accounts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2A337-2C29-4402-A0A2-E290C184D5D3}" type="slidenum">
              <a:rPr lang="en-AU" smtClean="0"/>
              <a:t>9</a:t>
            </a:fld>
            <a:endParaRPr lang="en-AU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7038984"/>
              </p:ext>
            </p:extLst>
          </p:nvPr>
        </p:nvGraphicFramePr>
        <p:xfrm>
          <a:off x="406400" y="1600200"/>
          <a:ext cx="8351838" cy="4565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916354" y="6093296"/>
            <a:ext cx="125963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 smtClean="0"/>
              <a:t>As at 31 December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985308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ue APNIC Theme">
  <a:themeElements>
    <a:clrScheme name="APNIC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4FBA"/>
      </a:accent1>
      <a:accent2>
        <a:srgbClr val="F27D0A"/>
      </a:accent2>
      <a:accent3>
        <a:srgbClr val="590F4A"/>
      </a:accent3>
      <a:accent4>
        <a:srgbClr val="166813"/>
      </a:accent4>
      <a:accent5>
        <a:srgbClr val="C40836"/>
      </a:accent5>
      <a:accent6>
        <a:srgbClr val="FFCF00"/>
      </a:accent6>
      <a:hlink>
        <a:srgbClr val="5C5C5C"/>
      </a:hlink>
      <a:folHlink>
        <a:srgbClr val="00A2D7"/>
      </a:folHlink>
    </a:clrScheme>
    <a:fontScheme name="APNI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APNIC">
    <a:dk1>
      <a:sysClr val="windowText" lastClr="000000"/>
    </a:dk1>
    <a:lt1>
      <a:sysClr val="window" lastClr="FFFFFF"/>
    </a:lt1>
    <a:dk2>
      <a:srgbClr val="000000"/>
    </a:dk2>
    <a:lt2>
      <a:srgbClr val="FFFFFF"/>
    </a:lt2>
    <a:accent1>
      <a:srgbClr val="004FBA"/>
    </a:accent1>
    <a:accent2>
      <a:srgbClr val="F27D0A"/>
    </a:accent2>
    <a:accent3>
      <a:srgbClr val="590F4A"/>
    </a:accent3>
    <a:accent4>
      <a:srgbClr val="166813"/>
    </a:accent4>
    <a:accent5>
      <a:srgbClr val="C40836"/>
    </a:accent5>
    <a:accent6>
      <a:srgbClr val="FFCF0A"/>
    </a:accent6>
    <a:hlink>
      <a:srgbClr val="5C5C5C"/>
    </a:hlink>
    <a:folHlink>
      <a:srgbClr val="00A2D7"/>
    </a:folHlink>
  </a:clrScheme>
  <a:fontScheme name="APNIC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APNIC">
    <a:dk1>
      <a:sysClr val="windowText" lastClr="000000"/>
    </a:dk1>
    <a:lt1>
      <a:sysClr val="window" lastClr="FFFFFF"/>
    </a:lt1>
    <a:dk2>
      <a:srgbClr val="000000"/>
    </a:dk2>
    <a:lt2>
      <a:srgbClr val="FFFFFF"/>
    </a:lt2>
    <a:accent1>
      <a:srgbClr val="004FBA"/>
    </a:accent1>
    <a:accent2>
      <a:srgbClr val="F27D0A"/>
    </a:accent2>
    <a:accent3>
      <a:srgbClr val="590F4A"/>
    </a:accent3>
    <a:accent4>
      <a:srgbClr val="166813"/>
    </a:accent4>
    <a:accent5>
      <a:srgbClr val="C40836"/>
    </a:accent5>
    <a:accent6>
      <a:srgbClr val="FFCF0A"/>
    </a:accent6>
    <a:hlink>
      <a:srgbClr val="5C5C5C"/>
    </a:hlink>
    <a:folHlink>
      <a:srgbClr val="00A2D7"/>
    </a:folHlink>
  </a:clrScheme>
  <a:fontScheme name="APNIC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APNIC">
    <a:dk1>
      <a:sysClr val="windowText" lastClr="000000"/>
    </a:dk1>
    <a:lt1>
      <a:sysClr val="window" lastClr="FFFFFF"/>
    </a:lt1>
    <a:dk2>
      <a:srgbClr val="000000"/>
    </a:dk2>
    <a:lt2>
      <a:srgbClr val="FFFFFF"/>
    </a:lt2>
    <a:accent1>
      <a:srgbClr val="004FBA"/>
    </a:accent1>
    <a:accent2>
      <a:srgbClr val="F27D0A"/>
    </a:accent2>
    <a:accent3>
      <a:srgbClr val="590F4A"/>
    </a:accent3>
    <a:accent4>
      <a:srgbClr val="166813"/>
    </a:accent4>
    <a:accent5>
      <a:srgbClr val="C40836"/>
    </a:accent5>
    <a:accent6>
      <a:srgbClr val="FFCF0A"/>
    </a:accent6>
    <a:hlink>
      <a:srgbClr val="5C5C5C"/>
    </a:hlink>
    <a:folHlink>
      <a:srgbClr val="00A2D7"/>
    </a:folHlink>
  </a:clrScheme>
  <a:fontScheme name="APNIC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APNIC">
    <a:dk1>
      <a:sysClr val="windowText" lastClr="000000"/>
    </a:dk1>
    <a:lt1>
      <a:sysClr val="window" lastClr="FFFFFF"/>
    </a:lt1>
    <a:dk2>
      <a:srgbClr val="000000"/>
    </a:dk2>
    <a:lt2>
      <a:srgbClr val="FFFFFF"/>
    </a:lt2>
    <a:accent1>
      <a:srgbClr val="004FBA"/>
    </a:accent1>
    <a:accent2>
      <a:srgbClr val="F27D0A"/>
    </a:accent2>
    <a:accent3>
      <a:srgbClr val="590F4A"/>
    </a:accent3>
    <a:accent4>
      <a:srgbClr val="166813"/>
    </a:accent4>
    <a:accent5>
      <a:srgbClr val="C40836"/>
    </a:accent5>
    <a:accent6>
      <a:srgbClr val="FFCF0A"/>
    </a:accent6>
    <a:hlink>
      <a:srgbClr val="5C5C5C"/>
    </a:hlink>
    <a:folHlink>
      <a:srgbClr val="00A2D7"/>
    </a:folHlink>
  </a:clrScheme>
  <a:fontScheme name="APNIC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APNIC">
    <a:dk1>
      <a:sysClr val="windowText" lastClr="000000"/>
    </a:dk1>
    <a:lt1>
      <a:sysClr val="window" lastClr="FFFFFF"/>
    </a:lt1>
    <a:dk2>
      <a:srgbClr val="000000"/>
    </a:dk2>
    <a:lt2>
      <a:srgbClr val="FFFFFF"/>
    </a:lt2>
    <a:accent1>
      <a:srgbClr val="004FBA"/>
    </a:accent1>
    <a:accent2>
      <a:srgbClr val="F27D0A"/>
    </a:accent2>
    <a:accent3>
      <a:srgbClr val="590F4A"/>
    </a:accent3>
    <a:accent4>
      <a:srgbClr val="166813"/>
    </a:accent4>
    <a:accent5>
      <a:srgbClr val="C40836"/>
    </a:accent5>
    <a:accent6>
      <a:srgbClr val="FFCF0A"/>
    </a:accent6>
    <a:hlink>
      <a:srgbClr val="5C5C5C"/>
    </a:hlink>
    <a:folHlink>
      <a:srgbClr val="00A2D7"/>
    </a:folHlink>
  </a:clrScheme>
  <a:fontScheme name="APNIC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APNIC">
    <a:dk1>
      <a:sysClr val="windowText" lastClr="000000"/>
    </a:dk1>
    <a:lt1>
      <a:sysClr val="window" lastClr="FFFFFF"/>
    </a:lt1>
    <a:dk2>
      <a:srgbClr val="000000"/>
    </a:dk2>
    <a:lt2>
      <a:srgbClr val="FFFFFF"/>
    </a:lt2>
    <a:accent1>
      <a:srgbClr val="004FBA"/>
    </a:accent1>
    <a:accent2>
      <a:srgbClr val="F27D0A"/>
    </a:accent2>
    <a:accent3>
      <a:srgbClr val="590F4A"/>
    </a:accent3>
    <a:accent4>
      <a:srgbClr val="166813"/>
    </a:accent4>
    <a:accent5>
      <a:srgbClr val="C40836"/>
    </a:accent5>
    <a:accent6>
      <a:srgbClr val="FFCF0A"/>
    </a:accent6>
    <a:hlink>
      <a:srgbClr val="5C5C5C"/>
    </a:hlink>
    <a:folHlink>
      <a:srgbClr val="00A2D7"/>
    </a:folHlink>
  </a:clrScheme>
  <a:fontScheme name="APNIC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APNIC">
    <a:dk1>
      <a:sysClr val="windowText" lastClr="000000"/>
    </a:dk1>
    <a:lt1>
      <a:sysClr val="window" lastClr="FFFFFF"/>
    </a:lt1>
    <a:dk2>
      <a:srgbClr val="000000"/>
    </a:dk2>
    <a:lt2>
      <a:srgbClr val="FFFFFF"/>
    </a:lt2>
    <a:accent1>
      <a:srgbClr val="004FBA"/>
    </a:accent1>
    <a:accent2>
      <a:srgbClr val="F27D0A"/>
    </a:accent2>
    <a:accent3>
      <a:srgbClr val="590F4A"/>
    </a:accent3>
    <a:accent4>
      <a:srgbClr val="166813"/>
    </a:accent4>
    <a:accent5>
      <a:srgbClr val="C40836"/>
    </a:accent5>
    <a:accent6>
      <a:srgbClr val="FFCF0A"/>
    </a:accent6>
    <a:hlink>
      <a:srgbClr val="5C5C5C"/>
    </a:hlink>
    <a:folHlink>
      <a:srgbClr val="00A2D7"/>
    </a:folHlink>
  </a:clrScheme>
  <a:fontScheme name="APNIC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APNIC">
    <a:dk1>
      <a:sysClr val="windowText" lastClr="000000"/>
    </a:dk1>
    <a:lt1>
      <a:sysClr val="window" lastClr="FFFFFF"/>
    </a:lt1>
    <a:dk2>
      <a:srgbClr val="000000"/>
    </a:dk2>
    <a:lt2>
      <a:srgbClr val="FFFFFF"/>
    </a:lt2>
    <a:accent1>
      <a:srgbClr val="004FBA"/>
    </a:accent1>
    <a:accent2>
      <a:srgbClr val="F27D0A"/>
    </a:accent2>
    <a:accent3>
      <a:srgbClr val="590F4A"/>
    </a:accent3>
    <a:accent4>
      <a:srgbClr val="166813"/>
    </a:accent4>
    <a:accent5>
      <a:srgbClr val="C40836"/>
    </a:accent5>
    <a:accent6>
      <a:srgbClr val="FFCF00"/>
    </a:accent6>
    <a:hlink>
      <a:srgbClr val="5C5C5C"/>
    </a:hlink>
    <a:folHlink>
      <a:srgbClr val="00A2D7"/>
    </a:folHlink>
  </a:clrScheme>
  <a:fontScheme name="APNIC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.xml><?xml version="1.0" encoding="utf-8"?>
<a:themeOverride xmlns:a="http://schemas.openxmlformats.org/drawingml/2006/main">
  <a:clrScheme name="APNIC">
    <a:dk1>
      <a:sysClr val="windowText" lastClr="000000"/>
    </a:dk1>
    <a:lt1>
      <a:sysClr val="window" lastClr="FFFFFF"/>
    </a:lt1>
    <a:dk2>
      <a:srgbClr val="000000"/>
    </a:dk2>
    <a:lt2>
      <a:srgbClr val="FFFFFF"/>
    </a:lt2>
    <a:accent1>
      <a:srgbClr val="004FBA"/>
    </a:accent1>
    <a:accent2>
      <a:srgbClr val="F27D0A"/>
    </a:accent2>
    <a:accent3>
      <a:srgbClr val="590F4A"/>
    </a:accent3>
    <a:accent4>
      <a:srgbClr val="166813"/>
    </a:accent4>
    <a:accent5>
      <a:srgbClr val="C40836"/>
    </a:accent5>
    <a:accent6>
      <a:srgbClr val="FFCF0A"/>
    </a:accent6>
    <a:hlink>
      <a:srgbClr val="5C5C5C"/>
    </a:hlink>
    <a:folHlink>
      <a:srgbClr val="00A2D7"/>
    </a:folHlink>
  </a:clrScheme>
  <a:fontScheme name="APNIC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APNIC">
    <a:dk1>
      <a:sysClr val="windowText" lastClr="000000"/>
    </a:dk1>
    <a:lt1>
      <a:sysClr val="window" lastClr="FFFFFF"/>
    </a:lt1>
    <a:dk2>
      <a:srgbClr val="000000"/>
    </a:dk2>
    <a:lt2>
      <a:srgbClr val="FFFFFF"/>
    </a:lt2>
    <a:accent1>
      <a:srgbClr val="004FBA"/>
    </a:accent1>
    <a:accent2>
      <a:srgbClr val="F27D0A"/>
    </a:accent2>
    <a:accent3>
      <a:srgbClr val="590F4A"/>
    </a:accent3>
    <a:accent4>
      <a:srgbClr val="166813"/>
    </a:accent4>
    <a:accent5>
      <a:srgbClr val="C40836"/>
    </a:accent5>
    <a:accent6>
      <a:srgbClr val="FFCF0A"/>
    </a:accent6>
    <a:hlink>
      <a:srgbClr val="5C5C5C"/>
    </a:hlink>
    <a:folHlink>
      <a:srgbClr val="00A2D7"/>
    </a:folHlink>
  </a:clrScheme>
  <a:fontScheme name="APNIC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APNIC">
    <a:dk1>
      <a:sysClr val="windowText" lastClr="000000"/>
    </a:dk1>
    <a:lt1>
      <a:sysClr val="window" lastClr="FFFFFF"/>
    </a:lt1>
    <a:dk2>
      <a:srgbClr val="000000"/>
    </a:dk2>
    <a:lt2>
      <a:srgbClr val="FFFFFF"/>
    </a:lt2>
    <a:accent1>
      <a:srgbClr val="004FBA"/>
    </a:accent1>
    <a:accent2>
      <a:srgbClr val="F27D0A"/>
    </a:accent2>
    <a:accent3>
      <a:srgbClr val="590F4A"/>
    </a:accent3>
    <a:accent4>
      <a:srgbClr val="166813"/>
    </a:accent4>
    <a:accent5>
      <a:srgbClr val="C40836"/>
    </a:accent5>
    <a:accent6>
      <a:srgbClr val="FFCF0A"/>
    </a:accent6>
    <a:hlink>
      <a:srgbClr val="5C5C5C"/>
    </a:hlink>
    <a:folHlink>
      <a:srgbClr val="00A2D7"/>
    </a:folHlink>
  </a:clrScheme>
  <a:fontScheme name="APNIC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APNIC">
    <a:dk1>
      <a:sysClr val="windowText" lastClr="000000"/>
    </a:dk1>
    <a:lt1>
      <a:sysClr val="window" lastClr="FFFFFF"/>
    </a:lt1>
    <a:dk2>
      <a:srgbClr val="000000"/>
    </a:dk2>
    <a:lt2>
      <a:srgbClr val="FFFFFF"/>
    </a:lt2>
    <a:accent1>
      <a:srgbClr val="004FBA"/>
    </a:accent1>
    <a:accent2>
      <a:srgbClr val="F27D0A"/>
    </a:accent2>
    <a:accent3>
      <a:srgbClr val="590F4A"/>
    </a:accent3>
    <a:accent4>
      <a:srgbClr val="166813"/>
    </a:accent4>
    <a:accent5>
      <a:srgbClr val="C40836"/>
    </a:accent5>
    <a:accent6>
      <a:srgbClr val="FFCF0A"/>
    </a:accent6>
    <a:hlink>
      <a:srgbClr val="5C5C5C"/>
    </a:hlink>
    <a:folHlink>
      <a:srgbClr val="00A2D7"/>
    </a:folHlink>
  </a:clrScheme>
  <a:fontScheme name="APNIC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APNIC">
    <a:dk1>
      <a:sysClr val="windowText" lastClr="000000"/>
    </a:dk1>
    <a:lt1>
      <a:sysClr val="window" lastClr="FFFFFF"/>
    </a:lt1>
    <a:dk2>
      <a:srgbClr val="000000"/>
    </a:dk2>
    <a:lt2>
      <a:srgbClr val="FFFFFF"/>
    </a:lt2>
    <a:accent1>
      <a:srgbClr val="004FBA"/>
    </a:accent1>
    <a:accent2>
      <a:srgbClr val="F27D0A"/>
    </a:accent2>
    <a:accent3>
      <a:srgbClr val="590F4A"/>
    </a:accent3>
    <a:accent4>
      <a:srgbClr val="166813"/>
    </a:accent4>
    <a:accent5>
      <a:srgbClr val="C40836"/>
    </a:accent5>
    <a:accent6>
      <a:srgbClr val="FFCF0A"/>
    </a:accent6>
    <a:hlink>
      <a:srgbClr val="5C5C5C"/>
    </a:hlink>
    <a:folHlink>
      <a:srgbClr val="00A2D7"/>
    </a:folHlink>
  </a:clrScheme>
  <a:fontScheme name="APNIC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APNIC">
    <a:dk1>
      <a:sysClr val="windowText" lastClr="000000"/>
    </a:dk1>
    <a:lt1>
      <a:sysClr val="window" lastClr="FFFFFF"/>
    </a:lt1>
    <a:dk2>
      <a:srgbClr val="000000"/>
    </a:dk2>
    <a:lt2>
      <a:srgbClr val="FFFFFF"/>
    </a:lt2>
    <a:accent1>
      <a:srgbClr val="004FBA"/>
    </a:accent1>
    <a:accent2>
      <a:srgbClr val="F27D0A"/>
    </a:accent2>
    <a:accent3>
      <a:srgbClr val="590F4A"/>
    </a:accent3>
    <a:accent4>
      <a:srgbClr val="166813"/>
    </a:accent4>
    <a:accent5>
      <a:srgbClr val="C40836"/>
    </a:accent5>
    <a:accent6>
      <a:srgbClr val="FFCF0A"/>
    </a:accent6>
    <a:hlink>
      <a:srgbClr val="5C5C5C"/>
    </a:hlink>
    <a:folHlink>
      <a:srgbClr val="00A2D7"/>
    </a:folHlink>
  </a:clrScheme>
  <a:fontScheme name="APNIC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APNIC">
    <a:dk1>
      <a:sysClr val="windowText" lastClr="000000"/>
    </a:dk1>
    <a:lt1>
      <a:sysClr val="window" lastClr="FFFFFF"/>
    </a:lt1>
    <a:dk2>
      <a:srgbClr val="000000"/>
    </a:dk2>
    <a:lt2>
      <a:srgbClr val="FFFFFF"/>
    </a:lt2>
    <a:accent1>
      <a:srgbClr val="004FBA"/>
    </a:accent1>
    <a:accent2>
      <a:srgbClr val="F27D0A"/>
    </a:accent2>
    <a:accent3>
      <a:srgbClr val="590F4A"/>
    </a:accent3>
    <a:accent4>
      <a:srgbClr val="166813"/>
    </a:accent4>
    <a:accent5>
      <a:srgbClr val="C40836"/>
    </a:accent5>
    <a:accent6>
      <a:srgbClr val="FFCF0A"/>
    </a:accent6>
    <a:hlink>
      <a:srgbClr val="5C5C5C"/>
    </a:hlink>
    <a:folHlink>
      <a:srgbClr val="00A2D7"/>
    </a:folHlink>
  </a:clrScheme>
  <a:fontScheme name="APNIC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APNIC">
    <a:dk1>
      <a:sysClr val="windowText" lastClr="000000"/>
    </a:dk1>
    <a:lt1>
      <a:sysClr val="window" lastClr="FFFFFF"/>
    </a:lt1>
    <a:dk2>
      <a:srgbClr val="000000"/>
    </a:dk2>
    <a:lt2>
      <a:srgbClr val="FFFFFF"/>
    </a:lt2>
    <a:accent1>
      <a:srgbClr val="004FBA"/>
    </a:accent1>
    <a:accent2>
      <a:srgbClr val="F27D0A"/>
    </a:accent2>
    <a:accent3>
      <a:srgbClr val="590F4A"/>
    </a:accent3>
    <a:accent4>
      <a:srgbClr val="166813"/>
    </a:accent4>
    <a:accent5>
      <a:srgbClr val="C40836"/>
    </a:accent5>
    <a:accent6>
      <a:srgbClr val="FFCF0A"/>
    </a:accent6>
    <a:hlink>
      <a:srgbClr val="5C5C5C"/>
    </a:hlink>
    <a:folHlink>
      <a:srgbClr val="00A2D7"/>
    </a:folHlink>
  </a:clrScheme>
  <a:fontScheme name="APNIC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APNIC">
    <a:dk1>
      <a:sysClr val="windowText" lastClr="000000"/>
    </a:dk1>
    <a:lt1>
      <a:sysClr val="window" lastClr="FFFFFF"/>
    </a:lt1>
    <a:dk2>
      <a:srgbClr val="000000"/>
    </a:dk2>
    <a:lt2>
      <a:srgbClr val="FFFFFF"/>
    </a:lt2>
    <a:accent1>
      <a:srgbClr val="004FBA"/>
    </a:accent1>
    <a:accent2>
      <a:srgbClr val="F27D0A"/>
    </a:accent2>
    <a:accent3>
      <a:srgbClr val="590F4A"/>
    </a:accent3>
    <a:accent4>
      <a:srgbClr val="166813"/>
    </a:accent4>
    <a:accent5>
      <a:srgbClr val="C40836"/>
    </a:accent5>
    <a:accent6>
      <a:srgbClr val="FFCF0A"/>
    </a:accent6>
    <a:hlink>
      <a:srgbClr val="5C5C5C"/>
    </a:hlink>
    <a:folHlink>
      <a:srgbClr val="00A2D7"/>
    </a:folHlink>
  </a:clrScheme>
  <a:fontScheme name="APNIC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6805</TotalTime>
  <Words>830</Words>
  <Application>Microsoft Macintosh PowerPoint</Application>
  <PresentationFormat>On-screen Show (4:3)</PresentationFormat>
  <Paragraphs>263</Paragraphs>
  <Slides>33</Slides>
  <Notes>33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Blue APNIC Theme</vt:lpstr>
      <vt:lpstr>APNIC Update</vt:lpstr>
      <vt:lpstr>APNIC’s Vision</vt:lpstr>
      <vt:lpstr>APNIC in 2014</vt:lpstr>
      <vt:lpstr>IPv6 Delegations</vt:lpstr>
      <vt:lpstr>IPv4 Delegations</vt:lpstr>
      <vt:lpstr>IPv4 Transfers</vt:lpstr>
      <vt:lpstr>ASN Assignments</vt:lpstr>
      <vt:lpstr>APNIC Membership</vt:lpstr>
      <vt:lpstr>Total NIR Sub-Accounts</vt:lpstr>
      <vt:lpstr>Distributed Whois</vt:lpstr>
      <vt:lpstr>Distributed Whois</vt:lpstr>
      <vt:lpstr>Distributed Whois</vt:lpstr>
      <vt:lpstr>Improved System Architecture</vt:lpstr>
      <vt:lpstr>Supporting Infrastructure</vt:lpstr>
      <vt:lpstr>Accountability &amp; Transparency</vt:lpstr>
      <vt:lpstr>2015 Activity Plan &amp; Budget</vt:lpstr>
      <vt:lpstr>APNIC in 2014</vt:lpstr>
      <vt:lpstr>Policy Development</vt:lpstr>
      <vt:lpstr>2014 Policy Implementations</vt:lpstr>
      <vt:lpstr>CONFER: Consensus Tool</vt:lpstr>
      <vt:lpstr>APNIC Events 2014</vt:lpstr>
      <vt:lpstr>Training</vt:lpstr>
      <vt:lpstr>NOGs</vt:lpstr>
      <vt:lpstr>IPv6</vt:lpstr>
      <vt:lpstr>Security Outreach</vt:lpstr>
      <vt:lpstr>RPKI</vt:lpstr>
      <vt:lpstr>APNIC in 2014</vt:lpstr>
      <vt:lpstr>Global Cooperation</vt:lpstr>
      <vt:lpstr>Engagement map 2014</vt:lpstr>
      <vt:lpstr>blog.apnic.net </vt:lpstr>
      <vt:lpstr>Improving Communication</vt:lpstr>
      <vt:lpstr>You’re Invited!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APNIC PowerPoint Template</dc:title>
  <dc:creator>Rebekah</dc:creator>
  <cp:lastModifiedBy>Paul Wilson</cp:lastModifiedBy>
  <cp:revision>178</cp:revision>
  <dcterms:created xsi:type="dcterms:W3CDTF">2011-12-06T02:23:30Z</dcterms:created>
  <dcterms:modified xsi:type="dcterms:W3CDTF">2015-05-14T15:50:13Z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assification">
    <vt:lpwstr>Unclassified</vt:lpwstr>
  </property>
  <property fmtid="{D5CDD505-2E9C-101B-9397-08002B2CF9AE}" pid="3" name="Version">
    <vt:lpwstr>1.1</vt:lpwstr>
  </property>
</Properties>
</file>