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2.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notesSlides/notesSlide3.xml" ContentType="application/vnd.openxmlformats-officedocument.presentationml.notesSlide+xml"/>
  <Override PartName="/ppt/charts/chart7.xml" ContentType="application/vnd.openxmlformats-officedocument.drawingml.chart+xml"/>
  <Override PartName="/ppt/theme/themeOverride7.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omments/comment1.xml" ContentType="application/vnd.openxmlformats-officedocument.presentationml.comments+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Lst>
  <p:notesMasterIdLst>
    <p:notesMasterId r:id="rId61"/>
  </p:notesMasterIdLst>
  <p:handoutMasterIdLst>
    <p:handoutMasterId r:id="rId62"/>
  </p:handoutMasterIdLst>
  <p:sldIdLst>
    <p:sldId id="256" r:id="rId2"/>
    <p:sldId id="304" r:id="rId3"/>
    <p:sldId id="303" r:id="rId4"/>
    <p:sldId id="257" r:id="rId5"/>
    <p:sldId id="258" r:id="rId6"/>
    <p:sldId id="260" r:id="rId7"/>
    <p:sldId id="263" r:id="rId8"/>
    <p:sldId id="262" r:id="rId9"/>
    <p:sldId id="264" r:id="rId10"/>
    <p:sldId id="265" r:id="rId11"/>
    <p:sldId id="266" r:id="rId12"/>
    <p:sldId id="269" r:id="rId13"/>
    <p:sldId id="270" r:id="rId14"/>
    <p:sldId id="271" r:id="rId15"/>
    <p:sldId id="283" r:id="rId16"/>
    <p:sldId id="272" r:id="rId17"/>
    <p:sldId id="273" r:id="rId18"/>
    <p:sldId id="274" r:id="rId19"/>
    <p:sldId id="329" r:id="rId20"/>
    <p:sldId id="276" r:id="rId21"/>
    <p:sldId id="279" r:id="rId22"/>
    <p:sldId id="281" r:id="rId23"/>
    <p:sldId id="284" r:id="rId24"/>
    <p:sldId id="285" r:id="rId25"/>
    <p:sldId id="286" r:id="rId26"/>
    <p:sldId id="287" r:id="rId27"/>
    <p:sldId id="289" r:id="rId28"/>
    <p:sldId id="290" r:id="rId29"/>
    <p:sldId id="328" r:id="rId30"/>
    <p:sldId id="292" r:id="rId31"/>
    <p:sldId id="293" r:id="rId32"/>
    <p:sldId id="294" r:id="rId33"/>
    <p:sldId id="295" r:id="rId34"/>
    <p:sldId id="296" r:id="rId35"/>
    <p:sldId id="297" r:id="rId36"/>
    <p:sldId id="299" r:id="rId37"/>
    <p:sldId id="301" r:id="rId38"/>
    <p:sldId id="306" r:id="rId39"/>
    <p:sldId id="307" r:id="rId40"/>
    <p:sldId id="308" r:id="rId41"/>
    <p:sldId id="309" r:id="rId42"/>
    <p:sldId id="310" r:id="rId43"/>
    <p:sldId id="312" r:id="rId44"/>
    <p:sldId id="313" r:id="rId45"/>
    <p:sldId id="314" r:id="rId46"/>
    <p:sldId id="315" r:id="rId47"/>
    <p:sldId id="311" r:id="rId48"/>
    <p:sldId id="316" r:id="rId49"/>
    <p:sldId id="317" r:id="rId50"/>
    <p:sldId id="318" r:id="rId51"/>
    <p:sldId id="319" r:id="rId52"/>
    <p:sldId id="320" r:id="rId53"/>
    <p:sldId id="321" r:id="rId54"/>
    <p:sldId id="322" r:id="rId55"/>
    <p:sldId id="323" r:id="rId56"/>
    <p:sldId id="324" r:id="rId57"/>
    <p:sldId id="325" r:id="rId58"/>
    <p:sldId id="326" r:id="rId59"/>
    <p:sldId id="327" r:id="rId6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521415D9-36F7-43E2-AB2F-B90AF26B5E84}">
      <p14:sectionLst xmlns:p14="http://schemas.microsoft.com/office/powerpoint/2010/main">
        <p14:section name="Default Section" id="{3D9EAB93-E6D9-6040-A109-4B9E48911FFA}">
          <p14:sldIdLst>
            <p14:sldId id="256"/>
            <p14:sldId id="304"/>
            <p14:sldId id="303"/>
            <p14:sldId id="257"/>
            <p14:sldId id="258"/>
            <p14:sldId id="260"/>
          </p14:sldIdLst>
        </p14:section>
        <p14:section name="Results" id="{5F0B1439-7A30-2B45-A2EE-23572C8C0129}">
          <p14:sldIdLst>
            <p14:sldId id="263"/>
            <p14:sldId id="262"/>
            <p14:sldId id="264"/>
            <p14:sldId id="265"/>
            <p14:sldId id="266"/>
            <p14:sldId id="269"/>
            <p14:sldId id="270"/>
            <p14:sldId id="271"/>
          </p14:sldIdLst>
        </p14:section>
        <p14:section name="Synthesis" id="{D55E1966-A257-9145-BAC8-3D24EF39B950}">
          <p14:sldIdLst>
            <p14:sldId id="283"/>
            <p14:sldId id="272"/>
            <p14:sldId id="273"/>
            <p14:sldId id="274"/>
            <p14:sldId id="329"/>
            <p14:sldId id="276"/>
            <p14:sldId id="279"/>
            <p14:sldId id="281"/>
          </p14:sldIdLst>
        </p14:section>
        <p14:section name="Discussion" id="{87F6482A-BBA2-8A4C-9377-F982B19E4F24}">
          <p14:sldIdLst>
            <p14:sldId id="284"/>
            <p14:sldId id="285"/>
            <p14:sldId id="286"/>
            <p14:sldId id="287"/>
            <p14:sldId id="289"/>
            <p14:sldId id="290"/>
            <p14:sldId id="328"/>
            <p14:sldId id="292"/>
            <p14:sldId id="293"/>
            <p14:sldId id="294"/>
            <p14:sldId id="295"/>
            <p14:sldId id="296"/>
            <p14:sldId id="297"/>
            <p14:sldId id="299"/>
            <p14:sldId id="301"/>
          </p14:sldIdLst>
        </p14:section>
        <p14:section name="Conclusion" id="{1BF9D031-AEB3-A240-8DBB-0B513C1D1305}">
          <p14:sldIdLst>
            <p14:sldId id="306"/>
            <p14:sldId id="307"/>
            <p14:sldId id="308"/>
            <p14:sldId id="309"/>
            <p14:sldId id="310"/>
          </p14:sldIdLst>
        </p14:section>
        <p14:section name="Backup" id="{9CB2863A-001C-EC49-9B34-8A64C80BA4E2}">
          <p14:sldIdLst>
            <p14:sldId id="312"/>
            <p14:sldId id="313"/>
            <p14:sldId id="314"/>
            <p14:sldId id="315"/>
            <p14:sldId id="311"/>
            <p14:sldId id="316"/>
            <p14:sldId id="317"/>
            <p14:sldId id="318"/>
            <p14:sldId id="319"/>
            <p14:sldId id="320"/>
            <p14:sldId id="321"/>
            <p14:sldId id="322"/>
            <p14:sldId id="323"/>
            <p14:sldId id="324"/>
            <p14:sldId id="325"/>
            <p14:sldId id="326"/>
            <p14:sldId id="327"/>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ris Grundemann"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738" autoAdjust="0"/>
    <p:restoredTop sz="94660"/>
  </p:normalViewPr>
  <p:slideViewPr>
    <p:cSldViewPr snapToGrid="0" snapToObjects="1">
      <p:cViewPr varScale="1">
        <p:scale>
          <a:sx n="55" d="100"/>
          <a:sy n="55" d="100"/>
        </p:scale>
        <p:origin x="-792" y="-120"/>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printerSettings" Target="printerSettings/printerSettings1.bin"/><Relationship Id="rId64" Type="http://schemas.openxmlformats.org/officeDocument/2006/relationships/commentAuthors" Target="commentAuthors.xml"/><Relationship Id="rId65" Type="http://schemas.openxmlformats.org/officeDocument/2006/relationships/presProps" Target="presProps.xml"/><Relationship Id="rId66" Type="http://schemas.openxmlformats.org/officeDocument/2006/relationships/viewProps" Target="viewProps.xml"/><Relationship Id="rId67" Type="http://schemas.openxmlformats.org/officeDocument/2006/relationships/theme" Target="theme/theme1.xml"/><Relationship Id="rId68"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notesMaster" Target="notesMasters/notesMaster1.xml"/><Relationship Id="rId62" Type="http://schemas.openxmlformats.org/officeDocument/2006/relationships/handoutMaster" Target="handoutMasters/handout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Macintosh%20HD:Users:chrisgrundemann:Box%20Sync:CITOTeam:DO%20Team:Ops-IETF:Operators%20and%20the%20IETF.xlsx" TargetMode="External"/></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oleObject" Target="Macintosh%20HD:Users:chrisgrundemann:Box%20Sync:CITOTeam:DO%20Team:Ops-IETF:Operators%20and%20the%20IETF.xlsx" TargetMode="External"/></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oleObject" Target="Macintosh%20HD:Users:chrisgrundemann:Box%20Sync:CITOTeam:DO%20Team:Ops-IETF:Operators%20and%20the%20IETF.xlsx" TargetMode="External"/></Relationships>
</file>

<file path=ppt/charts/_rels/chart4.xml.rels><?xml version="1.0" encoding="UTF-8" standalone="yes"?>
<Relationships xmlns="http://schemas.openxmlformats.org/package/2006/relationships"><Relationship Id="rId1" Type="http://schemas.openxmlformats.org/officeDocument/2006/relationships/themeOverride" Target="../theme/themeOverride4.xml"/><Relationship Id="rId2" Type="http://schemas.openxmlformats.org/officeDocument/2006/relationships/oleObject" Target="Macintosh%20HD:Users:chrisgrundemann:Box%20Sync:CITOTeam:DO%20Team:Ops-IETF:Operators%20and%20the%20IETF.xlsx" TargetMode="External"/></Relationships>
</file>

<file path=ppt/charts/_rels/chart5.xml.rels><?xml version="1.0" encoding="UTF-8" standalone="yes"?>
<Relationships xmlns="http://schemas.openxmlformats.org/package/2006/relationships"><Relationship Id="rId1" Type="http://schemas.openxmlformats.org/officeDocument/2006/relationships/themeOverride" Target="../theme/themeOverride5.xml"/><Relationship Id="rId2" Type="http://schemas.openxmlformats.org/officeDocument/2006/relationships/oleObject" Target="Macintosh%20HD:Users:chrisgrundemann:Box%20Sync:CITOTeam:DO%20Team:Ops-IETF:Operators%20and%20the%20IETF.xlsx" TargetMode="External"/></Relationships>
</file>

<file path=ppt/charts/_rels/chart6.xml.rels><?xml version="1.0" encoding="UTF-8" standalone="yes"?>
<Relationships xmlns="http://schemas.openxmlformats.org/package/2006/relationships"><Relationship Id="rId1" Type="http://schemas.openxmlformats.org/officeDocument/2006/relationships/themeOverride" Target="../theme/themeOverride6.xml"/><Relationship Id="rId2" Type="http://schemas.openxmlformats.org/officeDocument/2006/relationships/oleObject" Target="Macintosh%20HD:Users:chrisgrundemann:Box%20Sync:CITOTeam:DO%20Team:Ops-IETF:Operators%20and%20the%20IETF.xlsx" TargetMode="External"/></Relationships>
</file>

<file path=ppt/charts/_rels/chart7.xml.rels><?xml version="1.0" encoding="UTF-8" standalone="yes"?>
<Relationships xmlns="http://schemas.openxmlformats.org/package/2006/relationships"><Relationship Id="rId1" Type="http://schemas.openxmlformats.org/officeDocument/2006/relationships/themeOverride" Target="../theme/themeOverride7.xml"/><Relationship Id="rId2" Type="http://schemas.openxmlformats.org/officeDocument/2006/relationships/oleObject" Target="Macintosh%20HD:Users:chrisgrundemann:Box%20Sync:CITOTeam:DO%20Team:Ops-IETF:Operators%20and%20the%20IETF.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layout/>
      <c:overlay val="0"/>
    </c:title>
    <c:autoTitleDeleted val="0"/>
    <c:plotArea>
      <c:layout/>
      <c:pieChart>
        <c:varyColors val="1"/>
        <c:ser>
          <c:idx val="0"/>
          <c:order val="0"/>
          <c:tx>
            <c:strRef>
              <c:f>Sheet2!$B$1</c:f>
              <c:strCache>
                <c:ptCount val="1"/>
                <c:pt idx="0">
                  <c:v>I am an operator</c:v>
                </c:pt>
              </c:strCache>
            </c:strRef>
          </c:tx>
          <c:dLbls>
            <c:showLegendKey val="0"/>
            <c:showVal val="0"/>
            <c:showCatName val="0"/>
            <c:showSerName val="0"/>
            <c:showPercent val="1"/>
            <c:showBubbleSize val="0"/>
            <c:showLeaderLines val="1"/>
          </c:dLbls>
          <c:cat>
            <c:strRef>
              <c:f>Sheet2!$A$2:$A$5</c:f>
              <c:strCache>
                <c:ptCount val="4"/>
                <c:pt idx="0">
                  <c:v>Strongly Agree</c:v>
                </c:pt>
                <c:pt idx="1">
                  <c:v>Agree</c:v>
                </c:pt>
                <c:pt idx="2">
                  <c:v>Disagree</c:v>
                </c:pt>
                <c:pt idx="3">
                  <c:v>Strongly Disagree</c:v>
                </c:pt>
              </c:strCache>
            </c:strRef>
          </c:cat>
          <c:val>
            <c:numRef>
              <c:f>Sheet2!$B$2:$B$5</c:f>
              <c:numCache>
                <c:formatCode>General</c:formatCode>
                <c:ptCount val="4"/>
                <c:pt idx="0">
                  <c:v>161.0</c:v>
                </c:pt>
                <c:pt idx="1">
                  <c:v>125.0</c:v>
                </c:pt>
                <c:pt idx="2">
                  <c:v>44.0</c:v>
                </c:pt>
                <c:pt idx="3">
                  <c:v>38.0</c:v>
                </c:pt>
              </c:numCache>
            </c:numRef>
          </c:val>
        </c:ser>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layout/>
      <c:overlay val="0"/>
    </c:title>
    <c:autoTitleDeleted val="0"/>
    <c:plotArea>
      <c:layout/>
      <c:pieChart>
        <c:varyColors val="1"/>
        <c:ser>
          <c:idx val="0"/>
          <c:order val="0"/>
          <c:tx>
            <c:strRef>
              <c:f>Sheet2!$B$31</c:f>
              <c:strCache>
                <c:ptCount val="1"/>
                <c:pt idx="0">
                  <c:v>My role is primarily technical</c:v>
                </c:pt>
              </c:strCache>
            </c:strRef>
          </c:tx>
          <c:dLbls>
            <c:showLegendKey val="0"/>
            <c:showVal val="0"/>
            <c:showCatName val="0"/>
            <c:showSerName val="0"/>
            <c:showPercent val="1"/>
            <c:showBubbleSize val="0"/>
            <c:showLeaderLines val="1"/>
          </c:dLbls>
          <c:cat>
            <c:strRef>
              <c:f>Sheet2!$A$32:$A$35</c:f>
              <c:strCache>
                <c:ptCount val="4"/>
                <c:pt idx="0">
                  <c:v>Strongly Agree</c:v>
                </c:pt>
                <c:pt idx="1">
                  <c:v>Agree</c:v>
                </c:pt>
                <c:pt idx="2">
                  <c:v>Disagree</c:v>
                </c:pt>
                <c:pt idx="3">
                  <c:v>Strongly Disagree</c:v>
                </c:pt>
              </c:strCache>
            </c:strRef>
          </c:cat>
          <c:val>
            <c:numRef>
              <c:f>Sheet2!$B$32:$B$35</c:f>
              <c:numCache>
                <c:formatCode>General</c:formatCode>
                <c:ptCount val="4"/>
                <c:pt idx="0">
                  <c:v>231.0</c:v>
                </c:pt>
                <c:pt idx="1">
                  <c:v>108.0</c:v>
                </c:pt>
                <c:pt idx="2">
                  <c:v>23.0</c:v>
                </c:pt>
                <c:pt idx="3">
                  <c:v>6.0</c:v>
                </c:pt>
              </c:numCache>
            </c:numRef>
          </c:val>
        </c:ser>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layout/>
      <c:overlay val="0"/>
    </c:title>
    <c:autoTitleDeleted val="0"/>
    <c:plotArea>
      <c:layout/>
      <c:pieChart>
        <c:varyColors val="1"/>
        <c:ser>
          <c:idx val="0"/>
          <c:order val="0"/>
          <c:tx>
            <c:strRef>
              <c:f>Sheet2!$B$7</c:f>
              <c:strCache>
                <c:ptCount val="1"/>
                <c:pt idx="0">
                  <c:v>I am an engineer</c:v>
                </c:pt>
              </c:strCache>
            </c:strRef>
          </c:tx>
          <c:dLbls>
            <c:showLegendKey val="0"/>
            <c:showVal val="0"/>
            <c:showCatName val="0"/>
            <c:showSerName val="0"/>
            <c:showPercent val="1"/>
            <c:showBubbleSize val="0"/>
            <c:showLeaderLines val="1"/>
          </c:dLbls>
          <c:cat>
            <c:strRef>
              <c:f>Sheet2!$A$8:$A$11</c:f>
              <c:strCache>
                <c:ptCount val="4"/>
                <c:pt idx="0">
                  <c:v>Strongly Agree</c:v>
                </c:pt>
                <c:pt idx="1">
                  <c:v>Agree</c:v>
                </c:pt>
                <c:pt idx="2">
                  <c:v>Disagree</c:v>
                </c:pt>
                <c:pt idx="3">
                  <c:v>Strongly Disagree</c:v>
                </c:pt>
              </c:strCache>
            </c:strRef>
          </c:cat>
          <c:val>
            <c:numRef>
              <c:f>Sheet2!$B$8:$B$11</c:f>
              <c:numCache>
                <c:formatCode>General</c:formatCode>
                <c:ptCount val="4"/>
                <c:pt idx="0">
                  <c:v>220.0</c:v>
                </c:pt>
                <c:pt idx="1">
                  <c:v>119.0</c:v>
                </c:pt>
                <c:pt idx="2">
                  <c:v>19.0</c:v>
                </c:pt>
                <c:pt idx="3">
                  <c:v>10.0</c:v>
                </c:pt>
              </c:numCache>
            </c:numRef>
          </c:val>
        </c:ser>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layout/>
      <c:overlay val="0"/>
    </c:title>
    <c:autoTitleDeleted val="0"/>
    <c:plotArea>
      <c:layout/>
      <c:pieChart>
        <c:varyColors val="1"/>
        <c:ser>
          <c:idx val="0"/>
          <c:order val="0"/>
          <c:tx>
            <c:strRef>
              <c:f>Sheet2!$B$19</c:f>
              <c:strCache>
                <c:ptCount val="1"/>
                <c:pt idx="0">
                  <c:v>I am a developer</c:v>
                </c:pt>
              </c:strCache>
            </c:strRef>
          </c:tx>
          <c:dLbls>
            <c:showLegendKey val="0"/>
            <c:showVal val="0"/>
            <c:showCatName val="0"/>
            <c:showSerName val="0"/>
            <c:showPercent val="1"/>
            <c:showBubbleSize val="0"/>
            <c:showLeaderLines val="1"/>
          </c:dLbls>
          <c:cat>
            <c:strRef>
              <c:f>Sheet2!$A$20:$A$23</c:f>
              <c:strCache>
                <c:ptCount val="4"/>
                <c:pt idx="0">
                  <c:v>Strongly Agree</c:v>
                </c:pt>
                <c:pt idx="1">
                  <c:v>Agree</c:v>
                </c:pt>
                <c:pt idx="2">
                  <c:v>Disagree</c:v>
                </c:pt>
                <c:pt idx="3">
                  <c:v>Strongly Disagree</c:v>
                </c:pt>
              </c:strCache>
            </c:strRef>
          </c:cat>
          <c:val>
            <c:numRef>
              <c:f>Sheet2!$B$20:$B$23</c:f>
              <c:numCache>
                <c:formatCode>General</c:formatCode>
                <c:ptCount val="4"/>
                <c:pt idx="0">
                  <c:v>32.0</c:v>
                </c:pt>
                <c:pt idx="1">
                  <c:v>109.0</c:v>
                </c:pt>
                <c:pt idx="2">
                  <c:v>143.0</c:v>
                </c:pt>
                <c:pt idx="3">
                  <c:v>84.0</c:v>
                </c:pt>
              </c:numCache>
            </c:numRef>
          </c:val>
        </c:ser>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layout/>
      <c:overlay val="0"/>
    </c:title>
    <c:autoTitleDeleted val="0"/>
    <c:plotArea>
      <c:layout/>
      <c:pieChart>
        <c:varyColors val="1"/>
        <c:ser>
          <c:idx val="0"/>
          <c:order val="0"/>
          <c:tx>
            <c:strRef>
              <c:f>Sheet2!$B$13</c:f>
              <c:strCache>
                <c:ptCount val="1"/>
                <c:pt idx="0">
                  <c:v>I am an architect</c:v>
                </c:pt>
              </c:strCache>
            </c:strRef>
          </c:tx>
          <c:dLbls>
            <c:showLegendKey val="0"/>
            <c:showVal val="0"/>
            <c:showCatName val="0"/>
            <c:showSerName val="0"/>
            <c:showPercent val="1"/>
            <c:showBubbleSize val="0"/>
            <c:showLeaderLines val="1"/>
          </c:dLbls>
          <c:cat>
            <c:strRef>
              <c:f>Sheet2!$A$14:$A$17</c:f>
              <c:strCache>
                <c:ptCount val="4"/>
                <c:pt idx="0">
                  <c:v>Strongly Agree</c:v>
                </c:pt>
                <c:pt idx="1">
                  <c:v>Agree</c:v>
                </c:pt>
                <c:pt idx="2">
                  <c:v>Disagree</c:v>
                </c:pt>
                <c:pt idx="3">
                  <c:v>Strongly Disagree</c:v>
                </c:pt>
              </c:strCache>
            </c:strRef>
          </c:cat>
          <c:val>
            <c:numRef>
              <c:f>Sheet2!$B$14:$B$17</c:f>
              <c:numCache>
                <c:formatCode>General</c:formatCode>
                <c:ptCount val="4"/>
                <c:pt idx="0">
                  <c:v>155.0</c:v>
                </c:pt>
                <c:pt idx="1">
                  <c:v>141.0</c:v>
                </c:pt>
                <c:pt idx="2">
                  <c:v>50.0</c:v>
                </c:pt>
                <c:pt idx="3">
                  <c:v>22.0</c:v>
                </c:pt>
              </c:numCache>
            </c:numRef>
          </c:val>
        </c:ser>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layout/>
      <c:overlay val="0"/>
    </c:title>
    <c:autoTitleDeleted val="0"/>
    <c:plotArea>
      <c:layout/>
      <c:pieChart>
        <c:varyColors val="1"/>
        <c:ser>
          <c:idx val="0"/>
          <c:order val="0"/>
          <c:tx>
            <c:strRef>
              <c:f>Sheet2!$B$25</c:f>
              <c:strCache>
                <c:ptCount val="1"/>
                <c:pt idx="0">
                  <c:v>I am a manager</c:v>
                </c:pt>
              </c:strCache>
            </c:strRef>
          </c:tx>
          <c:dLbls>
            <c:showLegendKey val="0"/>
            <c:showVal val="0"/>
            <c:showCatName val="0"/>
            <c:showSerName val="0"/>
            <c:showPercent val="1"/>
            <c:showBubbleSize val="0"/>
            <c:showLeaderLines val="1"/>
          </c:dLbls>
          <c:cat>
            <c:strRef>
              <c:f>Sheet2!$A$26:$A$29</c:f>
              <c:strCache>
                <c:ptCount val="4"/>
                <c:pt idx="0">
                  <c:v>Strongly Agree</c:v>
                </c:pt>
                <c:pt idx="1">
                  <c:v>Agree</c:v>
                </c:pt>
                <c:pt idx="2">
                  <c:v>Disagree</c:v>
                </c:pt>
                <c:pt idx="3">
                  <c:v>Strongly Disagree</c:v>
                </c:pt>
              </c:strCache>
            </c:strRef>
          </c:cat>
          <c:val>
            <c:numRef>
              <c:f>Sheet2!$B$26:$B$29</c:f>
              <c:numCache>
                <c:formatCode>General</c:formatCode>
                <c:ptCount val="4"/>
                <c:pt idx="0">
                  <c:v>90.0</c:v>
                </c:pt>
                <c:pt idx="1">
                  <c:v>97.0</c:v>
                </c:pt>
                <c:pt idx="2">
                  <c:v>98.0</c:v>
                </c:pt>
                <c:pt idx="3">
                  <c:v>83.0</c:v>
                </c:pt>
              </c:numCache>
            </c:numRef>
          </c:val>
        </c:ser>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layout/>
      <c:overlay val="0"/>
    </c:title>
    <c:autoTitleDeleted val="0"/>
    <c:plotArea>
      <c:layout/>
      <c:pieChart>
        <c:varyColors val="1"/>
        <c:ser>
          <c:idx val="0"/>
          <c:order val="0"/>
          <c:tx>
            <c:strRef>
              <c:f>Sheet2!$D$38</c:f>
              <c:strCache>
                <c:ptCount val="1"/>
                <c:pt idx="0">
                  <c:v>Indicate your level of IETF participation</c:v>
                </c:pt>
              </c:strCache>
            </c:strRef>
          </c:tx>
          <c:dLbls>
            <c:showLegendKey val="0"/>
            <c:showVal val="0"/>
            <c:showCatName val="0"/>
            <c:showSerName val="0"/>
            <c:showPercent val="1"/>
            <c:showBubbleSize val="0"/>
            <c:showLeaderLines val="1"/>
          </c:dLbls>
          <c:cat>
            <c:strRef>
              <c:f>Sheet2!$C$39:$C$42</c:f>
              <c:strCache>
                <c:ptCount val="4"/>
                <c:pt idx="0">
                  <c:v>I do not currently participate in the IETF</c:v>
                </c:pt>
                <c:pt idx="1">
                  <c:v>I participate on IETF mailing lists only (on 1+ mailing list)</c:v>
                </c:pt>
                <c:pt idx="2">
                  <c:v>I participate at IETF meetings only (attend 1+ meetings each year)</c:v>
                </c:pt>
                <c:pt idx="3">
                  <c:v>I participate both on IETF mailing lists and at IETF meetings (on 1+ mailing list, attend 1+ meetings each year)</c:v>
                </c:pt>
              </c:strCache>
            </c:strRef>
          </c:cat>
          <c:val>
            <c:numRef>
              <c:f>Sheet2!$D$39:$D$42</c:f>
              <c:numCache>
                <c:formatCode>General</c:formatCode>
                <c:ptCount val="4"/>
                <c:pt idx="0">
                  <c:v>183.0</c:v>
                </c:pt>
                <c:pt idx="1">
                  <c:v>112.0</c:v>
                </c:pt>
                <c:pt idx="2">
                  <c:v>8.0</c:v>
                </c:pt>
                <c:pt idx="3">
                  <c:v>65.0</c:v>
                </c:pt>
              </c:numCache>
            </c:numRef>
          </c:val>
        </c:ser>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externalData r:id="rId2">
    <c:autoUpdate val="0"/>
  </c:externalData>
</c:chartSpace>
</file>

<file path=ppt/comments/comment1.xml><?xml version="1.0" encoding="utf-8"?>
<p:cmLst xmlns:a="http://schemas.openxmlformats.org/drawingml/2006/main" xmlns:r="http://schemas.openxmlformats.org/officeDocument/2006/relationships" xmlns:p="http://schemas.openxmlformats.org/presentationml/2006/main">
  <p:cm authorId="0" dt="2014-11-05T07:30:38.999" idx="2">
    <p:pos x="5386" y="2225"/>
    <p:text>calling out poor attitude of some operators, in converse to their view of the IETF</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567DA2D-86F8-FA42-BA29-C6FA63ABE985}" type="datetimeFigureOut">
              <a:rPr lang="en-US" smtClean="0"/>
              <a:t>2/4/15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A0EFC52-5C6B-BC48-B5A7-988F7BFF0150}" type="slidenum">
              <a:rPr lang="en-US" smtClean="0"/>
              <a:t>‹#›</a:t>
            </a:fld>
            <a:endParaRPr lang="en-US"/>
          </a:p>
        </p:txBody>
      </p:sp>
    </p:spTree>
    <p:extLst>
      <p:ext uri="{BB962C8B-B14F-4D97-AF65-F5344CB8AC3E}">
        <p14:creationId xmlns:p14="http://schemas.microsoft.com/office/powerpoint/2010/main" val="8354415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4E3ECC12-54B6-9D49-8E1C-E57AAF54F805}" type="datetime1">
              <a:rPr lang="en-US"/>
              <a:pPr>
                <a:defRPr/>
              </a:pPr>
              <a:t>2/4/15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D837C1E2-9162-6941-A78A-D17646332A15}" type="slidenum">
              <a:rPr lang="en-US"/>
              <a:pPr>
                <a:defRPr/>
              </a:pPr>
              <a:t>‹#›</a:t>
            </a:fld>
            <a:endParaRPr lang="en-US"/>
          </a:p>
        </p:txBody>
      </p:sp>
    </p:spTree>
    <p:extLst>
      <p:ext uri="{BB962C8B-B14F-4D97-AF65-F5344CB8AC3E}">
        <p14:creationId xmlns:p14="http://schemas.microsoft.com/office/powerpoint/2010/main" val="36095218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1" charset="-128"/>
        <a:cs typeface="ＭＳ Ｐゴシック" pitchFamily="-1"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respondents were overwhelmingly technical and the vast majority were operators.</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pPr>
              <a:defRPr/>
            </a:pPr>
            <a:fld id="{D837C1E2-9162-6941-A78A-D17646332A15}" type="slidenum">
              <a:rPr lang="en-US" smtClean="0"/>
              <a:pPr>
                <a:defRPr/>
              </a:pPr>
              <a:t>8</a:t>
            </a:fld>
            <a:endParaRPr lang="en-US"/>
          </a:p>
        </p:txBody>
      </p:sp>
    </p:spTree>
    <p:extLst>
      <p:ext uri="{BB962C8B-B14F-4D97-AF65-F5344CB8AC3E}">
        <p14:creationId xmlns:p14="http://schemas.microsoft.com/office/powerpoint/2010/main" val="41777461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ＭＳ Ｐゴシック" pitchFamily="-1" charset="-128"/>
                <a:cs typeface="ＭＳ Ｐゴシック" pitchFamily="-1" charset="-128"/>
              </a:rPr>
              <a:t>Additionally, the most common response to both “Tell us about why you do not currently participate in the IETF in your own words” and “Tell us about why you are not currently a member of any IETF mailing lists in your own words” were some variation of “not enough time.” This was the second most common response to the “Tell us about why you do not currently attend IETF meetings in your own words” question as well.</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pPr>
              <a:defRPr/>
            </a:pPr>
            <a:fld id="{D837C1E2-9162-6941-A78A-D17646332A15}" type="slidenum">
              <a:rPr lang="en-US" smtClean="0"/>
              <a:pPr>
                <a:defRPr/>
              </a:pPr>
              <a:t>18</a:t>
            </a:fld>
            <a:endParaRPr lang="en-US"/>
          </a:p>
        </p:txBody>
      </p:sp>
    </p:spTree>
    <p:extLst>
      <p:ext uri="{BB962C8B-B14F-4D97-AF65-F5344CB8AC3E}">
        <p14:creationId xmlns:p14="http://schemas.microsoft.com/office/powerpoint/2010/main" val="14263155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ＭＳ Ｐゴシック" pitchFamily="-1" charset="-128"/>
                <a:cs typeface="ＭＳ Ｐゴシック" pitchFamily="-1" charset="-128"/>
              </a:rPr>
              <a:t>Another common challenge we heard about while conducting this survey is one of culture. While the IETF is open to participation by anyone, some feel that they are not welcome or that they will be ignored or treated badly by other participants.</a:t>
            </a:r>
          </a:p>
          <a:p>
            <a:endParaRPr lang="en-US" dirty="0"/>
          </a:p>
        </p:txBody>
      </p:sp>
      <p:sp>
        <p:nvSpPr>
          <p:cNvPr id="4" name="Slide Number Placeholder 3"/>
          <p:cNvSpPr>
            <a:spLocks noGrp="1"/>
          </p:cNvSpPr>
          <p:nvPr>
            <p:ph type="sldNum" sz="quarter" idx="10"/>
          </p:nvPr>
        </p:nvSpPr>
        <p:spPr/>
        <p:txBody>
          <a:bodyPr/>
          <a:lstStyle/>
          <a:p>
            <a:pPr>
              <a:defRPr/>
            </a:pPr>
            <a:fld id="{D837C1E2-9162-6941-A78A-D17646332A15}" type="slidenum">
              <a:rPr lang="en-US" smtClean="0"/>
              <a:pPr>
                <a:defRPr/>
              </a:pPr>
              <a:t>19</a:t>
            </a:fld>
            <a:endParaRPr lang="en-US"/>
          </a:p>
        </p:txBody>
      </p:sp>
    </p:spTree>
    <p:extLst>
      <p:ext uri="{BB962C8B-B14F-4D97-AF65-F5344CB8AC3E}">
        <p14:creationId xmlns:p14="http://schemas.microsoft.com/office/powerpoint/2010/main" val="32783610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ＭＳ Ｐゴシック" pitchFamily="-1" charset="-128"/>
                <a:cs typeface="ＭＳ Ｐゴシック" pitchFamily="-1" charset="-128"/>
              </a:rPr>
              <a:t>Another common challenge we heard about while conducting this survey is one of culture. While the IETF is open to participation by anyone, some feel that they are not welcome or that they will be ignored or treated badly by other participants.</a:t>
            </a:r>
          </a:p>
          <a:p>
            <a:endParaRPr lang="en-US" dirty="0"/>
          </a:p>
        </p:txBody>
      </p:sp>
      <p:sp>
        <p:nvSpPr>
          <p:cNvPr id="4" name="Slide Number Placeholder 3"/>
          <p:cNvSpPr>
            <a:spLocks noGrp="1"/>
          </p:cNvSpPr>
          <p:nvPr>
            <p:ph type="sldNum" sz="quarter" idx="10"/>
          </p:nvPr>
        </p:nvSpPr>
        <p:spPr/>
        <p:txBody>
          <a:bodyPr/>
          <a:lstStyle/>
          <a:p>
            <a:pPr>
              <a:defRPr/>
            </a:pPr>
            <a:fld id="{D837C1E2-9162-6941-A78A-D17646332A15}" type="slidenum">
              <a:rPr lang="en-US" smtClean="0"/>
              <a:pPr>
                <a:defRPr/>
              </a:pPr>
              <a:t>20</a:t>
            </a:fld>
            <a:endParaRPr lang="en-US"/>
          </a:p>
        </p:txBody>
      </p:sp>
    </p:spTree>
    <p:extLst>
      <p:ext uri="{BB962C8B-B14F-4D97-AF65-F5344CB8AC3E}">
        <p14:creationId xmlns:p14="http://schemas.microsoft.com/office/powerpoint/2010/main" val="32783610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ＭＳ Ｐゴシック" pitchFamily="-1" charset="-128"/>
                <a:cs typeface="ＭＳ Ｐゴシック" pitchFamily="-1" charset="-128"/>
              </a:rPr>
              <a:t>The most common free-form response to “Tell us about why you do not currently attend IETF meetings in your own words” as well as the fourth most common response to “Tell us about why you do not currently participate in the IETF in your own words” was money, and general support from the respondents’ organization. </a:t>
            </a:r>
            <a:endParaRPr lang="en-US" dirty="0"/>
          </a:p>
        </p:txBody>
      </p:sp>
      <p:sp>
        <p:nvSpPr>
          <p:cNvPr id="4" name="Slide Number Placeholder 3"/>
          <p:cNvSpPr>
            <a:spLocks noGrp="1"/>
          </p:cNvSpPr>
          <p:nvPr>
            <p:ph type="sldNum" sz="quarter" idx="10"/>
          </p:nvPr>
        </p:nvSpPr>
        <p:spPr/>
        <p:txBody>
          <a:bodyPr/>
          <a:lstStyle/>
          <a:p>
            <a:pPr>
              <a:defRPr/>
            </a:pPr>
            <a:fld id="{D837C1E2-9162-6941-A78A-D17646332A15}" type="slidenum">
              <a:rPr lang="en-US" smtClean="0"/>
              <a:pPr>
                <a:defRPr/>
              </a:pPr>
              <a:t>21</a:t>
            </a:fld>
            <a:endParaRPr lang="en-US"/>
          </a:p>
        </p:txBody>
      </p:sp>
    </p:spTree>
    <p:extLst>
      <p:ext uri="{BB962C8B-B14F-4D97-AF65-F5344CB8AC3E}">
        <p14:creationId xmlns:p14="http://schemas.microsoft.com/office/powerpoint/2010/main" val="42040916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ＭＳ Ｐゴシック" pitchFamily="-1" charset="-128"/>
                <a:cs typeface="ＭＳ Ｐゴシック" pitchFamily="-1" charset="-128"/>
              </a:rPr>
              <a:t>Throughout the survey, respondents told us that their ignorance of the IETF, what it does, how it operates, and how individuals can get involved, is a barrier to their participation. </a:t>
            </a:r>
            <a:endParaRPr lang="en-US" dirty="0"/>
          </a:p>
        </p:txBody>
      </p:sp>
      <p:sp>
        <p:nvSpPr>
          <p:cNvPr id="4" name="Slide Number Placeholder 3"/>
          <p:cNvSpPr>
            <a:spLocks noGrp="1"/>
          </p:cNvSpPr>
          <p:nvPr>
            <p:ph type="sldNum" sz="quarter" idx="10"/>
          </p:nvPr>
        </p:nvSpPr>
        <p:spPr/>
        <p:txBody>
          <a:bodyPr/>
          <a:lstStyle/>
          <a:p>
            <a:pPr>
              <a:defRPr/>
            </a:pPr>
            <a:fld id="{D837C1E2-9162-6941-A78A-D17646332A15}" type="slidenum">
              <a:rPr lang="en-US" smtClean="0"/>
              <a:pPr>
                <a:defRPr/>
              </a:pPr>
              <a:t>22</a:t>
            </a:fld>
            <a:endParaRPr lang="en-US"/>
          </a:p>
        </p:txBody>
      </p:sp>
    </p:spTree>
    <p:extLst>
      <p:ext uri="{BB962C8B-B14F-4D97-AF65-F5344CB8AC3E}">
        <p14:creationId xmlns:p14="http://schemas.microsoft.com/office/powerpoint/2010/main" val="28331076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ＭＳ Ｐゴシック" pitchFamily="-1" charset="-128"/>
                <a:cs typeface="ＭＳ Ｐゴシック" pitchFamily="-1" charset="-128"/>
              </a:rPr>
              <a:t>The ultimate purpose of collecting this information and identifying the perceived challenges to operator participation in the IETF is, of course, to help us find ways to bring more operational input into the IETF. In other words, we want to determine how we may be able to solve these potential challenges.</a:t>
            </a:r>
            <a:endParaRPr lang="en-US" dirty="0"/>
          </a:p>
        </p:txBody>
      </p:sp>
      <p:sp>
        <p:nvSpPr>
          <p:cNvPr id="4" name="Slide Number Placeholder 3"/>
          <p:cNvSpPr>
            <a:spLocks noGrp="1"/>
          </p:cNvSpPr>
          <p:nvPr>
            <p:ph type="sldNum" sz="quarter" idx="10"/>
          </p:nvPr>
        </p:nvSpPr>
        <p:spPr/>
        <p:txBody>
          <a:bodyPr/>
          <a:lstStyle/>
          <a:p>
            <a:pPr>
              <a:defRPr/>
            </a:pPr>
            <a:fld id="{D837C1E2-9162-6941-A78A-D17646332A15}" type="slidenum">
              <a:rPr lang="en-US" smtClean="0"/>
              <a:pPr>
                <a:defRPr/>
              </a:pPr>
              <a:t>24</a:t>
            </a:fld>
            <a:endParaRPr lang="en-US"/>
          </a:p>
        </p:txBody>
      </p:sp>
    </p:spTree>
    <p:extLst>
      <p:ext uri="{BB962C8B-B14F-4D97-AF65-F5344CB8AC3E}">
        <p14:creationId xmlns:p14="http://schemas.microsoft.com/office/powerpoint/2010/main" val="47271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837C1E2-9162-6941-A78A-D17646332A15}" type="slidenum">
              <a:rPr lang="en-US" smtClean="0"/>
              <a:pPr>
                <a:defRPr/>
              </a:pPr>
              <a:t>25</a:t>
            </a:fld>
            <a:endParaRPr lang="en-US"/>
          </a:p>
        </p:txBody>
      </p:sp>
    </p:spTree>
    <p:extLst>
      <p:ext uri="{BB962C8B-B14F-4D97-AF65-F5344CB8AC3E}">
        <p14:creationId xmlns:p14="http://schemas.microsoft.com/office/powerpoint/2010/main" val="38067808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key here is saving operators the time of</a:t>
            </a:r>
            <a:r>
              <a:rPr lang="en-US" baseline="0" dirty="0" smtClean="0"/>
              <a:t> following lengthy, detailed, and often tedious conversations while still keeping them up to date on key developments.</a:t>
            </a:r>
            <a:endParaRPr lang="en-US" dirty="0"/>
          </a:p>
        </p:txBody>
      </p:sp>
      <p:sp>
        <p:nvSpPr>
          <p:cNvPr id="4" name="Slide Number Placeholder 3"/>
          <p:cNvSpPr>
            <a:spLocks noGrp="1"/>
          </p:cNvSpPr>
          <p:nvPr>
            <p:ph type="sldNum" sz="quarter" idx="10"/>
          </p:nvPr>
        </p:nvSpPr>
        <p:spPr/>
        <p:txBody>
          <a:bodyPr/>
          <a:lstStyle/>
          <a:p>
            <a:pPr>
              <a:defRPr/>
            </a:pPr>
            <a:fld id="{D837C1E2-9162-6941-A78A-D17646332A15}" type="slidenum">
              <a:rPr lang="en-US" smtClean="0"/>
              <a:pPr>
                <a:defRPr/>
              </a:pPr>
              <a:t>26</a:t>
            </a:fld>
            <a:endParaRPr lang="en-US"/>
          </a:p>
        </p:txBody>
      </p:sp>
    </p:spTree>
    <p:extLst>
      <p:ext uri="{BB962C8B-B14F-4D97-AF65-F5344CB8AC3E}">
        <p14:creationId xmlns:p14="http://schemas.microsoft.com/office/powerpoint/2010/main" val="23015704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summary here seems to be:</a:t>
            </a:r>
            <a:r>
              <a:rPr lang="en-US" baseline="0" dirty="0" smtClean="0"/>
              <a:t> Better tools</a:t>
            </a:r>
            <a:endParaRPr lang="en-US" dirty="0"/>
          </a:p>
        </p:txBody>
      </p:sp>
      <p:sp>
        <p:nvSpPr>
          <p:cNvPr id="4" name="Slide Number Placeholder 3"/>
          <p:cNvSpPr>
            <a:spLocks noGrp="1"/>
          </p:cNvSpPr>
          <p:nvPr>
            <p:ph type="sldNum" sz="quarter" idx="10"/>
          </p:nvPr>
        </p:nvSpPr>
        <p:spPr/>
        <p:txBody>
          <a:bodyPr/>
          <a:lstStyle/>
          <a:p>
            <a:pPr>
              <a:defRPr/>
            </a:pPr>
            <a:fld id="{D837C1E2-9162-6941-A78A-D17646332A15}" type="slidenum">
              <a:rPr lang="en-US" smtClean="0"/>
              <a:pPr>
                <a:defRPr/>
              </a:pPr>
              <a:t>28</a:t>
            </a:fld>
            <a:endParaRPr lang="en-US"/>
          </a:p>
        </p:txBody>
      </p:sp>
    </p:spTree>
    <p:extLst>
      <p:ext uri="{BB962C8B-B14F-4D97-AF65-F5344CB8AC3E}">
        <p14:creationId xmlns:p14="http://schemas.microsoft.com/office/powerpoint/2010/main" val="41223869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837C1E2-9162-6941-A78A-D17646332A15}" type="slidenum">
              <a:rPr lang="en-US" smtClean="0"/>
              <a:pPr>
                <a:defRPr/>
              </a:pPr>
              <a:t>30</a:t>
            </a:fld>
            <a:endParaRPr lang="en-US"/>
          </a:p>
        </p:txBody>
      </p:sp>
    </p:spTree>
    <p:extLst>
      <p:ext uri="{BB962C8B-B14F-4D97-AF65-F5344CB8AC3E}">
        <p14:creationId xmlns:p14="http://schemas.microsoft.com/office/powerpoint/2010/main" val="3930458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92% of respondents self-identified as engineers and 80% as architects, while only 38% said they were developers and about half said they were managers.</a:t>
            </a:r>
            <a:endParaRPr lang="en-US" dirty="0"/>
          </a:p>
        </p:txBody>
      </p:sp>
      <p:sp>
        <p:nvSpPr>
          <p:cNvPr id="4" name="Slide Number Placeholder 3"/>
          <p:cNvSpPr>
            <a:spLocks noGrp="1"/>
          </p:cNvSpPr>
          <p:nvPr>
            <p:ph type="sldNum" sz="quarter" idx="10"/>
          </p:nvPr>
        </p:nvSpPr>
        <p:spPr/>
        <p:txBody>
          <a:bodyPr/>
          <a:lstStyle/>
          <a:p>
            <a:pPr>
              <a:defRPr/>
            </a:pPr>
            <a:fld id="{D837C1E2-9162-6941-A78A-D17646332A15}" type="slidenum">
              <a:rPr lang="en-US" smtClean="0"/>
              <a:pPr>
                <a:defRPr/>
              </a:pPr>
              <a:t>9</a:t>
            </a:fld>
            <a:endParaRPr lang="en-US"/>
          </a:p>
        </p:txBody>
      </p:sp>
    </p:spTree>
    <p:extLst>
      <p:ext uri="{BB962C8B-B14F-4D97-AF65-F5344CB8AC3E}">
        <p14:creationId xmlns:p14="http://schemas.microsoft.com/office/powerpoint/2010/main" val="42551836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837C1E2-9162-6941-A78A-D17646332A15}" type="slidenum">
              <a:rPr lang="en-US" smtClean="0"/>
              <a:pPr>
                <a:defRPr/>
              </a:pPr>
              <a:t>34</a:t>
            </a:fld>
            <a:endParaRPr lang="en-US"/>
          </a:p>
        </p:txBody>
      </p:sp>
    </p:spTree>
    <p:extLst>
      <p:ext uri="{BB962C8B-B14F-4D97-AF65-F5344CB8AC3E}">
        <p14:creationId xmlns:p14="http://schemas.microsoft.com/office/powerpoint/2010/main" val="33374368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Meeting issues seem to mostly revolve</a:t>
            </a:r>
            <a:r>
              <a:rPr lang="en-US" baseline="0" dirty="0" smtClean="0"/>
              <a:t> around the cost to participate – promoting remote participation (and hubs) may be the best solution (at least initially).</a:t>
            </a:r>
          </a:p>
          <a:p>
            <a:endParaRPr lang="en-US" baseline="0" dirty="0" smtClean="0"/>
          </a:p>
          <a:p>
            <a:r>
              <a:rPr lang="en-US" baseline="0" dirty="0" smtClean="0"/>
              <a:t>((side meetings could also be reversed))</a:t>
            </a:r>
            <a:endParaRPr lang="en-US" dirty="0"/>
          </a:p>
        </p:txBody>
      </p:sp>
      <p:sp>
        <p:nvSpPr>
          <p:cNvPr id="4" name="Slide Number Placeholder 3"/>
          <p:cNvSpPr>
            <a:spLocks noGrp="1"/>
          </p:cNvSpPr>
          <p:nvPr>
            <p:ph type="sldNum" sz="quarter" idx="10"/>
          </p:nvPr>
        </p:nvSpPr>
        <p:spPr/>
        <p:txBody>
          <a:bodyPr/>
          <a:lstStyle/>
          <a:p>
            <a:pPr>
              <a:defRPr/>
            </a:pPr>
            <a:fld id="{D837C1E2-9162-6941-A78A-D17646332A15}" type="slidenum">
              <a:rPr lang="en-US" smtClean="0"/>
              <a:pPr>
                <a:defRPr/>
              </a:pPr>
              <a:t>35</a:t>
            </a:fld>
            <a:endParaRPr lang="en-US"/>
          </a:p>
        </p:txBody>
      </p:sp>
    </p:spTree>
    <p:extLst>
      <p:ext uri="{BB962C8B-B14F-4D97-AF65-F5344CB8AC3E}">
        <p14:creationId xmlns:p14="http://schemas.microsoft.com/office/powerpoint/2010/main" val="40812394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837C1E2-9162-6941-A78A-D17646332A15}" type="slidenum">
              <a:rPr lang="en-US" smtClean="0"/>
              <a:pPr>
                <a:defRPr/>
              </a:pPr>
              <a:t>36</a:t>
            </a:fld>
            <a:endParaRPr lang="en-US"/>
          </a:p>
        </p:txBody>
      </p:sp>
    </p:spTree>
    <p:extLst>
      <p:ext uri="{BB962C8B-B14F-4D97-AF65-F5344CB8AC3E}">
        <p14:creationId xmlns:p14="http://schemas.microsoft.com/office/powerpoint/2010/main" val="40812394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837C1E2-9162-6941-A78A-D17646332A15}" type="slidenum">
              <a:rPr lang="en-US" smtClean="0"/>
              <a:pPr>
                <a:defRPr/>
              </a:pPr>
              <a:t>37</a:t>
            </a:fld>
            <a:endParaRPr lang="en-US"/>
          </a:p>
        </p:txBody>
      </p:sp>
    </p:spTree>
    <p:extLst>
      <p:ext uri="{BB962C8B-B14F-4D97-AF65-F5344CB8AC3E}">
        <p14:creationId xmlns:p14="http://schemas.microsoft.com/office/powerpoint/2010/main" val="40812394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These communication solutions primarily address the Time issues</a:t>
            </a:r>
            <a:r>
              <a:rPr lang="en-US" baseline="0" dirty="0" smtClean="0"/>
              <a:t> by making it easier to participate on a not-full-time basis, changes in communication and with communication in mind will likely also have a positive impact on culture. Also, easier communication should mean less need to show up at meetings (the real money issue).</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Outreach primarily addresses the Awareness issue, but also the Culture</a:t>
            </a:r>
            <a:r>
              <a:rPr lang="en-US" baseline="0" dirty="0" smtClean="0"/>
              <a:t> issue in that meeting in the middle sense, and again telling people they don’t have to come to meetings reduces the weight of Money.</a:t>
            </a:r>
            <a:endParaRPr lang="en-US" dirty="0" smtClean="0"/>
          </a:p>
          <a:p>
            <a:pPr marL="0" marR="0" indent="0" algn="l" defTabSz="457200" rtl="0" eaLnBrk="0" fontAlgn="base" latinLnBrk="0" hangingPunct="0">
              <a:lnSpc>
                <a:spcPct val="100000"/>
              </a:lnSpc>
              <a:spcBef>
                <a:spcPct val="30000"/>
              </a:spcBef>
              <a:spcAft>
                <a:spcPct val="0"/>
              </a:spcAft>
              <a:buClrTx/>
              <a:buSzTx/>
              <a:buFontTx/>
              <a:buNone/>
              <a:tabLst/>
              <a:defRPr/>
            </a:pPr>
            <a:endParaRPr lang="en-US"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Inclusion solutions appear to be a direct response to the</a:t>
            </a:r>
            <a:r>
              <a:rPr lang="en-US" baseline="0" dirty="0" smtClean="0"/>
              <a:t> issues of culture in the current IETF model, although some of the solutions make it easier to participate thereby reducing Time commitments.</a:t>
            </a:r>
            <a:endParaRPr lang="en-US" dirty="0" smtClean="0"/>
          </a:p>
        </p:txBody>
      </p:sp>
      <p:sp>
        <p:nvSpPr>
          <p:cNvPr id="4" name="Slide Number Placeholder 3"/>
          <p:cNvSpPr>
            <a:spLocks noGrp="1"/>
          </p:cNvSpPr>
          <p:nvPr>
            <p:ph type="sldNum" sz="quarter" idx="10"/>
          </p:nvPr>
        </p:nvSpPr>
        <p:spPr/>
        <p:txBody>
          <a:bodyPr/>
          <a:lstStyle/>
          <a:p>
            <a:pPr>
              <a:defRPr/>
            </a:pPr>
            <a:fld id="{D837C1E2-9162-6941-A78A-D17646332A15}" type="slidenum">
              <a:rPr lang="en-US" smtClean="0"/>
              <a:pPr>
                <a:defRPr/>
              </a:pPr>
              <a:t>39</a:t>
            </a:fld>
            <a:endParaRPr lang="en-US"/>
          </a:p>
        </p:txBody>
      </p:sp>
    </p:spTree>
    <p:extLst>
      <p:ext uri="{BB962C8B-B14F-4D97-AF65-F5344CB8AC3E}">
        <p14:creationId xmlns:p14="http://schemas.microsoft.com/office/powerpoint/2010/main" val="24488646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Pause</a:t>
            </a:r>
            <a:r>
              <a:rPr lang="en-US" baseline="0" dirty="0" smtClean="0"/>
              <a:t> on this page! Take Q&amp;A here.</a:t>
            </a:r>
            <a:endParaRPr lang="en-US" dirty="0"/>
          </a:p>
        </p:txBody>
      </p:sp>
      <p:sp>
        <p:nvSpPr>
          <p:cNvPr id="4" name="Slide Number Placeholder 3"/>
          <p:cNvSpPr>
            <a:spLocks noGrp="1"/>
          </p:cNvSpPr>
          <p:nvPr>
            <p:ph type="sldNum" sz="quarter" idx="10"/>
          </p:nvPr>
        </p:nvSpPr>
        <p:spPr/>
        <p:txBody>
          <a:bodyPr/>
          <a:lstStyle/>
          <a:p>
            <a:pPr>
              <a:defRPr/>
            </a:pPr>
            <a:fld id="{D837C1E2-9162-6941-A78A-D17646332A15}" type="slidenum">
              <a:rPr lang="en-US" smtClean="0"/>
              <a:pPr>
                <a:defRPr/>
              </a:pPr>
              <a:t>41</a:t>
            </a:fld>
            <a:endParaRPr lang="en-US"/>
          </a:p>
        </p:txBody>
      </p:sp>
    </p:spTree>
    <p:extLst>
      <p:ext uri="{BB962C8B-B14F-4D97-AF65-F5344CB8AC3E}">
        <p14:creationId xmlns:p14="http://schemas.microsoft.com/office/powerpoint/2010/main" val="3763058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ＭＳ Ｐゴシック" pitchFamily="-1" charset="-128"/>
                <a:cs typeface="ＭＳ Ｐゴシック" pitchFamily="-1" charset="-128"/>
              </a:rPr>
              <a:t>While many of those responses were very terse, some took the time to explain their challenges a bit more:</a:t>
            </a:r>
            <a:r>
              <a:rPr lang="en-US" dirty="0" smtClean="0">
                <a:effectLst/>
              </a:rPr>
              <a:t> &lt;first quote&gt;</a:t>
            </a:r>
          </a:p>
          <a:p>
            <a:endParaRPr lang="en-US" dirty="0" smtClean="0">
              <a:effectLst/>
            </a:endParaRPr>
          </a:p>
          <a:p>
            <a:r>
              <a:rPr lang="en-US" sz="1200" kern="1200" dirty="0" smtClean="0">
                <a:solidFill>
                  <a:schemeClr val="tx1"/>
                </a:solidFill>
                <a:effectLst/>
                <a:latin typeface="+mn-lt"/>
                <a:ea typeface="ＭＳ Ｐゴシック" pitchFamily="-1" charset="-128"/>
                <a:cs typeface="ＭＳ Ｐゴシック" pitchFamily="-1" charset="-128"/>
              </a:rPr>
              <a:t>When we dig into the details of some of these comments, it appears that time constraints may be tied in some ways to what we’re calling cultural challenges here:</a:t>
            </a:r>
            <a:r>
              <a:rPr lang="en-US" sz="1200" kern="1200" baseline="0" dirty="0" smtClean="0">
                <a:solidFill>
                  <a:schemeClr val="tx1"/>
                </a:solidFill>
                <a:effectLst/>
                <a:latin typeface="+mn-lt"/>
                <a:ea typeface="ＭＳ Ｐゴシック" pitchFamily="-1" charset="-128"/>
                <a:cs typeface="ＭＳ Ｐゴシック" pitchFamily="-1" charset="-128"/>
              </a:rPr>
              <a:t> &lt;second quote&gt;</a:t>
            </a:r>
            <a:endParaRPr lang="en-US" dirty="0"/>
          </a:p>
        </p:txBody>
      </p:sp>
      <p:sp>
        <p:nvSpPr>
          <p:cNvPr id="4" name="Slide Number Placeholder 3"/>
          <p:cNvSpPr>
            <a:spLocks noGrp="1"/>
          </p:cNvSpPr>
          <p:nvPr>
            <p:ph type="sldNum" sz="quarter" idx="10"/>
          </p:nvPr>
        </p:nvSpPr>
        <p:spPr/>
        <p:txBody>
          <a:bodyPr/>
          <a:lstStyle/>
          <a:p>
            <a:pPr>
              <a:defRPr/>
            </a:pPr>
            <a:fld id="{D837C1E2-9162-6941-A78A-D17646332A15}" type="slidenum">
              <a:rPr lang="en-US" smtClean="0"/>
              <a:pPr>
                <a:defRPr/>
              </a:pPr>
              <a:t>43</a:t>
            </a:fld>
            <a:endParaRPr lang="en-US"/>
          </a:p>
        </p:txBody>
      </p:sp>
    </p:spTree>
    <p:extLst>
      <p:ext uri="{BB962C8B-B14F-4D97-AF65-F5344CB8AC3E}">
        <p14:creationId xmlns:p14="http://schemas.microsoft.com/office/powerpoint/2010/main" val="14339467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***WRT “pompous</a:t>
            </a:r>
            <a:r>
              <a:rPr lang="en-US" baseline="0" dirty="0" smtClean="0"/>
              <a:t>” comment: this is an opportunity to call out operators, we must be willing to meet in the middle, must check our prejudices at the door as well – the IETF can’t be expected to welcome angry combative folks</a:t>
            </a:r>
            <a:endParaRPr lang="en-US" dirty="0"/>
          </a:p>
        </p:txBody>
      </p:sp>
      <p:sp>
        <p:nvSpPr>
          <p:cNvPr id="4" name="Slide Number Placeholder 3"/>
          <p:cNvSpPr>
            <a:spLocks noGrp="1"/>
          </p:cNvSpPr>
          <p:nvPr>
            <p:ph type="sldNum" sz="quarter" idx="10"/>
          </p:nvPr>
        </p:nvSpPr>
        <p:spPr/>
        <p:txBody>
          <a:bodyPr/>
          <a:lstStyle/>
          <a:p>
            <a:pPr>
              <a:defRPr/>
            </a:pPr>
            <a:fld id="{D837C1E2-9162-6941-A78A-D17646332A15}" type="slidenum">
              <a:rPr lang="en-US" smtClean="0"/>
              <a:pPr>
                <a:defRPr/>
              </a:pPr>
              <a:t>45</a:t>
            </a:fld>
            <a:endParaRPr lang="en-US"/>
          </a:p>
        </p:txBody>
      </p:sp>
    </p:spTree>
    <p:extLst>
      <p:ext uri="{BB962C8B-B14F-4D97-AF65-F5344CB8AC3E}">
        <p14:creationId xmlns:p14="http://schemas.microsoft.com/office/powerpoint/2010/main" val="26518943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ＭＳ Ｐゴシック" pitchFamily="-1" charset="-128"/>
                <a:cs typeface="ＭＳ Ｐゴシック" pitchFamily="-1" charset="-128"/>
              </a:rPr>
              <a:t>Some of the nuances here are pointed out in the responses:</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pPr>
              <a:defRPr/>
            </a:pPr>
            <a:fld id="{D837C1E2-9162-6941-A78A-D17646332A15}" type="slidenum">
              <a:rPr lang="en-US" smtClean="0"/>
              <a:pPr>
                <a:defRPr/>
              </a:pPr>
              <a:t>46</a:t>
            </a:fld>
            <a:endParaRPr lang="en-US"/>
          </a:p>
        </p:txBody>
      </p:sp>
    </p:spTree>
    <p:extLst>
      <p:ext uri="{BB962C8B-B14F-4D97-AF65-F5344CB8AC3E}">
        <p14:creationId xmlns:p14="http://schemas.microsoft.com/office/powerpoint/2010/main" val="1837073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Meeting issues seem to mostly revolve</a:t>
            </a:r>
            <a:r>
              <a:rPr lang="en-US" baseline="0" dirty="0" smtClean="0"/>
              <a:t> around the cost to participate – promoting remote participation (and hubs) may be the best solution (at least initially).</a:t>
            </a:r>
          </a:p>
          <a:p>
            <a:endParaRPr lang="en-US" baseline="0" dirty="0" smtClean="0"/>
          </a:p>
          <a:p>
            <a:r>
              <a:rPr lang="en-US" baseline="0" dirty="0" smtClean="0"/>
              <a:t>((side meetings could also be reversed))</a:t>
            </a:r>
            <a:endParaRPr lang="en-US" dirty="0"/>
          </a:p>
        </p:txBody>
      </p:sp>
      <p:sp>
        <p:nvSpPr>
          <p:cNvPr id="4" name="Slide Number Placeholder 3"/>
          <p:cNvSpPr>
            <a:spLocks noGrp="1"/>
          </p:cNvSpPr>
          <p:nvPr>
            <p:ph type="sldNum" sz="quarter" idx="10"/>
          </p:nvPr>
        </p:nvSpPr>
        <p:spPr/>
        <p:txBody>
          <a:bodyPr/>
          <a:lstStyle/>
          <a:p>
            <a:pPr>
              <a:defRPr/>
            </a:pPr>
            <a:fld id="{D837C1E2-9162-6941-A78A-D17646332A15}" type="slidenum">
              <a:rPr lang="en-US" smtClean="0"/>
              <a:pPr>
                <a:defRPr/>
              </a:pPr>
              <a:t>56</a:t>
            </a:fld>
            <a:endParaRPr lang="en-US"/>
          </a:p>
        </p:txBody>
      </p:sp>
    </p:spTree>
    <p:extLst>
      <p:ext uri="{BB962C8B-B14F-4D97-AF65-F5344CB8AC3E}">
        <p14:creationId xmlns:p14="http://schemas.microsoft.com/office/powerpoint/2010/main" val="4081239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Exactly half of the respondents reported that they did NOT currently participate in the IETF at all. Almost one third said they participate in the IETF via mailing lists only. Only about 18% reported that they were active in the IETF via both mailing lists and in-person meetings.</a:t>
            </a:r>
            <a:br>
              <a:rPr lang="en-US" sz="1200" dirty="0" smtClean="0"/>
            </a:br>
            <a:r>
              <a:rPr lang="en-US" sz="1200" dirty="0" smtClean="0"/>
              <a:t/>
            </a:r>
            <a:br>
              <a:rPr lang="en-US" sz="1200" dirty="0" smtClean="0"/>
            </a:br>
            <a:r>
              <a:rPr lang="en-US" sz="1200" kern="1200" dirty="0" smtClean="0">
                <a:solidFill>
                  <a:schemeClr val="tx1"/>
                </a:solidFill>
                <a:effectLst/>
                <a:latin typeface="+mn-lt"/>
                <a:ea typeface="ＭＳ Ｐゴシック" pitchFamily="-1" charset="-128"/>
                <a:cs typeface="ＭＳ Ｐゴシック" pitchFamily="-1" charset="-128"/>
              </a:rPr>
              <a:t>This is about the mix we were expecting. Since we are looking primarily for challenges and obstacles to participation, we wanted to hear from the people who do not participate. Mixing in some people with more experience on how the IETF works today helps provide useful context, though.</a:t>
            </a:r>
          </a:p>
          <a:p>
            <a:r>
              <a:rPr lang="en-US" sz="1200" kern="1200" dirty="0" smtClean="0">
                <a:solidFill>
                  <a:schemeClr val="tx1"/>
                </a:solidFill>
                <a:effectLst/>
                <a:latin typeface="+mn-lt"/>
                <a:ea typeface="ＭＳ Ｐゴシック" pitchFamily="-1" charset="-128"/>
                <a:cs typeface="ＭＳ Ｐゴシック" pitchFamily="-1" charset="-128"/>
              </a:rPr>
              <a:t/>
            </a:r>
            <a:br>
              <a:rPr lang="en-US" sz="1200" kern="1200" dirty="0" smtClean="0">
                <a:solidFill>
                  <a:schemeClr val="tx1"/>
                </a:solidFill>
                <a:effectLst/>
                <a:latin typeface="+mn-lt"/>
                <a:ea typeface="ＭＳ Ｐゴシック" pitchFamily="-1" charset="-128"/>
                <a:cs typeface="ＭＳ Ｐゴシック" pitchFamily="-1" charset="-128"/>
              </a:rPr>
            </a:br>
            <a:r>
              <a:rPr lang="en-US" sz="1200" kern="1200" dirty="0" smtClean="0">
                <a:solidFill>
                  <a:schemeClr val="tx1"/>
                </a:solidFill>
                <a:effectLst/>
                <a:latin typeface="+mn-lt"/>
                <a:ea typeface="ＭＳ Ｐゴシック" pitchFamily="-1" charset="-128"/>
                <a:cs typeface="ＭＳ Ｐゴシック" pitchFamily="-1" charset="-128"/>
              </a:rPr>
              <a:t>We then asked each group of respondents more detailed questions about their level of awareness, based on their participation level in the IETF.</a:t>
            </a:r>
          </a:p>
        </p:txBody>
      </p:sp>
      <p:sp>
        <p:nvSpPr>
          <p:cNvPr id="4" name="Slide Number Placeholder 3"/>
          <p:cNvSpPr>
            <a:spLocks noGrp="1"/>
          </p:cNvSpPr>
          <p:nvPr>
            <p:ph type="sldNum" sz="quarter" idx="10"/>
          </p:nvPr>
        </p:nvSpPr>
        <p:spPr/>
        <p:txBody>
          <a:bodyPr/>
          <a:lstStyle/>
          <a:p>
            <a:pPr>
              <a:defRPr/>
            </a:pPr>
            <a:fld id="{D837C1E2-9162-6941-A78A-D17646332A15}" type="slidenum">
              <a:rPr lang="en-US" smtClean="0"/>
              <a:pPr>
                <a:defRPr/>
              </a:pPr>
              <a:t>10</a:t>
            </a:fld>
            <a:endParaRPr lang="en-US"/>
          </a:p>
        </p:txBody>
      </p:sp>
    </p:spTree>
    <p:extLst>
      <p:ext uri="{BB962C8B-B14F-4D97-AF65-F5344CB8AC3E}">
        <p14:creationId xmlns:p14="http://schemas.microsoft.com/office/powerpoint/2010/main" val="2650826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837C1E2-9162-6941-A78A-D17646332A15}" type="slidenum">
              <a:rPr lang="en-US" smtClean="0"/>
              <a:pPr>
                <a:defRPr/>
              </a:pPr>
              <a:t>57</a:t>
            </a:fld>
            <a:endParaRPr lang="en-US"/>
          </a:p>
        </p:txBody>
      </p:sp>
    </p:spTree>
    <p:extLst>
      <p:ext uri="{BB962C8B-B14F-4D97-AF65-F5344CB8AC3E}">
        <p14:creationId xmlns:p14="http://schemas.microsoft.com/office/powerpoint/2010/main" val="40812394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837C1E2-9162-6941-A78A-D17646332A15}" type="slidenum">
              <a:rPr lang="en-US" smtClean="0"/>
              <a:pPr>
                <a:defRPr/>
              </a:pPr>
              <a:t>58</a:t>
            </a:fld>
            <a:endParaRPr lang="en-US"/>
          </a:p>
        </p:txBody>
      </p:sp>
    </p:spTree>
    <p:extLst>
      <p:ext uri="{BB962C8B-B14F-4D97-AF65-F5344CB8AC3E}">
        <p14:creationId xmlns:p14="http://schemas.microsoft.com/office/powerpoint/2010/main" val="4081239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ＭＳ Ｐゴシック" pitchFamily="-1" charset="-128"/>
                <a:cs typeface="ＭＳ Ｐゴシック" pitchFamily="-1" charset="-128"/>
              </a:rPr>
              <a:t>Among those who do not currently participate in the IETF at all, a wide majority know that the IETF exists, know what it does, find IETF documents relevant to their jobs, and feel that they need to participate. </a:t>
            </a:r>
          </a:p>
          <a:p>
            <a:r>
              <a:rPr lang="en-US" sz="1200" kern="1200" dirty="0" smtClean="0">
                <a:solidFill>
                  <a:schemeClr val="tx1"/>
                </a:solidFill>
                <a:effectLst/>
                <a:latin typeface="+mn-lt"/>
                <a:ea typeface="ＭＳ Ｐゴシック" pitchFamily="-1" charset="-128"/>
                <a:cs typeface="ＭＳ Ｐゴシック" pitchFamily="-1" charset="-128"/>
              </a:rPr>
              <a:t/>
            </a:r>
            <a:br>
              <a:rPr lang="en-US" sz="1200" kern="1200" dirty="0" smtClean="0">
                <a:solidFill>
                  <a:schemeClr val="tx1"/>
                </a:solidFill>
                <a:effectLst/>
                <a:latin typeface="+mn-lt"/>
                <a:ea typeface="ＭＳ Ｐゴシック" pitchFamily="-1" charset="-128"/>
                <a:cs typeface="ＭＳ Ｐゴシック" pitchFamily="-1" charset="-128"/>
              </a:rPr>
            </a:br>
            <a:r>
              <a:rPr lang="en-US" sz="1200" kern="1200" dirty="0" smtClean="0">
                <a:solidFill>
                  <a:schemeClr val="tx1"/>
                </a:solidFill>
                <a:effectLst/>
                <a:latin typeface="+mn-lt"/>
                <a:ea typeface="ＭＳ Ｐゴシック" pitchFamily="-1" charset="-128"/>
                <a:cs typeface="ＭＳ Ｐゴシック" pitchFamily="-1" charset="-128"/>
              </a:rPr>
              <a:t>So why aren’t they showing up? Other responses within this set of questions provide clues: Over half of this group reported that they do not know how to participate, and almost half said that they do not feel welcome.</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pPr>
              <a:defRPr/>
            </a:pPr>
            <a:fld id="{D837C1E2-9162-6941-A78A-D17646332A15}" type="slidenum">
              <a:rPr lang="en-US" smtClean="0"/>
              <a:pPr>
                <a:defRPr/>
              </a:pPr>
              <a:t>11</a:t>
            </a:fld>
            <a:endParaRPr lang="en-US"/>
          </a:p>
        </p:txBody>
      </p:sp>
    </p:spTree>
    <p:extLst>
      <p:ext uri="{BB962C8B-B14F-4D97-AF65-F5344CB8AC3E}">
        <p14:creationId xmlns:p14="http://schemas.microsoft.com/office/powerpoint/2010/main" val="540159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ＭＳ Ｐゴシック" pitchFamily="-1" charset="-128"/>
                <a:cs typeface="ＭＳ Ｐゴシック" pitchFamily="-1" charset="-128"/>
              </a:rPr>
              <a:t>Among respondents who do not currently participate in IETF mailing lists, over two thirds believe that it does, in fact, fall within their job to do so. While most respondents had at least heard of IETF mailing lists, about half reported not knowing what happens on those lists and 40% said they don’t know how to join. Also, about a third of respondents do not participate on IETF mailing lists because “list noise” (off-topic and unhelpful content) is too high. Almost three quarters report staying off the lists because they don’t think they have enough time. </a:t>
            </a:r>
            <a:endParaRPr lang="en-US" dirty="0"/>
          </a:p>
        </p:txBody>
      </p:sp>
      <p:sp>
        <p:nvSpPr>
          <p:cNvPr id="4" name="Slide Number Placeholder 3"/>
          <p:cNvSpPr>
            <a:spLocks noGrp="1"/>
          </p:cNvSpPr>
          <p:nvPr>
            <p:ph type="sldNum" sz="quarter" idx="10"/>
          </p:nvPr>
        </p:nvSpPr>
        <p:spPr/>
        <p:txBody>
          <a:bodyPr/>
          <a:lstStyle/>
          <a:p>
            <a:pPr>
              <a:defRPr/>
            </a:pPr>
            <a:fld id="{D837C1E2-9162-6941-A78A-D17646332A15}" type="slidenum">
              <a:rPr lang="en-US" smtClean="0"/>
              <a:pPr>
                <a:defRPr/>
              </a:pPr>
              <a:t>12</a:t>
            </a:fld>
            <a:endParaRPr lang="en-US"/>
          </a:p>
        </p:txBody>
      </p:sp>
    </p:spTree>
    <p:extLst>
      <p:ext uri="{BB962C8B-B14F-4D97-AF65-F5344CB8AC3E}">
        <p14:creationId xmlns:p14="http://schemas.microsoft.com/office/powerpoint/2010/main" val="540159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ＭＳ Ｐゴシック" pitchFamily="-1" charset="-128"/>
                <a:cs typeface="ＭＳ Ｐゴシック" pitchFamily="-1" charset="-128"/>
              </a:rPr>
              <a:t>While most respondents had at least heard of IETF meetings, nearly half of those who do not currently attend IETF meetings reported not knowing what happens at a meeting and slightly more said they don’t know how to participate. Two thirds of respondents told us they don’t attend IETF meetings because they don’t have the time and over three quarters because they don’t have the travel budget to attend a meeting. Just less than one third feel it’s not their job to participate at IETF meetings. </a:t>
            </a:r>
            <a:endParaRPr lang="en-US" dirty="0"/>
          </a:p>
        </p:txBody>
      </p:sp>
      <p:sp>
        <p:nvSpPr>
          <p:cNvPr id="4" name="Slide Number Placeholder 3"/>
          <p:cNvSpPr>
            <a:spLocks noGrp="1"/>
          </p:cNvSpPr>
          <p:nvPr>
            <p:ph type="sldNum" sz="quarter" idx="10"/>
          </p:nvPr>
        </p:nvSpPr>
        <p:spPr/>
        <p:txBody>
          <a:bodyPr/>
          <a:lstStyle/>
          <a:p>
            <a:pPr>
              <a:defRPr/>
            </a:pPr>
            <a:fld id="{D837C1E2-9162-6941-A78A-D17646332A15}" type="slidenum">
              <a:rPr lang="en-US" smtClean="0"/>
              <a:pPr>
                <a:defRPr/>
              </a:pPr>
              <a:t>13</a:t>
            </a:fld>
            <a:endParaRPr lang="en-US"/>
          </a:p>
        </p:txBody>
      </p:sp>
    </p:spTree>
    <p:extLst>
      <p:ext uri="{BB962C8B-B14F-4D97-AF65-F5344CB8AC3E}">
        <p14:creationId xmlns:p14="http://schemas.microsoft.com/office/powerpoint/2010/main" val="5401593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ＭＳ Ｐゴシック" pitchFamily="-1" charset="-128"/>
                <a:cs typeface="ＭＳ Ｐゴシック" pitchFamily="-1" charset="-128"/>
              </a:rPr>
              <a:t>Almost half of those who are not on an IETF mailing list thought they had to show up to meetings to participate and were unaware that most IETF work actually takes place on the mailing lists. </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mn-lt"/>
              <a:ea typeface="ＭＳ Ｐゴシック" pitchFamily="-1" charset="-128"/>
              <a:cs typeface="ＭＳ Ｐゴシック" pitchFamily="-1" charset="-128"/>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ＭＳ Ｐゴシック" pitchFamily="-1" charset="-128"/>
                <a:cs typeface="ＭＳ Ｐゴシック" pitchFamily="-1" charset="-128"/>
              </a:rPr>
              <a:t>half of the respondents who do not attend IETF meetings were unaware that remote participation is available.</a:t>
            </a:r>
          </a:p>
        </p:txBody>
      </p:sp>
      <p:sp>
        <p:nvSpPr>
          <p:cNvPr id="4" name="Slide Number Placeholder 3"/>
          <p:cNvSpPr>
            <a:spLocks noGrp="1"/>
          </p:cNvSpPr>
          <p:nvPr>
            <p:ph type="sldNum" sz="quarter" idx="10"/>
          </p:nvPr>
        </p:nvSpPr>
        <p:spPr/>
        <p:txBody>
          <a:bodyPr/>
          <a:lstStyle/>
          <a:p>
            <a:pPr>
              <a:defRPr/>
            </a:pPr>
            <a:fld id="{D837C1E2-9162-6941-A78A-D17646332A15}" type="slidenum">
              <a:rPr lang="en-US" smtClean="0"/>
              <a:pPr>
                <a:defRPr/>
              </a:pPr>
              <a:t>14</a:t>
            </a:fld>
            <a:endParaRPr lang="en-US"/>
          </a:p>
        </p:txBody>
      </p:sp>
    </p:spTree>
    <p:extLst>
      <p:ext uri="{BB962C8B-B14F-4D97-AF65-F5344CB8AC3E}">
        <p14:creationId xmlns:p14="http://schemas.microsoft.com/office/powerpoint/2010/main" val="41182475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ＭＳ Ｐゴシック" pitchFamily="-1" charset="-128"/>
                <a:cs typeface="ＭＳ Ｐゴシック" pitchFamily="-1" charset="-128"/>
              </a:rPr>
              <a:t>In addition to the multiple choice options on the Operators and the IETF survey, we included several opportunities for respondents to enter freeform text. We asked questions such as “Tell us about why you do not currently participate in the IETF in your own words” and “Why do you think other operators do not participate in the IETF?” When these responses are evaluated in combination with the numbers above, some themes emerge.</a:t>
            </a:r>
          </a:p>
          <a:p>
            <a:endParaRPr lang="en-US" dirty="0"/>
          </a:p>
        </p:txBody>
      </p:sp>
      <p:sp>
        <p:nvSpPr>
          <p:cNvPr id="4" name="Slide Number Placeholder 3"/>
          <p:cNvSpPr>
            <a:spLocks noGrp="1"/>
          </p:cNvSpPr>
          <p:nvPr>
            <p:ph type="sldNum" sz="quarter" idx="10"/>
          </p:nvPr>
        </p:nvSpPr>
        <p:spPr/>
        <p:txBody>
          <a:bodyPr/>
          <a:lstStyle/>
          <a:p>
            <a:pPr>
              <a:defRPr/>
            </a:pPr>
            <a:fld id="{D837C1E2-9162-6941-A78A-D17646332A15}" type="slidenum">
              <a:rPr lang="en-US" smtClean="0"/>
              <a:pPr>
                <a:defRPr/>
              </a:pPr>
              <a:t>16</a:t>
            </a:fld>
            <a:endParaRPr lang="en-US"/>
          </a:p>
        </p:txBody>
      </p:sp>
    </p:spTree>
    <p:extLst>
      <p:ext uri="{BB962C8B-B14F-4D97-AF65-F5344CB8AC3E}">
        <p14:creationId xmlns:p14="http://schemas.microsoft.com/office/powerpoint/2010/main" val="3302961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ＭＳ Ｐゴシック" pitchFamily="-1" charset="-128"/>
                <a:cs typeface="ＭＳ Ｐゴシック" pitchFamily="-1" charset="-128"/>
              </a:rPr>
              <a:t>One of the top complaints from both survey respondents and operators we have spoken with in person is how much time is required to participate meaningfully in the IETF. </a:t>
            </a:r>
          </a:p>
          <a:p>
            <a:endParaRPr lang="en-US" sz="1200" kern="1200" dirty="0" smtClean="0">
              <a:solidFill>
                <a:schemeClr val="tx1"/>
              </a:solidFill>
              <a:effectLst/>
              <a:latin typeface="+mn-lt"/>
              <a:ea typeface="ＭＳ Ｐゴシック" pitchFamily="-1" charset="-128"/>
              <a:cs typeface="ＭＳ Ｐゴシック" pitchFamily="-1" charset="-128"/>
            </a:endParaRPr>
          </a:p>
          <a:p>
            <a:r>
              <a:rPr lang="en-US" sz="1200" kern="1200" dirty="0" smtClean="0">
                <a:solidFill>
                  <a:schemeClr val="tx1"/>
                </a:solidFill>
                <a:effectLst/>
                <a:latin typeface="+mn-lt"/>
                <a:ea typeface="ＭＳ Ｐゴシック" pitchFamily="-1" charset="-128"/>
                <a:cs typeface="ＭＳ Ｐゴシック" pitchFamily="-1" charset="-128"/>
              </a:rPr>
              <a:t>((talk about Randy’s paper in general, 9 years</a:t>
            </a:r>
            <a:r>
              <a:rPr lang="en-US" sz="1200" kern="1200" baseline="0" dirty="0" smtClean="0">
                <a:solidFill>
                  <a:schemeClr val="tx1"/>
                </a:solidFill>
                <a:effectLst/>
                <a:latin typeface="+mn-lt"/>
                <a:ea typeface="ＭＳ Ｐゴシック" pitchFamily="-1" charset="-128"/>
                <a:cs typeface="ＭＳ Ｐゴシック" pitchFamily="-1" charset="-128"/>
              </a:rPr>
              <a:t> ago this October, not a new problem))</a:t>
            </a:r>
            <a:endParaRPr lang="en-US" dirty="0"/>
          </a:p>
        </p:txBody>
      </p:sp>
      <p:sp>
        <p:nvSpPr>
          <p:cNvPr id="4" name="Slide Number Placeholder 3"/>
          <p:cNvSpPr>
            <a:spLocks noGrp="1"/>
          </p:cNvSpPr>
          <p:nvPr>
            <p:ph type="sldNum" sz="quarter" idx="10"/>
          </p:nvPr>
        </p:nvSpPr>
        <p:spPr/>
        <p:txBody>
          <a:bodyPr/>
          <a:lstStyle/>
          <a:p>
            <a:pPr>
              <a:defRPr/>
            </a:pPr>
            <a:fld id="{D837C1E2-9162-6941-A78A-D17646332A15}" type="slidenum">
              <a:rPr lang="en-US" smtClean="0"/>
              <a:pPr>
                <a:defRPr/>
              </a:pPr>
              <a:t>17</a:t>
            </a:fld>
            <a:endParaRPr lang="en-US"/>
          </a:p>
        </p:txBody>
      </p:sp>
    </p:spTree>
    <p:extLst>
      <p:ext uri="{BB962C8B-B14F-4D97-AF65-F5344CB8AC3E}">
        <p14:creationId xmlns:p14="http://schemas.microsoft.com/office/powerpoint/2010/main" val="1603024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 ISOC Dark Blue">
    <p:spTree>
      <p:nvGrpSpPr>
        <p:cNvPr id="1" name=""/>
        <p:cNvGrpSpPr/>
        <p:nvPr/>
      </p:nvGrpSpPr>
      <p:grpSpPr>
        <a:xfrm>
          <a:off x="0" y="0"/>
          <a:ext cx="0" cy="0"/>
          <a:chOff x="0" y="0"/>
          <a:chExt cx="0" cy="0"/>
        </a:xfrm>
      </p:grpSpPr>
      <p:sp>
        <p:nvSpPr>
          <p:cNvPr id="4" name="Rectangle 3"/>
          <p:cNvSpPr/>
          <p:nvPr/>
        </p:nvSpPr>
        <p:spPr bwMode="gray">
          <a:xfrm>
            <a:off x="228600" y="228600"/>
            <a:ext cx="8689975" cy="4764088"/>
          </a:xfrm>
          <a:prstGeom prst="rect">
            <a:avLst/>
          </a:prstGeom>
          <a:solidFill>
            <a:srgbClr val="0033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extBox 4"/>
          <p:cNvSpPr txBox="1"/>
          <p:nvPr/>
        </p:nvSpPr>
        <p:spPr bwMode="gray">
          <a:xfrm>
            <a:off x="0" y="6427788"/>
            <a:ext cx="1828800" cy="430212"/>
          </a:xfrm>
          <a:prstGeom prst="rect">
            <a:avLst/>
          </a:prstGeom>
        </p:spPr>
        <p:txBody>
          <a:bodyPr wrap="none" lIns="228600" rIns="228600" bIns="201168" anchor="b"/>
          <a:lstStyle>
            <a:lvl1pPr eaLnBrk="0" hangingPunct="0">
              <a:tabLst>
                <a:tab pos="284163" algn="l"/>
              </a:tabLst>
              <a:defRPr sz="2400">
                <a:solidFill>
                  <a:schemeClr val="tx1"/>
                </a:solidFill>
                <a:latin typeface="Arial" charset="0"/>
                <a:ea typeface="ＭＳ Ｐゴシック" charset="0"/>
                <a:cs typeface="ＭＳ Ｐゴシック" charset="0"/>
              </a:defRPr>
            </a:lvl1pPr>
            <a:lvl2pPr marL="37931725" indent="-37474525" eaLnBrk="0" hangingPunct="0">
              <a:tabLst>
                <a:tab pos="284163" algn="l"/>
              </a:tabLst>
              <a:defRPr sz="2400">
                <a:solidFill>
                  <a:schemeClr val="tx1"/>
                </a:solidFill>
                <a:latin typeface="Arial" charset="0"/>
                <a:ea typeface="ＭＳ Ｐゴシック" charset="0"/>
              </a:defRPr>
            </a:lvl2pPr>
            <a:lvl3pPr eaLnBrk="0" hangingPunct="0">
              <a:tabLst>
                <a:tab pos="284163" algn="l"/>
              </a:tabLst>
              <a:defRPr sz="2400">
                <a:solidFill>
                  <a:schemeClr val="tx1"/>
                </a:solidFill>
                <a:latin typeface="Arial" charset="0"/>
                <a:ea typeface="ＭＳ Ｐゴシック" charset="0"/>
              </a:defRPr>
            </a:lvl3pPr>
            <a:lvl4pPr eaLnBrk="0" hangingPunct="0">
              <a:tabLst>
                <a:tab pos="284163" algn="l"/>
              </a:tabLst>
              <a:defRPr sz="2400">
                <a:solidFill>
                  <a:schemeClr val="tx1"/>
                </a:solidFill>
                <a:latin typeface="Arial" charset="0"/>
                <a:ea typeface="ＭＳ Ｐゴシック" charset="0"/>
              </a:defRPr>
            </a:lvl4pPr>
            <a:lvl5pPr eaLnBrk="0" hangingPunct="0">
              <a:tabLst>
                <a:tab pos="284163" algn="l"/>
              </a:tabLst>
              <a:defRPr sz="2400">
                <a:solidFill>
                  <a:schemeClr val="tx1"/>
                </a:solidFill>
                <a:latin typeface="Arial" charset="0"/>
                <a:ea typeface="ＭＳ Ｐゴシック" charset="0"/>
              </a:defRPr>
            </a:lvl5pPr>
            <a:lvl6pPr marL="457200" eaLnBrk="0" fontAlgn="base" hangingPunct="0">
              <a:spcBef>
                <a:spcPct val="0"/>
              </a:spcBef>
              <a:spcAft>
                <a:spcPct val="0"/>
              </a:spcAft>
              <a:tabLst>
                <a:tab pos="284163" algn="l"/>
              </a:tabLst>
              <a:defRPr sz="2400">
                <a:solidFill>
                  <a:schemeClr val="tx1"/>
                </a:solidFill>
                <a:latin typeface="Arial" charset="0"/>
                <a:ea typeface="ＭＳ Ｐゴシック" charset="0"/>
              </a:defRPr>
            </a:lvl6pPr>
            <a:lvl7pPr marL="914400" eaLnBrk="0" fontAlgn="base" hangingPunct="0">
              <a:spcBef>
                <a:spcPct val="0"/>
              </a:spcBef>
              <a:spcAft>
                <a:spcPct val="0"/>
              </a:spcAft>
              <a:tabLst>
                <a:tab pos="284163" algn="l"/>
              </a:tabLst>
              <a:defRPr sz="2400">
                <a:solidFill>
                  <a:schemeClr val="tx1"/>
                </a:solidFill>
                <a:latin typeface="Arial" charset="0"/>
                <a:ea typeface="ＭＳ Ｐゴシック" charset="0"/>
              </a:defRPr>
            </a:lvl7pPr>
            <a:lvl8pPr marL="1371600" eaLnBrk="0" fontAlgn="base" hangingPunct="0">
              <a:spcBef>
                <a:spcPct val="0"/>
              </a:spcBef>
              <a:spcAft>
                <a:spcPct val="0"/>
              </a:spcAft>
              <a:tabLst>
                <a:tab pos="284163" algn="l"/>
              </a:tabLst>
              <a:defRPr sz="2400">
                <a:solidFill>
                  <a:schemeClr val="tx1"/>
                </a:solidFill>
                <a:latin typeface="Arial" charset="0"/>
                <a:ea typeface="ＭＳ Ｐゴシック" charset="0"/>
              </a:defRPr>
            </a:lvl8pPr>
            <a:lvl9pPr marL="1828800" eaLnBrk="0" fontAlgn="base" hangingPunct="0">
              <a:spcBef>
                <a:spcPct val="0"/>
              </a:spcBef>
              <a:spcAft>
                <a:spcPct val="0"/>
              </a:spcAft>
              <a:tabLst>
                <a:tab pos="284163" algn="l"/>
              </a:tabLst>
              <a:defRPr sz="2400">
                <a:solidFill>
                  <a:schemeClr val="tx1"/>
                </a:solidFill>
                <a:latin typeface="Arial" charset="0"/>
                <a:ea typeface="ＭＳ Ｐゴシック" charset="0"/>
              </a:defRPr>
            </a:lvl9pPr>
          </a:lstStyle>
          <a:p>
            <a:pPr eaLnBrk="1" hangingPunct="1">
              <a:defRPr/>
            </a:pPr>
            <a:r>
              <a:rPr lang="en-US" sz="1000" smtClean="0"/>
              <a:t>www.internetsociety.org</a:t>
            </a:r>
          </a:p>
        </p:txBody>
      </p:sp>
      <p:grpSp>
        <p:nvGrpSpPr>
          <p:cNvPr id="6" name="Group 6"/>
          <p:cNvGrpSpPr>
            <a:grpSpLocks noChangeAspect="1"/>
          </p:cNvGrpSpPr>
          <p:nvPr/>
        </p:nvGrpSpPr>
        <p:grpSpPr bwMode="gray">
          <a:xfrm>
            <a:off x="6895367" y="5831829"/>
            <a:ext cx="2015644" cy="791861"/>
            <a:chOff x="622301" y="3028950"/>
            <a:chExt cx="7778750" cy="3055938"/>
          </a:xfrm>
          <a:solidFill>
            <a:srgbClr val="0033A0"/>
          </a:solidFill>
        </p:grpSpPr>
        <p:sp>
          <p:nvSpPr>
            <p:cNvPr id="7" name="Freeform 6"/>
            <p:cNvSpPr>
              <a:spLocks/>
            </p:cNvSpPr>
            <p:nvPr/>
          </p:nvSpPr>
          <p:spPr bwMode="gray">
            <a:xfrm>
              <a:off x="4456113" y="4791075"/>
              <a:ext cx="695325" cy="742950"/>
            </a:xfrm>
            <a:custGeom>
              <a:avLst/>
              <a:gdLst>
                <a:gd name="T0" fmla="*/ 202 w 438"/>
                <a:gd name="T1" fmla="*/ 215 h 468"/>
                <a:gd name="T2" fmla="*/ 301 w 438"/>
                <a:gd name="T3" fmla="*/ 0 h 468"/>
                <a:gd name="T4" fmla="*/ 438 w 438"/>
                <a:gd name="T5" fmla="*/ 0 h 468"/>
                <a:gd name="T6" fmla="*/ 266 w 438"/>
                <a:gd name="T7" fmla="*/ 327 h 468"/>
                <a:gd name="T8" fmla="*/ 248 w 438"/>
                <a:gd name="T9" fmla="*/ 360 h 468"/>
                <a:gd name="T10" fmla="*/ 231 w 438"/>
                <a:gd name="T11" fmla="*/ 388 h 468"/>
                <a:gd name="T12" fmla="*/ 215 w 438"/>
                <a:gd name="T13" fmla="*/ 412 h 468"/>
                <a:gd name="T14" fmla="*/ 199 w 438"/>
                <a:gd name="T15" fmla="*/ 429 h 468"/>
                <a:gd name="T16" fmla="*/ 179 w 438"/>
                <a:gd name="T17" fmla="*/ 444 h 468"/>
                <a:gd name="T18" fmla="*/ 157 w 438"/>
                <a:gd name="T19" fmla="*/ 455 h 468"/>
                <a:gd name="T20" fmla="*/ 132 w 438"/>
                <a:gd name="T21" fmla="*/ 462 h 468"/>
                <a:gd name="T22" fmla="*/ 99 w 438"/>
                <a:gd name="T23" fmla="*/ 467 h 468"/>
                <a:gd name="T24" fmla="*/ 62 w 438"/>
                <a:gd name="T25" fmla="*/ 468 h 468"/>
                <a:gd name="T26" fmla="*/ 37 w 438"/>
                <a:gd name="T27" fmla="*/ 468 h 468"/>
                <a:gd name="T28" fmla="*/ 14 w 438"/>
                <a:gd name="T29" fmla="*/ 467 h 468"/>
                <a:gd name="T30" fmla="*/ 0 w 438"/>
                <a:gd name="T31" fmla="*/ 465 h 468"/>
                <a:gd name="T32" fmla="*/ 17 w 438"/>
                <a:gd name="T33" fmla="*/ 368 h 468"/>
                <a:gd name="T34" fmla="*/ 46 w 438"/>
                <a:gd name="T35" fmla="*/ 370 h 468"/>
                <a:gd name="T36" fmla="*/ 69 w 438"/>
                <a:gd name="T37" fmla="*/ 368 h 468"/>
                <a:gd name="T38" fmla="*/ 84 w 438"/>
                <a:gd name="T39" fmla="*/ 363 h 468"/>
                <a:gd name="T40" fmla="*/ 93 w 438"/>
                <a:gd name="T41" fmla="*/ 354 h 468"/>
                <a:gd name="T42" fmla="*/ 98 w 438"/>
                <a:gd name="T43" fmla="*/ 339 h 468"/>
                <a:gd name="T44" fmla="*/ 95 w 438"/>
                <a:gd name="T45" fmla="*/ 318 h 468"/>
                <a:gd name="T46" fmla="*/ 35 w 438"/>
                <a:gd name="T47" fmla="*/ 0 h 468"/>
                <a:gd name="T48" fmla="*/ 178 w 438"/>
                <a:gd name="T49" fmla="*/ 0 h 468"/>
                <a:gd name="T50" fmla="*/ 202 w 438"/>
                <a:gd name="T51" fmla="*/ 215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38" h="468">
                  <a:moveTo>
                    <a:pt x="202" y="215"/>
                  </a:moveTo>
                  <a:lnTo>
                    <a:pt x="301" y="0"/>
                  </a:lnTo>
                  <a:lnTo>
                    <a:pt x="438" y="0"/>
                  </a:lnTo>
                  <a:lnTo>
                    <a:pt x="266" y="327"/>
                  </a:lnTo>
                  <a:lnTo>
                    <a:pt x="248" y="360"/>
                  </a:lnTo>
                  <a:lnTo>
                    <a:pt x="231" y="388"/>
                  </a:lnTo>
                  <a:lnTo>
                    <a:pt x="215" y="412"/>
                  </a:lnTo>
                  <a:lnTo>
                    <a:pt x="199" y="429"/>
                  </a:lnTo>
                  <a:lnTo>
                    <a:pt x="179" y="444"/>
                  </a:lnTo>
                  <a:lnTo>
                    <a:pt x="157" y="455"/>
                  </a:lnTo>
                  <a:lnTo>
                    <a:pt x="132" y="462"/>
                  </a:lnTo>
                  <a:lnTo>
                    <a:pt x="99" y="467"/>
                  </a:lnTo>
                  <a:lnTo>
                    <a:pt x="62" y="468"/>
                  </a:lnTo>
                  <a:lnTo>
                    <a:pt x="37" y="468"/>
                  </a:lnTo>
                  <a:lnTo>
                    <a:pt x="14" y="467"/>
                  </a:lnTo>
                  <a:lnTo>
                    <a:pt x="0" y="465"/>
                  </a:lnTo>
                  <a:lnTo>
                    <a:pt x="17" y="368"/>
                  </a:lnTo>
                  <a:lnTo>
                    <a:pt x="46" y="370"/>
                  </a:lnTo>
                  <a:lnTo>
                    <a:pt x="69" y="368"/>
                  </a:lnTo>
                  <a:lnTo>
                    <a:pt x="84" y="363"/>
                  </a:lnTo>
                  <a:lnTo>
                    <a:pt x="93" y="354"/>
                  </a:lnTo>
                  <a:lnTo>
                    <a:pt x="98" y="339"/>
                  </a:lnTo>
                  <a:lnTo>
                    <a:pt x="95" y="318"/>
                  </a:lnTo>
                  <a:lnTo>
                    <a:pt x="35" y="0"/>
                  </a:lnTo>
                  <a:lnTo>
                    <a:pt x="178" y="0"/>
                  </a:lnTo>
                  <a:lnTo>
                    <a:pt x="202" y="215"/>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8" name="Freeform 7"/>
            <p:cNvSpPr>
              <a:spLocks noEditPoints="1"/>
            </p:cNvSpPr>
            <p:nvPr/>
          </p:nvSpPr>
          <p:spPr bwMode="gray">
            <a:xfrm>
              <a:off x="3376613" y="4776788"/>
              <a:ext cx="658813" cy="585788"/>
            </a:xfrm>
            <a:custGeom>
              <a:avLst/>
              <a:gdLst>
                <a:gd name="T0" fmla="*/ 153 w 415"/>
                <a:gd name="T1" fmla="*/ 146 h 369"/>
                <a:gd name="T2" fmla="*/ 159 w 415"/>
                <a:gd name="T3" fmla="*/ 125 h 369"/>
                <a:gd name="T4" fmla="*/ 171 w 415"/>
                <a:gd name="T5" fmla="*/ 108 h 369"/>
                <a:gd name="T6" fmla="*/ 186 w 415"/>
                <a:gd name="T7" fmla="*/ 95 h 369"/>
                <a:gd name="T8" fmla="*/ 207 w 415"/>
                <a:gd name="T9" fmla="*/ 88 h 369"/>
                <a:gd name="T10" fmla="*/ 229 w 415"/>
                <a:gd name="T11" fmla="*/ 85 h 369"/>
                <a:gd name="T12" fmla="*/ 248 w 415"/>
                <a:gd name="T13" fmla="*/ 88 h 369"/>
                <a:gd name="T14" fmla="*/ 263 w 415"/>
                <a:gd name="T15" fmla="*/ 96 h 369"/>
                <a:gd name="T16" fmla="*/ 275 w 415"/>
                <a:gd name="T17" fmla="*/ 110 h 369"/>
                <a:gd name="T18" fmla="*/ 281 w 415"/>
                <a:gd name="T19" fmla="*/ 126 h 369"/>
                <a:gd name="T20" fmla="*/ 281 w 415"/>
                <a:gd name="T21" fmla="*/ 146 h 369"/>
                <a:gd name="T22" fmla="*/ 153 w 415"/>
                <a:gd name="T23" fmla="*/ 146 h 369"/>
                <a:gd name="T24" fmla="*/ 411 w 415"/>
                <a:gd name="T25" fmla="*/ 215 h 369"/>
                <a:gd name="T26" fmla="*/ 415 w 415"/>
                <a:gd name="T27" fmla="*/ 175 h 369"/>
                <a:gd name="T28" fmla="*/ 413 w 415"/>
                <a:gd name="T29" fmla="*/ 138 h 369"/>
                <a:gd name="T30" fmla="*/ 406 w 415"/>
                <a:gd name="T31" fmla="*/ 104 h 369"/>
                <a:gd name="T32" fmla="*/ 393 w 415"/>
                <a:gd name="T33" fmla="*/ 74 h 369"/>
                <a:gd name="T34" fmla="*/ 373 w 415"/>
                <a:gd name="T35" fmla="*/ 49 h 369"/>
                <a:gd name="T36" fmla="*/ 348 w 415"/>
                <a:gd name="T37" fmla="*/ 28 h 369"/>
                <a:gd name="T38" fmla="*/ 317 w 415"/>
                <a:gd name="T39" fmla="*/ 13 h 369"/>
                <a:gd name="T40" fmla="*/ 281 w 415"/>
                <a:gd name="T41" fmla="*/ 3 h 369"/>
                <a:gd name="T42" fmla="*/ 240 w 415"/>
                <a:gd name="T43" fmla="*/ 0 h 369"/>
                <a:gd name="T44" fmla="*/ 198 w 415"/>
                <a:gd name="T45" fmla="*/ 3 h 369"/>
                <a:gd name="T46" fmla="*/ 158 w 415"/>
                <a:gd name="T47" fmla="*/ 13 h 369"/>
                <a:gd name="T48" fmla="*/ 121 w 415"/>
                <a:gd name="T49" fmla="*/ 30 h 369"/>
                <a:gd name="T50" fmla="*/ 86 w 415"/>
                <a:gd name="T51" fmla="*/ 50 h 369"/>
                <a:gd name="T52" fmla="*/ 58 w 415"/>
                <a:gd name="T53" fmla="*/ 79 h 369"/>
                <a:gd name="T54" fmla="*/ 34 w 415"/>
                <a:gd name="T55" fmla="*/ 110 h 369"/>
                <a:gd name="T56" fmla="*/ 15 w 415"/>
                <a:gd name="T57" fmla="*/ 147 h 369"/>
                <a:gd name="T58" fmla="*/ 5 w 415"/>
                <a:gd name="T59" fmla="*/ 187 h 369"/>
                <a:gd name="T60" fmla="*/ 0 w 415"/>
                <a:gd name="T61" fmla="*/ 224 h 369"/>
                <a:gd name="T62" fmla="*/ 5 w 415"/>
                <a:gd name="T63" fmla="*/ 257 h 369"/>
                <a:gd name="T64" fmla="*/ 14 w 415"/>
                <a:gd name="T65" fmla="*/ 287 h 369"/>
                <a:gd name="T66" fmla="*/ 28 w 415"/>
                <a:gd name="T67" fmla="*/ 311 h 369"/>
                <a:gd name="T68" fmla="*/ 49 w 415"/>
                <a:gd name="T69" fmla="*/ 331 h 369"/>
                <a:gd name="T70" fmla="*/ 75 w 415"/>
                <a:gd name="T71" fmla="*/ 348 h 369"/>
                <a:gd name="T72" fmla="*/ 104 w 415"/>
                <a:gd name="T73" fmla="*/ 358 h 369"/>
                <a:gd name="T74" fmla="*/ 137 w 415"/>
                <a:gd name="T75" fmla="*/ 366 h 369"/>
                <a:gd name="T76" fmla="*/ 174 w 415"/>
                <a:gd name="T77" fmla="*/ 369 h 369"/>
                <a:gd name="T78" fmla="*/ 205 w 415"/>
                <a:gd name="T79" fmla="*/ 367 h 369"/>
                <a:gd name="T80" fmla="*/ 238 w 415"/>
                <a:gd name="T81" fmla="*/ 363 h 369"/>
                <a:gd name="T82" fmla="*/ 269 w 415"/>
                <a:gd name="T83" fmla="*/ 355 h 369"/>
                <a:gd name="T84" fmla="*/ 299 w 415"/>
                <a:gd name="T85" fmla="*/ 343 h 369"/>
                <a:gd name="T86" fmla="*/ 327 w 415"/>
                <a:gd name="T87" fmla="*/ 327 h 369"/>
                <a:gd name="T88" fmla="*/ 353 w 415"/>
                <a:gd name="T89" fmla="*/ 308 h 369"/>
                <a:gd name="T90" fmla="*/ 375 w 415"/>
                <a:gd name="T91" fmla="*/ 282 h 369"/>
                <a:gd name="T92" fmla="*/ 391 w 415"/>
                <a:gd name="T93" fmla="*/ 253 h 369"/>
                <a:gd name="T94" fmla="*/ 257 w 415"/>
                <a:gd name="T95" fmla="*/ 253 h 369"/>
                <a:gd name="T96" fmla="*/ 246 w 415"/>
                <a:gd name="T97" fmla="*/ 266 h 369"/>
                <a:gd name="T98" fmla="*/ 231 w 415"/>
                <a:gd name="T99" fmla="*/ 275 h 369"/>
                <a:gd name="T100" fmla="*/ 214 w 415"/>
                <a:gd name="T101" fmla="*/ 281 h 369"/>
                <a:gd name="T102" fmla="*/ 198 w 415"/>
                <a:gd name="T103" fmla="*/ 284 h 369"/>
                <a:gd name="T104" fmla="*/ 177 w 415"/>
                <a:gd name="T105" fmla="*/ 279 h 369"/>
                <a:gd name="T106" fmla="*/ 159 w 415"/>
                <a:gd name="T107" fmla="*/ 270 h 369"/>
                <a:gd name="T108" fmla="*/ 147 w 415"/>
                <a:gd name="T109" fmla="*/ 257 h 369"/>
                <a:gd name="T110" fmla="*/ 140 w 415"/>
                <a:gd name="T111" fmla="*/ 238 h 369"/>
                <a:gd name="T112" fmla="*/ 140 w 415"/>
                <a:gd name="T113" fmla="*/ 215 h 369"/>
                <a:gd name="T114" fmla="*/ 411 w 415"/>
                <a:gd name="T115" fmla="*/ 215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15" h="369">
                  <a:moveTo>
                    <a:pt x="153" y="146"/>
                  </a:moveTo>
                  <a:lnTo>
                    <a:pt x="159" y="125"/>
                  </a:lnTo>
                  <a:lnTo>
                    <a:pt x="171" y="108"/>
                  </a:lnTo>
                  <a:lnTo>
                    <a:pt x="186" y="95"/>
                  </a:lnTo>
                  <a:lnTo>
                    <a:pt x="207" y="88"/>
                  </a:lnTo>
                  <a:lnTo>
                    <a:pt x="229" y="85"/>
                  </a:lnTo>
                  <a:lnTo>
                    <a:pt x="248" y="88"/>
                  </a:lnTo>
                  <a:lnTo>
                    <a:pt x="263" y="96"/>
                  </a:lnTo>
                  <a:lnTo>
                    <a:pt x="275" y="110"/>
                  </a:lnTo>
                  <a:lnTo>
                    <a:pt x="281" y="126"/>
                  </a:lnTo>
                  <a:lnTo>
                    <a:pt x="281" y="146"/>
                  </a:lnTo>
                  <a:lnTo>
                    <a:pt x="153" y="146"/>
                  </a:lnTo>
                  <a:close/>
                  <a:moveTo>
                    <a:pt x="411" y="215"/>
                  </a:moveTo>
                  <a:lnTo>
                    <a:pt x="415" y="175"/>
                  </a:lnTo>
                  <a:lnTo>
                    <a:pt x="413" y="138"/>
                  </a:lnTo>
                  <a:lnTo>
                    <a:pt x="406" y="104"/>
                  </a:lnTo>
                  <a:lnTo>
                    <a:pt x="393" y="74"/>
                  </a:lnTo>
                  <a:lnTo>
                    <a:pt x="373" y="49"/>
                  </a:lnTo>
                  <a:lnTo>
                    <a:pt x="348" y="28"/>
                  </a:lnTo>
                  <a:lnTo>
                    <a:pt x="317" y="13"/>
                  </a:lnTo>
                  <a:lnTo>
                    <a:pt x="281" y="3"/>
                  </a:lnTo>
                  <a:lnTo>
                    <a:pt x="240" y="0"/>
                  </a:lnTo>
                  <a:lnTo>
                    <a:pt x="198" y="3"/>
                  </a:lnTo>
                  <a:lnTo>
                    <a:pt x="158" y="13"/>
                  </a:lnTo>
                  <a:lnTo>
                    <a:pt x="121" y="30"/>
                  </a:lnTo>
                  <a:lnTo>
                    <a:pt x="86" y="50"/>
                  </a:lnTo>
                  <a:lnTo>
                    <a:pt x="58" y="79"/>
                  </a:lnTo>
                  <a:lnTo>
                    <a:pt x="34" y="110"/>
                  </a:lnTo>
                  <a:lnTo>
                    <a:pt x="15" y="147"/>
                  </a:lnTo>
                  <a:lnTo>
                    <a:pt x="5" y="187"/>
                  </a:lnTo>
                  <a:lnTo>
                    <a:pt x="0" y="224"/>
                  </a:lnTo>
                  <a:lnTo>
                    <a:pt x="5" y="257"/>
                  </a:lnTo>
                  <a:lnTo>
                    <a:pt x="14" y="287"/>
                  </a:lnTo>
                  <a:lnTo>
                    <a:pt x="28" y="311"/>
                  </a:lnTo>
                  <a:lnTo>
                    <a:pt x="49" y="331"/>
                  </a:lnTo>
                  <a:lnTo>
                    <a:pt x="75" y="348"/>
                  </a:lnTo>
                  <a:lnTo>
                    <a:pt x="104" y="358"/>
                  </a:lnTo>
                  <a:lnTo>
                    <a:pt x="137" y="366"/>
                  </a:lnTo>
                  <a:lnTo>
                    <a:pt x="174" y="369"/>
                  </a:lnTo>
                  <a:lnTo>
                    <a:pt x="205" y="367"/>
                  </a:lnTo>
                  <a:lnTo>
                    <a:pt x="238" y="363"/>
                  </a:lnTo>
                  <a:lnTo>
                    <a:pt x="269" y="355"/>
                  </a:lnTo>
                  <a:lnTo>
                    <a:pt x="299" y="343"/>
                  </a:lnTo>
                  <a:lnTo>
                    <a:pt x="327" y="327"/>
                  </a:lnTo>
                  <a:lnTo>
                    <a:pt x="353" y="308"/>
                  </a:lnTo>
                  <a:lnTo>
                    <a:pt x="375" y="282"/>
                  </a:lnTo>
                  <a:lnTo>
                    <a:pt x="391" y="253"/>
                  </a:lnTo>
                  <a:lnTo>
                    <a:pt x="257" y="253"/>
                  </a:lnTo>
                  <a:lnTo>
                    <a:pt x="246" y="266"/>
                  </a:lnTo>
                  <a:lnTo>
                    <a:pt x="231" y="275"/>
                  </a:lnTo>
                  <a:lnTo>
                    <a:pt x="214" y="281"/>
                  </a:lnTo>
                  <a:lnTo>
                    <a:pt x="198" y="284"/>
                  </a:lnTo>
                  <a:lnTo>
                    <a:pt x="177" y="279"/>
                  </a:lnTo>
                  <a:lnTo>
                    <a:pt x="159" y="270"/>
                  </a:lnTo>
                  <a:lnTo>
                    <a:pt x="147" y="257"/>
                  </a:lnTo>
                  <a:lnTo>
                    <a:pt x="140" y="238"/>
                  </a:lnTo>
                  <a:lnTo>
                    <a:pt x="140" y="215"/>
                  </a:lnTo>
                  <a:lnTo>
                    <a:pt x="411" y="215"/>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9" name="Freeform 9"/>
            <p:cNvSpPr>
              <a:spLocks/>
            </p:cNvSpPr>
            <p:nvPr/>
          </p:nvSpPr>
          <p:spPr bwMode="gray">
            <a:xfrm>
              <a:off x="4056063" y="4618038"/>
              <a:ext cx="434975" cy="731838"/>
            </a:xfrm>
            <a:custGeom>
              <a:avLst/>
              <a:gdLst>
                <a:gd name="T0" fmla="*/ 210 w 274"/>
                <a:gd name="T1" fmla="*/ 458 h 461"/>
                <a:gd name="T2" fmla="*/ 159 w 274"/>
                <a:gd name="T3" fmla="*/ 461 h 461"/>
                <a:gd name="T4" fmla="*/ 116 w 274"/>
                <a:gd name="T5" fmla="*/ 461 h 461"/>
                <a:gd name="T6" fmla="*/ 84 w 274"/>
                <a:gd name="T7" fmla="*/ 460 h 461"/>
                <a:gd name="T8" fmla="*/ 58 w 274"/>
                <a:gd name="T9" fmla="*/ 454 h 461"/>
                <a:gd name="T10" fmla="*/ 39 w 274"/>
                <a:gd name="T11" fmla="*/ 446 h 461"/>
                <a:gd name="T12" fmla="*/ 27 w 274"/>
                <a:gd name="T13" fmla="*/ 434 h 461"/>
                <a:gd name="T14" fmla="*/ 20 w 274"/>
                <a:gd name="T15" fmla="*/ 417 h 461"/>
                <a:gd name="T16" fmla="*/ 18 w 274"/>
                <a:gd name="T17" fmla="*/ 396 h 461"/>
                <a:gd name="T18" fmla="*/ 20 w 274"/>
                <a:gd name="T19" fmla="*/ 369 h 461"/>
                <a:gd name="T20" fmla="*/ 24 w 274"/>
                <a:gd name="T21" fmla="*/ 336 h 461"/>
                <a:gd name="T22" fmla="*/ 51 w 274"/>
                <a:gd name="T23" fmla="*/ 189 h 461"/>
                <a:gd name="T24" fmla="*/ 0 w 274"/>
                <a:gd name="T25" fmla="*/ 189 h 461"/>
                <a:gd name="T26" fmla="*/ 15 w 274"/>
                <a:gd name="T27" fmla="*/ 109 h 461"/>
                <a:gd name="T28" fmla="*/ 67 w 274"/>
                <a:gd name="T29" fmla="*/ 109 h 461"/>
                <a:gd name="T30" fmla="*/ 87 w 274"/>
                <a:gd name="T31" fmla="*/ 0 h 461"/>
                <a:gd name="T32" fmla="*/ 226 w 274"/>
                <a:gd name="T33" fmla="*/ 0 h 461"/>
                <a:gd name="T34" fmla="*/ 207 w 274"/>
                <a:gd name="T35" fmla="*/ 109 h 461"/>
                <a:gd name="T36" fmla="*/ 274 w 274"/>
                <a:gd name="T37" fmla="*/ 109 h 461"/>
                <a:gd name="T38" fmla="*/ 260 w 274"/>
                <a:gd name="T39" fmla="*/ 189 h 461"/>
                <a:gd name="T40" fmla="*/ 192 w 274"/>
                <a:gd name="T41" fmla="*/ 189 h 461"/>
                <a:gd name="T42" fmla="*/ 170 w 274"/>
                <a:gd name="T43" fmla="*/ 317 h 461"/>
                <a:gd name="T44" fmla="*/ 167 w 274"/>
                <a:gd name="T45" fmla="*/ 333 h 461"/>
                <a:gd name="T46" fmla="*/ 168 w 274"/>
                <a:gd name="T47" fmla="*/ 345 h 461"/>
                <a:gd name="T48" fmla="*/ 174 w 274"/>
                <a:gd name="T49" fmla="*/ 354 h 461"/>
                <a:gd name="T50" fmla="*/ 186 w 274"/>
                <a:gd name="T51" fmla="*/ 359 h 461"/>
                <a:gd name="T52" fmla="*/ 205 w 274"/>
                <a:gd name="T53" fmla="*/ 360 h 461"/>
                <a:gd name="T54" fmla="*/ 228 w 274"/>
                <a:gd name="T55" fmla="*/ 360 h 461"/>
                <a:gd name="T56" fmla="*/ 210 w 274"/>
                <a:gd name="T57" fmla="*/ 458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4" h="461">
                  <a:moveTo>
                    <a:pt x="210" y="458"/>
                  </a:moveTo>
                  <a:lnTo>
                    <a:pt x="159" y="461"/>
                  </a:lnTo>
                  <a:lnTo>
                    <a:pt x="116" y="461"/>
                  </a:lnTo>
                  <a:lnTo>
                    <a:pt x="84" y="460"/>
                  </a:lnTo>
                  <a:lnTo>
                    <a:pt x="58" y="454"/>
                  </a:lnTo>
                  <a:lnTo>
                    <a:pt x="39" y="446"/>
                  </a:lnTo>
                  <a:lnTo>
                    <a:pt x="27" y="434"/>
                  </a:lnTo>
                  <a:lnTo>
                    <a:pt x="20" y="417"/>
                  </a:lnTo>
                  <a:lnTo>
                    <a:pt x="18" y="396"/>
                  </a:lnTo>
                  <a:lnTo>
                    <a:pt x="20" y="369"/>
                  </a:lnTo>
                  <a:lnTo>
                    <a:pt x="24" y="336"/>
                  </a:lnTo>
                  <a:lnTo>
                    <a:pt x="51" y="189"/>
                  </a:lnTo>
                  <a:lnTo>
                    <a:pt x="0" y="189"/>
                  </a:lnTo>
                  <a:lnTo>
                    <a:pt x="15" y="109"/>
                  </a:lnTo>
                  <a:lnTo>
                    <a:pt x="67" y="109"/>
                  </a:lnTo>
                  <a:lnTo>
                    <a:pt x="87" y="0"/>
                  </a:lnTo>
                  <a:lnTo>
                    <a:pt x="226" y="0"/>
                  </a:lnTo>
                  <a:lnTo>
                    <a:pt x="207" y="109"/>
                  </a:lnTo>
                  <a:lnTo>
                    <a:pt x="274" y="109"/>
                  </a:lnTo>
                  <a:lnTo>
                    <a:pt x="260" y="189"/>
                  </a:lnTo>
                  <a:lnTo>
                    <a:pt x="192" y="189"/>
                  </a:lnTo>
                  <a:lnTo>
                    <a:pt x="170" y="317"/>
                  </a:lnTo>
                  <a:lnTo>
                    <a:pt x="167" y="333"/>
                  </a:lnTo>
                  <a:lnTo>
                    <a:pt x="168" y="345"/>
                  </a:lnTo>
                  <a:lnTo>
                    <a:pt x="174" y="354"/>
                  </a:lnTo>
                  <a:lnTo>
                    <a:pt x="186" y="359"/>
                  </a:lnTo>
                  <a:lnTo>
                    <a:pt x="205" y="360"/>
                  </a:lnTo>
                  <a:lnTo>
                    <a:pt x="228" y="360"/>
                  </a:lnTo>
                  <a:lnTo>
                    <a:pt x="210" y="458"/>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0" name="Freeform 10"/>
            <p:cNvSpPr>
              <a:spLocks/>
            </p:cNvSpPr>
            <p:nvPr/>
          </p:nvSpPr>
          <p:spPr bwMode="gray">
            <a:xfrm>
              <a:off x="985838" y="4564063"/>
              <a:ext cx="741363" cy="800100"/>
            </a:xfrm>
            <a:custGeom>
              <a:avLst/>
              <a:gdLst>
                <a:gd name="T0" fmla="*/ 314 w 467"/>
                <a:gd name="T1" fmla="*/ 137 h 504"/>
                <a:gd name="T2" fmla="*/ 299 w 467"/>
                <a:gd name="T3" fmla="*/ 119 h 504"/>
                <a:gd name="T4" fmla="*/ 259 w 467"/>
                <a:gd name="T5" fmla="*/ 110 h 504"/>
                <a:gd name="T6" fmla="*/ 219 w 467"/>
                <a:gd name="T7" fmla="*/ 117 h 504"/>
                <a:gd name="T8" fmla="*/ 203 w 467"/>
                <a:gd name="T9" fmla="*/ 138 h 504"/>
                <a:gd name="T10" fmla="*/ 210 w 467"/>
                <a:gd name="T11" fmla="*/ 159 h 504"/>
                <a:gd name="T12" fmla="*/ 235 w 467"/>
                <a:gd name="T13" fmla="*/ 174 h 504"/>
                <a:gd name="T14" fmla="*/ 275 w 467"/>
                <a:gd name="T15" fmla="*/ 184 h 504"/>
                <a:gd name="T16" fmla="*/ 320 w 467"/>
                <a:gd name="T17" fmla="*/ 196 h 504"/>
                <a:gd name="T18" fmla="*/ 368 w 467"/>
                <a:gd name="T19" fmla="*/ 213 h 504"/>
                <a:gd name="T20" fmla="*/ 408 w 467"/>
                <a:gd name="T21" fmla="*/ 233 h 504"/>
                <a:gd name="T22" fmla="*/ 437 w 467"/>
                <a:gd name="T23" fmla="*/ 266 h 504"/>
                <a:gd name="T24" fmla="*/ 451 w 467"/>
                <a:gd name="T25" fmla="*/ 311 h 504"/>
                <a:gd name="T26" fmla="*/ 439 w 467"/>
                <a:gd name="T27" fmla="*/ 375 h 504"/>
                <a:gd name="T28" fmla="*/ 402 w 467"/>
                <a:gd name="T29" fmla="*/ 431 h 504"/>
                <a:gd name="T30" fmla="*/ 345 w 467"/>
                <a:gd name="T31" fmla="*/ 473 h 504"/>
                <a:gd name="T32" fmla="*/ 274 w 467"/>
                <a:gd name="T33" fmla="*/ 497 h 504"/>
                <a:gd name="T34" fmla="*/ 189 w 467"/>
                <a:gd name="T35" fmla="*/ 504 h 504"/>
                <a:gd name="T36" fmla="*/ 112 w 467"/>
                <a:gd name="T37" fmla="*/ 495 h 504"/>
                <a:gd name="T38" fmla="*/ 54 w 467"/>
                <a:gd name="T39" fmla="*/ 467 h 504"/>
                <a:gd name="T40" fmla="*/ 17 w 467"/>
                <a:gd name="T41" fmla="*/ 424 h 504"/>
                <a:gd name="T42" fmla="*/ 0 w 467"/>
                <a:gd name="T43" fmla="*/ 372 h 504"/>
                <a:gd name="T44" fmla="*/ 155 w 467"/>
                <a:gd name="T45" fmla="*/ 343 h 504"/>
                <a:gd name="T46" fmla="*/ 164 w 467"/>
                <a:gd name="T47" fmla="*/ 373 h 504"/>
                <a:gd name="T48" fmla="*/ 188 w 467"/>
                <a:gd name="T49" fmla="*/ 390 h 504"/>
                <a:gd name="T50" fmla="*/ 217 w 467"/>
                <a:gd name="T51" fmla="*/ 394 h 504"/>
                <a:gd name="T52" fmla="*/ 259 w 467"/>
                <a:gd name="T53" fmla="*/ 388 h 504"/>
                <a:gd name="T54" fmla="*/ 286 w 467"/>
                <a:gd name="T55" fmla="*/ 372 h 504"/>
                <a:gd name="T56" fmla="*/ 290 w 467"/>
                <a:gd name="T57" fmla="*/ 348 h 504"/>
                <a:gd name="T58" fmla="*/ 272 w 467"/>
                <a:gd name="T59" fmla="*/ 330 h 504"/>
                <a:gd name="T60" fmla="*/ 240 w 467"/>
                <a:gd name="T61" fmla="*/ 318 h 504"/>
                <a:gd name="T62" fmla="*/ 197 w 467"/>
                <a:gd name="T63" fmla="*/ 306 h 504"/>
                <a:gd name="T64" fmla="*/ 149 w 467"/>
                <a:gd name="T65" fmla="*/ 294 h 504"/>
                <a:gd name="T66" fmla="*/ 104 w 467"/>
                <a:gd name="T67" fmla="*/ 275 h 504"/>
                <a:gd name="T68" fmla="*/ 69 w 467"/>
                <a:gd name="T69" fmla="*/ 248 h 504"/>
                <a:gd name="T70" fmla="*/ 48 w 467"/>
                <a:gd name="T71" fmla="*/ 208 h 504"/>
                <a:gd name="T72" fmla="*/ 46 w 467"/>
                <a:gd name="T73" fmla="*/ 153 h 504"/>
                <a:gd name="T74" fmla="*/ 70 w 467"/>
                <a:gd name="T75" fmla="*/ 94 h 504"/>
                <a:gd name="T76" fmla="*/ 113 w 467"/>
                <a:gd name="T77" fmla="*/ 48 h 504"/>
                <a:gd name="T78" fmla="*/ 174 w 467"/>
                <a:gd name="T79" fmla="*/ 18 h 504"/>
                <a:gd name="T80" fmla="*/ 246 w 467"/>
                <a:gd name="T81" fmla="*/ 1 h 504"/>
                <a:gd name="T82" fmla="*/ 327 w 467"/>
                <a:gd name="T83" fmla="*/ 3 h 504"/>
                <a:gd name="T84" fmla="*/ 394 w 467"/>
                <a:gd name="T85" fmla="*/ 21 h 504"/>
                <a:gd name="T86" fmla="*/ 439 w 467"/>
                <a:gd name="T87" fmla="*/ 54 h 504"/>
                <a:gd name="T88" fmla="*/ 463 w 467"/>
                <a:gd name="T89" fmla="*/ 100 h 504"/>
                <a:gd name="T90" fmla="*/ 467 w 467"/>
                <a:gd name="T91" fmla="*/ 152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7" h="504">
                  <a:moveTo>
                    <a:pt x="316" y="152"/>
                  </a:moveTo>
                  <a:lnTo>
                    <a:pt x="314" y="137"/>
                  </a:lnTo>
                  <a:lnTo>
                    <a:pt x="308" y="126"/>
                  </a:lnTo>
                  <a:lnTo>
                    <a:pt x="299" y="119"/>
                  </a:lnTo>
                  <a:lnTo>
                    <a:pt x="281" y="113"/>
                  </a:lnTo>
                  <a:lnTo>
                    <a:pt x="259" y="110"/>
                  </a:lnTo>
                  <a:lnTo>
                    <a:pt x="235" y="113"/>
                  </a:lnTo>
                  <a:lnTo>
                    <a:pt x="219" y="117"/>
                  </a:lnTo>
                  <a:lnTo>
                    <a:pt x="209" y="126"/>
                  </a:lnTo>
                  <a:lnTo>
                    <a:pt x="203" y="138"/>
                  </a:lnTo>
                  <a:lnTo>
                    <a:pt x="204" y="149"/>
                  </a:lnTo>
                  <a:lnTo>
                    <a:pt x="210" y="159"/>
                  </a:lnTo>
                  <a:lnTo>
                    <a:pt x="220" y="167"/>
                  </a:lnTo>
                  <a:lnTo>
                    <a:pt x="235" y="174"/>
                  </a:lnTo>
                  <a:lnTo>
                    <a:pt x="255" y="180"/>
                  </a:lnTo>
                  <a:lnTo>
                    <a:pt x="275" y="184"/>
                  </a:lnTo>
                  <a:lnTo>
                    <a:pt x="298" y="190"/>
                  </a:lnTo>
                  <a:lnTo>
                    <a:pt x="320" y="196"/>
                  </a:lnTo>
                  <a:lnTo>
                    <a:pt x="344" y="204"/>
                  </a:lnTo>
                  <a:lnTo>
                    <a:pt x="368" y="213"/>
                  </a:lnTo>
                  <a:lnTo>
                    <a:pt x="388" y="222"/>
                  </a:lnTo>
                  <a:lnTo>
                    <a:pt x="408" y="233"/>
                  </a:lnTo>
                  <a:lnTo>
                    <a:pt x="426" y="248"/>
                  </a:lnTo>
                  <a:lnTo>
                    <a:pt x="437" y="266"/>
                  </a:lnTo>
                  <a:lnTo>
                    <a:pt x="446" y="287"/>
                  </a:lnTo>
                  <a:lnTo>
                    <a:pt x="451" y="311"/>
                  </a:lnTo>
                  <a:lnTo>
                    <a:pt x="448" y="339"/>
                  </a:lnTo>
                  <a:lnTo>
                    <a:pt x="439" y="375"/>
                  </a:lnTo>
                  <a:lnTo>
                    <a:pt x="423" y="406"/>
                  </a:lnTo>
                  <a:lnTo>
                    <a:pt x="402" y="431"/>
                  </a:lnTo>
                  <a:lnTo>
                    <a:pt x="376" y="453"/>
                  </a:lnTo>
                  <a:lnTo>
                    <a:pt x="345" y="473"/>
                  </a:lnTo>
                  <a:lnTo>
                    <a:pt x="311" y="486"/>
                  </a:lnTo>
                  <a:lnTo>
                    <a:pt x="274" y="497"/>
                  </a:lnTo>
                  <a:lnTo>
                    <a:pt x="232" y="503"/>
                  </a:lnTo>
                  <a:lnTo>
                    <a:pt x="189" y="504"/>
                  </a:lnTo>
                  <a:lnTo>
                    <a:pt x="149" y="503"/>
                  </a:lnTo>
                  <a:lnTo>
                    <a:pt x="112" y="495"/>
                  </a:lnTo>
                  <a:lnTo>
                    <a:pt x="81" y="482"/>
                  </a:lnTo>
                  <a:lnTo>
                    <a:pt x="54" y="467"/>
                  </a:lnTo>
                  <a:lnTo>
                    <a:pt x="32" y="446"/>
                  </a:lnTo>
                  <a:lnTo>
                    <a:pt x="17" y="424"/>
                  </a:lnTo>
                  <a:lnTo>
                    <a:pt x="5" y="400"/>
                  </a:lnTo>
                  <a:lnTo>
                    <a:pt x="0" y="372"/>
                  </a:lnTo>
                  <a:lnTo>
                    <a:pt x="2" y="343"/>
                  </a:lnTo>
                  <a:lnTo>
                    <a:pt x="155" y="343"/>
                  </a:lnTo>
                  <a:lnTo>
                    <a:pt x="158" y="360"/>
                  </a:lnTo>
                  <a:lnTo>
                    <a:pt x="164" y="373"/>
                  </a:lnTo>
                  <a:lnTo>
                    <a:pt x="174" y="382"/>
                  </a:lnTo>
                  <a:lnTo>
                    <a:pt x="188" y="390"/>
                  </a:lnTo>
                  <a:lnTo>
                    <a:pt x="203" y="393"/>
                  </a:lnTo>
                  <a:lnTo>
                    <a:pt x="217" y="394"/>
                  </a:lnTo>
                  <a:lnTo>
                    <a:pt x="240" y="393"/>
                  </a:lnTo>
                  <a:lnTo>
                    <a:pt x="259" y="388"/>
                  </a:lnTo>
                  <a:lnTo>
                    <a:pt x="275" y="381"/>
                  </a:lnTo>
                  <a:lnTo>
                    <a:pt x="286" y="372"/>
                  </a:lnTo>
                  <a:lnTo>
                    <a:pt x="290" y="358"/>
                  </a:lnTo>
                  <a:lnTo>
                    <a:pt x="290" y="348"/>
                  </a:lnTo>
                  <a:lnTo>
                    <a:pt x="284" y="338"/>
                  </a:lnTo>
                  <a:lnTo>
                    <a:pt x="272" y="330"/>
                  </a:lnTo>
                  <a:lnTo>
                    <a:pt x="258" y="323"/>
                  </a:lnTo>
                  <a:lnTo>
                    <a:pt x="240" y="318"/>
                  </a:lnTo>
                  <a:lnTo>
                    <a:pt x="219" y="312"/>
                  </a:lnTo>
                  <a:lnTo>
                    <a:pt x="197" y="306"/>
                  </a:lnTo>
                  <a:lnTo>
                    <a:pt x="173" y="300"/>
                  </a:lnTo>
                  <a:lnTo>
                    <a:pt x="149" y="294"/>
                  </a:lnTo>
                  <a:lnTo>
                    <a:pt x="127" y="285"/>
                  </a:lnTo>
                  <a:lnTo>
                    <a:pt x="104" y="275"/>
                  </a:lnTo>
                  <a:lnTo>
                    <a:pt x="85" y="263"/>
                  </a:lnTo>
                  <a:lnTo>
                    <a:pt x="69" y="248"/>
                  </a:lnTo>
                  <a:lnTo>
                    <a:pt x="55" y="230"/>
                  </a:lnTo>
                  <a:lnTo>
                    <a:pt x="48" y="208"/>
                  </a:lnTo>
                  <a:lnTo>
                    <a:pt x="44" y="183"/>
                  </a:lnTo>
                  <a:lnTo>
                    <a:pt x="46" y="153"/>
                  </a:lnTo>
                  <a:lnTo>
                    <a:pt x="55" y="122"/>
                  </a:lnTo>
                  <a:lnTo>
                    <a:pt x="70" y="94"/>
                  </a:lnTo>
                  <a:lnTo>
                    <a:pt x="90" y="68"/>
                  </a:lnTo>
                  <a:lnTo>
                    <a:pt x="113" y="48"/>
                  </a:lnTo>
                  <a:lnTo>
                    <a:pt x="142" y="31"/>
                  </a:lnTo>
                  <a:lnTo>
                    <a:pt x="174" y="18"/>
                  </a:lnTo>
                  <a:lnTo>
                    <a:pt x="209" y="7"/>
                  </a:lnTo>
                  <a:lnTo>
                    <a:pt x="246" y="1"/>
                  </a:lnTo>
                  <a:lnTo>
                    <a:pt x="286" y="0"/>
                  </a:lnTo>
                  <a:lnTo>
                    <a:pt x="327" y="3"/>
                  </a:lnTo>
                  <a:lnTo>
                    <a:pt x="365" y="10"/>
                  </a:lnTo>
                  <a:lnTo>
                    <a:pt x="394" y="21"/>
                  </a:lnTo>
                  <a:lnTo>
                    <a:pt x="420" y="36"/>
                  </a:lnTo>
                  <a:lnTo>
                    <a:pt x="439" y="54"/>
                  </a:lnTo>
                  <a:lnTo>
                    <a:pt x="452" y="76"/>
                  </a:lnTo>
                  <a:lnTo>
                    <a:pt x="463" y="100"/>
                  </a:lnTo>
                  <a:lnTo>
                    <a:pt x="467" y="125"/>
                  </a:lnTo>
                  <a:lnTo>
                    <a:pt x="467" y="152"/>
                  </a:lnTo>
                  <a:lnTo>
                    <a:pt x="316" y="152"/>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1" name="Freeform 11"/>
            <p:cNvSpPr>
              <a:spLocks noEditPoints="1"/>
            </p:cNvSpPr>
            <p:nvPr/>
          </p:nvSpPr>
          <p:spPr bwMode="gray">
            <a:xfrm>
              <a:off x="1739901" y="4776788"/>
              <a:ext cx="655638" cy="585788"/>
            </a:xfrm>
            <a:custGeom>
              <a:avLst/>
              <a:gdLst>
                <a:gd name="T0" fmla="*/ 224 w 413"/>
                <a:gd name="T1" fmla="*/ 93 h 369"/>
                <a:gd name="T2" fmla="*/ 240 w 413"/>
                <a:gd name="T3" fmla="*/ 96 h 369"/>
                <a:gd name="T4" fmla="*/ 254 w 413"/>
                <a:gd name="T5" fmla="*/ 104 h 369"/>
                <a:gd name="T6" fmla="*/ 264 w 413"/>
                <a:gd name="T7" fmla="*/ 117 h 369"/>
                <a:gd name="T8" fmla="*/ 269 w 413"/>
                <a:gd name="T9" fmla="*/ 135 h 369"/>
                <a:gd name="T10" fmla="*/ 270 w 413"/>
                <a:gd name="T11" fmla="*/ 156 h 369"/>
                <a:gd name="T12" fmla="*/ 269 w 413"/>
                <a:gd name="T13" fmla="*/ 181 h 369"/>
                <a:gd name="T14" fmla="*/ 261 w 413"/>
                <a:gd name="T15" fmla="*/ 211 h 369"/>
                <a:gd name="T16" fmla="*/ 251 w 413"/>
                <a:gd name="T17" fmla="*/ 235 h 369"/>
                <a:gd name="T18" fmla="*/ 239 w 413"/>
                <a:gd name="T19" fmla="*/ 253 h 369"/>
                <a:gd name="T20" fmla="*/ 226 w 413"/>
                <a:gd name="T21" fmla="*/ 264 h 369"/>
                <a:gd name="T22" fmla="*/ 209 w 413"/>
                <a:gd name="T23" fmla="*/ 272 h 369"/>
                <a:gd name="T24" fmla="*/ 191 w 413"/>
                <a:gd name="T25" fmla="*/ 275 h 369"/>
                <a:gd name="T26" fmla="*/ 174 w 413"/>
                <a:gd name="T27" fmla="*/ 272 h 369"/>
                <a:gd name="T28" fmla="*/ 160 w 413"/>
                <a:gd name="T29" fmla="*/ 264 h 369"/>
                <a:gd name="T30" fmla="*/ 151 w 413"/>
                <a:gd name="T31" fmla="*/ 253 h 369"/>
                <a:gd name="T32" fmla="*/ 145 w 413"/>
                <a:gd name="T33" fmla="*/ 235 h 369"/>
                <a:gd name="T34" fmla="*/ 144 w 413"/>
                <a:gd name="T35" fmla="*/ 211 h 369"/>
                <a:gd name="T36" fmla="*/ 147 w 413"/>
                <a:gd name="T37" fmla="*/ 181 h 369"/>
                <a:gd name="T38" fmla="*/ 150 w 413"/>
                <a:gd name="T39" fmla="*/ 163 h 369"/>
                <a:gd name="T40" fmla="*/ 157 w 413"/>
                <a:gd name="T41" fmla="*/ 147 h 369"/>
                <a:gd name="T42" fmla="*/ 165 w 413"/>
                <a:gd name="T43" fmla="*/ 131 h 369"/>
                <a:gd name="T44" fmla="*/ 175 w 413"/>
                <a:gd name="T45" fmla="*/ 116 h 369"/>
                <a:gd name="T46" fmla="*/ 188 w 413"/>
                <a:gd name="T47" fmla="*/ 104 h 369"/>
                <a:gd name="T48" fmla="*/ 205 w 413"/>
                <a:gd name="T49" fmla="*/ 96 h 369"/>
                <a:gd name="T50" fmla="*/ 224 w 413"/>
                <a:gd name="T51" fmla="*/ 93 h 369"/>
                <a:gd name="T52" fmla="*/ 4 w 413"/>
                <a:gd name="T53" fmla="*/ 189 h 369"/>
                <a:gd name="T54" fmla="*/ 0 w 413"/>
                <a:gd name="T55" fmla="*/ 226 h 369"/>
                <a:gd name="T56" fmla="*/ 4 w 413"/>
                <a:gd name="T57" fmla="*/ 259 h 369"/>
                <a:gd name="T58" fmla="*/ 13 w 413"/>
                <a:gd name="T59" fmla="*/ 287 h 369"/>
                <a:gd name="T60" fmla="*/ 28 w 413"/>
                <a:gd name="T61" fmla="*/ 312 h 369"/>
                <a:gd name="T62" fmla="*/ 49 w 413"/>
                <a:gd name="T63" fmla="*/ 331 h 369"/>
                <a:gd name="T64" fmla="*/ 74 w 413"/>
                <a:gd name="T65" fmla="*/ 348 h 369"/>
                <a:gd name="T66" fmla="*/ 104 w 413"/>
                <a:gd name="T67" fmla="*/ 360 h 369"/>
                <a:gd name="T68" fmla="*/ 138 w 413"/>
                <a:gd name="T69" fmla="*/ 366 h 369"/>
                <a:gd name="T70" fmla="*/ 174 w 413"/>
                <a:gd name="T71" fmla="*/ 369 h 369"/>
                <a:gd name="T72" fmla="*/ 211 w 413"/>
                <a:gd name="T73" fmla="*/ 366 h 369"/>
                <a:gd name="T74" fmla="*/ 246 w 413"/>
                <a:gd name="T75" fmla="*/ 360 h 369"/>
                <a:gd name="T76" fmla="*/ 281 w 413"/>
                <a:gd name="T77" fmla="*/ 348 h 369"/>
                <a:gd name="T78" fmla="*/ 312 w 413"/>
                <a:gd name="T79" fmla="*/ 331 h 369"/>
                <a:gd name="T80" fmla="*/ 340 w 413"/>
                <a:gd name="T81" fmla="*/ 311 h 369"/>
                <a:gd name="T82" fmla="*/ 364 w 413"/>
                <a:gd name="T83" fmla="*/ 285 h 369"/>
                <a:gd name="T84" fmla="*/ 385 w 413"/>
                <a:gd name="T85" fmla="*/ 256 h 369"/>
                <a:gd name="T86" fmla="*/ 399 w 413"/>
                <a:gd name="T87" fmla="*/ 221 h 369"/>
                <a:gd name="T88" fmla="*/ 410 w 413"/>
                <a:gd name="T89" fmla="*/ 181 h 369"/>
                <a:gd name="T90" fmla="*/ 413 w 413"/>
                <a:gd name="T91" fmla="*/ 146 h 369"/>
                <a:gd name="T92" fmla="*/ 410 w 413"/>
                <a:gd name="T93" fmla="*/ 114 h 369"/>
                <a:gd name="T94" fmla="*/ 402 w 413"/>
                <a:gd name="T95" fmla="*/ 86 h 369"/>
                <a:gd name="T96" fmla="*/ 388 w 413"/>
                <a:gd name="T97" fmla="*/ 61 h 369"/>
                <a:gd name="T98" fmla="*/ 368 w 413"/>
                <a:gd name="T99" fmla="*/ 40 h 369"/>
                <a:gd name="T100" fmla="*/ 343 w 413"/>
                <a:gd name="T101" fmla="*/ 22 h 369"/>
                <a:gd name="T102" fmla="*/ 313 w 413"/>
                <a:gd name="T103" fmla="*/ 10 h 369"/>
                <a:gd name="T104" fmla="*/ 279 w 413"/>
                <a:gd name="T105" fmla="*/ 3 h 369"/>
                <a:gd name="T106" fmla="*/ 239 w 413"/>
                <a:gd name="T107" fmla="*/ 0 h 369"/>
                <a:gd name="T108" fmla="*/ 196 w 413"/>
                <a:gd name="T109" fmla="*/ 3 h 369"/>
                <a:gd name="T110" fmla="*/ 154 w 413"/>
                <a:gd name="T111" fmla="*/ 12 h 369"/>
                <a:gd name="T112" fmla="*/ 117 w 413"/>
                <a:gd name="T113" fmla="*/ 28 h 369"/>
                <a:gd name="T114" fmla="*/ 84 w 413"/>
                <a:gd name="T115" fmla="*/ 49 h 369"/>
                <a:gd name="T116" fmla="*/ 56 w 413"/>
                <a:gd name="T117" fmla="*/ 76 h 369"/>
                <a:gd name="T118" fmla="*/ 32 w 413"/>
                <a:gd name="T119" fmla="*/ 108 h 369"/>
                <a:gd name="T120" fmla="*/ 14 w 413"/>
                <a:gd name="T121" fmla="*/ 146 h 369"/>
                <a:gd name="T122" fmla="*/ 4 w 413"/>
                <a:gd name="T123" fmla="*/ 189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13" h="369">
                  <a:moveTo>
                    <a:pt x="224" y="93"/>
                  </a:moveTo>
                  <a:lnTo>
                    <a:pt x="240" y="96"/>
                  </a:lnTo>
                  <a:lnTo>
                    <a:pt x="254" y="104"/>
                  </a:lnTo>
                  <a:lnTo>
                    <a:pt x="264" y="117"/>
                  </a:lnTo>
                  <a:lnTo>
                    <a:pt x="269" y="135"/>
                  </a:lnTo>
                  <a:lnTo>
                    <a:pt x="270" y="156"/>
                  </a:lnTo>
                  <a:lnTo>
                    <a:pt x="269" y="181"/>
                  </a:lnTo>
                  <a:lnTo>
                    <a:pt x="261" y="211"/>
                  </a:lnTo>
                  <a:lnTo>
                    <a:pt x="251" y="235"/>
                  </a:lnTo>
                  <a:lnTo>
                    <a:pt x="239" y="253"/>
                  </a:lnTo>
                  <a:lnTo>
                    <a:pt x="226" y="264"/>
                  </a:lnTo>
                  <a:lnTo>
                    <a:pt x="209" y="272"/>
                  </a:lnTo>
                  <a:lnTo>
                    <a:pt x="191" y="275"/>
                  </a:lnTo>
                  <a:lnTo>
                    <a:pt x="174" y="272"/>
                  </a:lnTo>
                  <a:lnTo>
                    <a:pt x="160" y="264"/>
                  </a:lnTo>
                  <a:lnTo>
                    <a:pt x="151" y="253"/>
                  </a:lnTo>
                  <a:lnTo>
                    <a:pt x="145" y="235"/>
                  </a:lnTo>
                  <a:lnTo>
                    <a:pt x="144" y="211"/>
                  </a:lnTo>
                  <a:lnTo>
                    <a:pt x="147" y="181"/>
                  </a:lnTo>
                  <a:lnTo>
                    <a:pt x="150" y="163"/>
                  </a:lnTo>
                  <a:lnTo>
                    <a:pt x="157" y="147"/>
                  </a:lnTo>
                  <a:lnTo>
                    <a:pt x="165" y="131"/>
                  </a:lnTo>
                  <a:lnTo>
                    <a:pt x="175" y="116"/>
                  </a:lnTo>
                  <a:lnTo>
                    <a:pt x="188" y="104"/>
                  </a:lnTo>
                  <a:lnTo>
                    <a:pt x="205" y="96"/>
                  </a:lnTo>
                  <a:lnTo>
                    <a:pt x="224" y="93"/>
                  </a:lnTo>
                  <a:close/>
                  <a:moveTo>
                    <a:pt x="4" y="189"/>
                  </a:moveTo>
                  <a:lnTo>
                    <a:pt x="0" y="226"/>
                  </a:lnTo>
                  <a:lnTo>
                    <a:pt x="4" y="259"/>
                  </a:lnTo>
                  <a:lnTo>
                    <a:pt x="13" y="287"/>
                  </a:lnTo>
                  <a:lnTo>
                    <a:pt x="28" y="312"/>
                  </a:lnTo>
                  <a:lnTo>
                    <a:pt x="49" y="331"/>
                  </a:lnTo>
                  <a:lnTo>
                    <a:pt x="74" y="348"/>
                  </a:lnTo>
                  <a:lnTo>
                    <a:pt x="104" y="360"/>
                  </a:lnTo>
                  <a:lnTo>
                    <a:pt x="138" y="366"/>
                  </a:lnTo>
                  <a:lnTo>
                    <a:pt x="174" y="369"/>
                  </a:lnTo>
                  <a:lnTo>
                    <a:pt x="211" y="366"/>
                  </a:lnTo>
                  <a:lnTo>
                    <a:pt x="246" y="360"/>
                  </a:lnTo>
                  <a:lnTo>
                    <a:pt x="281" y="348"/>
                  </a:lnTo>
                  <a:lnTo>
                    <a:pt x="312" y="331"/>
                  </a:lnTo>
                  <a:lnTo>
                    <a:pt x="340" y="311"/>
                  </a:lnTo>
                  <a:lnTo>
                    <a:pt x="364" y="285"/>
                  </a:lnTo>
                  <a:lnTo>
                    <a:pt x="385" y="256"/>
                  </a:lnTo>
                  <a:lnTo>
                    <a:pt x="399" y="221"/>
                  </a:lnTo>
                  <a:lnTo>
                    <a:pt x="410" y="181"/>
                  </a:lnTo>
                  <a:lnTo>
                    <a:pt x="413" y="146"/>
                  </a:lnTo>
                  <a:lnTo>
                    <a:pt x="410" y="114"/>
                  </a:lnTo>
                  <a:lnTo>
                    <a:pt x="402" y="86"/>
                  </a:lnTo>
                  <a:lnTo>
                    <a:pt x="388" y="61"/>
                  </a:lnTo>
                  <a:lnTo>
                    <a:pt x="368" y="40"/>
                  </a:lnTo>
                  <a:lnTo>
                    <a:pt x="343" y="22"/>
                  </a:lnTo>
                  <a:lnTo>
                    <a:pt x="313" y="10"/>
                  </a:lnTo>
                  <a:lnTo>
                    <a:pt x="279" y="3"/>
                  </a:lnTo>
                  <a:lnTo>
                    <a:pt x="239" y="0"/>
                  </a:lnTo>
                  <a:lnTo>
                    <a:pt x="196" y="3"/>
                  </a:lnTo>
                  <a:lnTo>
                    <a:pt x="154" y="12"/>
                  </a:lnTo>
                  <a:lnTo>
                    <a:pt x="117" y="28"/>
                  </a:lnTo>
                  <a:lnTo>
                    <a:pt x="84" y="49"/>
                  </a:lnTo>
                  <a:lnTo>
                    <a:pt x="56" y="76"/>
                  </a:lnTo>
                  <a:lnTo>
                    <a:pt x="32" y="108"/>
                  </a:lnTo>
                  <a:lnTo>
                    <a:pt x="14" y="146"/>
                  </a:lnTo>
                  <a:lnTo>
                    <a:pt x="4" y="189"/>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2" name="Freeform 12"/>
            <p:cNvSpPr>
              <a:spLocks/>
            </p:cNvSpPr>
            <p:nvPr/>
          </p:nvSpPr>
          <p:spPr bwMode="gray">
            <a:xfrm>
              <a:off x="2425701" y="4776788"/>
              <a:ext cx="649288" cy="585788"/>
            </a:xfrm>
            <a:custGeom>
              <a:avLst/>
              <a:gdLst>
                <a:gd name="T0" fmla="*/ 266 w 409"/>
                <a:gd name="T1" fmla="*/ 143 h 369"/>
                <a:gd name="T2" fmla="*/ 266 w 409"/>
                <a:gd name="T3" fmla="*/ 129 h 369"/>
                <a:gd name="T4" fmla="*/ 263 w 409"/>
                <a:gd name="T5" fmla="*/ 117 h 369"/>
                <a:gd name="T6" fmla="*/ 257 w 409"/>
                <a:gd name="T7" fmla="*/ 107 h 369"/>
                <a:gd name="T8" fmla="*/ 248 w 409"/>
                <a:gd name="T9" fmla="*/ 99 h 369"/>
                <a:gd name="T10" fmla="*/ 237 w 409"/>
                <a:gd name="T11" fmla="*/ 95 h 369"/>
                <a:gd name="T12" fmla="*/ 223 w 409"/>
                <a:gd name="T13" fmla="*/ 93 h 369"/>
                <a:gd name="T14" fmla="*/ 202 w 409"/>
                <a:gd name="T15" fmla="*/ 96 h 369"/>
                <a:gd name="T16" fmla="*/ 186 w 409"/>
                <a:gd name="T17" fmla="*/ 105 h 369"/>
                <a:gd name="T18" fmla="*/ 173 w 409"/>
                <a:gd name="T19" fmla="*/ 117 h 369"/>
                <a:gd name="T20" fmla="*/ 162 w 409"/>
                <a:gd name="T21" fmla="*/ 134 h 369"/>
                <a:gd name="T22" fmla="*/ 153 w 409"/>
                <a:gd name="T23" fmla="*/ 151 h 369"/>
                <a:gd name="T24" fmla="*/ 149 w 409"/>
                <a:gd name="T25" fmla="*/ 169 h 369"/>
                <a:gd name="T26" fmla="*/ 144 w 409"/>
                <a:gd name="T27" fmla="*/ 189 h 369"/>
                <a:gd name="T28" fmla="*/ 141 w 409"/>
                <a:gd name="T29" fmla="*/ 212 h 369"/>
                <a:gd name="T30" fmla="*/ 143 w 409"/>
                <a:gd name="T31" fmla="*/ 233 h 369"/>
                <a:gd name="T32" fmla="*/ 149 w 409"/>
                <a:gd name="T33" fmla="*/ 251 h 369"/>
                <a:gd name="T34" fmla="*/ 158 w 409"/>
                <a:gd name="T35" fmla="*/ 263 h 369"/>
                <a:gd name="T36" fmla="*/ 173 w 409"/>
                <a:gd name="T37" fmla="*/ 272 h 369"/>
                <a:gd name="T38" fmla="*/ 190 w 409"/>
                <a:gd name="T39" fmla="*/ 275 h 369"/>
                <a:gd name="T40" fmla="*/ 210 w 409"/>
                <a:gd name="T41" fmla="*/ 272 h 369"/>
                <a:gd name="T42" fmla="*/ 226 w 409"/>
                <a:gd name="T43" fmla="*/ 264 h 369"/>
                <a:gd name="T44" fmla="*/ 240 w 409"/>
                <a:gd name="T45" fmla="*/ 253 h 369"/>
                <a:gd name="T46" fmla="*/ 248 w 409"/>
                <a:gd name="T47" fmla="*/ 239 h 369"/>
                <a:gd name="T48" fmla="*/ 254 w 409"/>
                <a:gd name="T49" fmla="*/ 223 h 369"/>
                <a:gd name="T50" fmla="*/ 397 w 409"/>
                <a:gd name="T51" fmla="*/ 223 h 369"/>
                <a:gd name="T52" fmla="*/ 385 w 409"/>
                <a:gd name="T53" fmla="*/ 256 h 369"/>
                <a:gd name="T54" fmla="*/ 367 w 409"/>
                <a:gd name="T55" fmla="*/ 284 h 369"/>
                <a:gd name="T56" fmla="*/ 348 w 409"/>
                <a:gd name="T57" fmla="*/ 308 h 369"/>
                <a:gd name="T58" fmla="*/ 324 w 409"/>
                <a:gd name="T59" fmla="*/ 327 h 369"/>
                <a:gd name="T60" fmla="*/ 297 w 409"/>
                <a:gd name="T61" fmla="*/ 343 h 369"/>
                <a:gd name="T62" fmla="*/ 268 w 409"/>
                <a:gd name="T63" fmla="*/ 354 h 369"/>
                <a:gd name="T64" fmla="*/ 238 w 409"/>
                <a:gd name="T65" fmla="*/ 363 h 369"/>
                <a:gd name="T66" fmla="*/ 207 w 409"/>
                <a:gd name="T67" fmla="*/ 367 h 369"/>
                <a:gd name="T68" fmla="*/ 174 w 409"/>
                <a:gd name="T69" fmla="*/ 369 h 369"/>
                <a:gd name="T70" fmla="*/ 137 w 409"/>
                <a:gd name="T71" fmla="*/ 366 h 369"/>
                <a:gd name="T72" fmla="*/ 103 w 409"/>
                <a:gd name="T73" fmla="*/ 360 h 369"/>
                <a:gd name="T74" fmla="*/ 75 w 409"/>
                <a:gd name="T75" fmla="*/ 348 h 369"/>
                <a:gd name="T76" fmla="*/ 48 w 409"/>
                <a:gd name="T77" fmla="*/ 331 h 369"/>
                <a:gd name="T78" fmla="*/ 28 w 409"/>
                <a:gd name="T79" fmla="*/ 311 h 369"/>
                <a:gd name="T80" fmla="*/ 12 w 409"/>
                <a:gd name="T81" fmla="*/ 287 h 369"/>
                <a:gd name="T82" fmla="*/ 3 w 409"/>
                <a:gd name="T83" fmla="*/ 257 h 369"/>
                <a:gd name="T84" fmla="*/ 0 w 409"/>
                <a:gd name="T85" fmla="*/ 224 h 369"/>
                <a:gd name="T86" fmla="*/ 3 w 409"/>
                <a:gd name="T87" fmla="*/ 187 h 369"/>
                <a:gd name="T88" fmla="*/ 14 w 409"/>
                <a:gd name="T89" fmla="*/ 150 h 369"/>
                <a:gd name="T90" fmla="*/ 28 w 409"/>
                <a:gd name="T91" fmla="*/ 116 h 369"/>
                <a:gd name="T92" fmla="*/ 48 w 409"/>
                <a:gd name="T93" fmla="*/ 86 h 369"/>
                <a:gd name="T94" fmla="*/ 72 w 409"/>
                <a:gd name="T95" fmla="*/ 61 h 369"/>
                <a:gd name="T96" fmla="*/ 100 w 409"/>
                <a:gd name="T97" fmla="*/ 38 h 369"/>
                <a:gd name="T98" fmla="*/ 131 w 409"/>
                <a:gd name="T99" fmla="*/ 22 h 369"/>
                <a:gd name="T100" fmla="*/ 165 w 409"/>
                <a:gd name="T101" fmla="*/ 10 h 369"/>
                <a:gd name="T102" fmla="*/ 201 w 409"/>
                <a:gd name="T103" fmla="*/ 3 h 369"/>
                <a:gd name="T104" fmla="*/ 240 w 409"/>
                <a:gd name="T105" fmla="*/ 0 h 369"/>
                <a:gd name="T106" fmla="*/ 271 w 409"/>
                <a:gd name="T107" fmla="*/ 1 h 369"/>
                <a:gd name="T108" fmla="*/ 300 w 409"/>
                <a:gd name="T109" fmla="*/ 6 h 369"/>
                <a:gd name="T110" fmla="*/ 327 w 409"/>
                <a:gd name="T111" fmla="*/ 15 h 369"/>
                <a:gd name="T112" fmla="*/ 352 w 409"/>
                <a:gd name="T113" fmla="*/ 25 h 369"/>
                <a:gd name="T114" fmla="*/ 373 w 409"/>
                <a:gd name="T115" fmla="*/ 41 h 369"/>
                <a:gd name="T116" fmla="*/ 390 w 409"/>
                <a:gd name="T117" fmla="*/ 61 h 369"/>
                <a:gd name="T118" fmla="*/ 402 w 409"/>
                <a:gd name="T119" fmla="*/ 83 h 369"/>
                <a:gd name="T120" fmla="*/ 409 w 409"/>
                <a:gd name="T121" fmla="*/ 111 h 369"/>
                <a:gd name="T122" fmla="*/ 409 w 409"/>
                <a:gd name="T123" fmla="*/ 143 h 369"/>
                <a:gd name="T124" fmla="*/ 266 w 409"/>
                <a:gd name="T125" fmla="*/ 143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09" h="369">
                  <a:moveTo>
                    <a:pt x="266" y="143"/>
                  </a:moveTo>
                  <a:lnTo>
                    <a:pt x="266" y="129"/>
                  </a:lnTo>
                  <a:lnTo>
                    <a:pt x="263" y="117"/>
                  </a:lnTo>
                  <a:lnTo>
                    <a:pt x="257" y="107"/>
                  </a:lnTo>
                  <a:lnTo>
                    <a:pt x="248" y="99"/>
                  </a:lnTo>
                  <a:lnTo>
                    <a:pt x="237" y="95"/>
                  </a:lnTo>
                  <a:lnTo>
                    <a:pt x="223" y="93"/>
                  </a:lnTo>
                  <a:lnTo>
                    <a:pt x="202" y="96"/>
                  </a:lnTo>
                  <a:lnTo>
                    <a:pt x="186" y="105"/>
                  </a:lnTo>
                  <a:lnTo>
                    <a:pt x="173" y="117"/>
                  </a:lnTo>
                  <a:lnTo>
                    <a:pt x="162" y="134"/>
                  </a:lnTo>
                  <a:lnTo>
                    <a:pt x="153" y="151"/>
                  </a:lnTo>
                  <a:lnTo>
                    <a:pt x="149" y="169"/>
                  </a:lnTo>
                  <a:lnTo>
                    <a:pt x="144" y="189"/>
                  </a:lnTo>
                  <a:lnTo>
                    <a:pt x="141" y="212"/>
                  </a:lnTo>
                  <a:lnTo>
                    <a:pt x="143" y="233"/>
                  </a:lnTo>
                  <a:lnTo>
                    <a:pt x="149" y="251"/>
                  </a:lnTo>
                  <a:lnTo>
                    <a:pt x="158" y="263"/>
                  </a:lnTo>
                  <a:lnTo>
                    <a:pt x="173" y="272"/>
                  </a:lnTo>
                  <a:lnTo>
                    <a:pt x="190" y="275"/>
                  </a:lnTo>
                  <a:lnTo>
                    <a:pt x="210" y="272"/>
                  </a:lnTo>
                  <a:lnTo>
                    <a:pt x="226" y="264"/>
                  </a:lnTo>
                  <a:lnTo>
                    <a:pt x="240" y="253"/>
                  </a:lnTo>
                  <a:lnTo>
                    <a:pt x="248" y="239"/>
                  </a:lnTo>
                  <a:lnTo>
                    <a:pt x="254" y="223"/>
                  </a:lnTo>
                  <a:lnTo>
                    <a:pt x="397" y="223"/>
                  </a:lnTo>
                  <a:lnTo>
                    <a:pt x="385" y="256"/>
                  </a:lnTo>
                  <a:lnTo>
                    <a:pt x="367" y="284"/>
                  </a:lnTo>
                  <a:lnTo>
                    <a:pt x="348" y="308"/>
                  </a:lnTo>
                  <a:lnTo>
                    <a:pt x="324" y="327"/>
                  </a:lnTo>
                  <a:lnTo>
                    <a:pt x="297" y="343"/>
                  </a:lnTo>
                  <a:lnTo>
                    <a:pt x="268" y="354"/>
                  </a:lnTo>
                  <a:lnTo>
                    <a:pt x="238" y="363"/>
                  </a:lnTo>
                  <a:lnTo>
                    <a:pt x="207" y="367"/>
                  </a:lnTo>
                  <a:lnTo>
                    <a:pt x="174" y="369"/>
                  </a:lnTo>
                  <a:lnTo>
                    <a:pt x="137" y="366"/>
                  </a:lnTo>
                  <a:lnTo>
                    <a:pt x="103" y="360"/>
                  </a:lnTo>
                  <a:lnTo>
                    <a:pt x="75" y="348"/>
                  </a:lnTo>
                  <a:lnTo>
                    <a:pt x="48" y="331"/>
                  </a:lnTo>
                  <a:lnTo>
                    <a:pt x="28" y="311"/>
                  </a:lnTo>
                  <a:lnTo>
                    <a:pt x="12" y="287"/>
                  </a:lnTo>
                  <a:lnTo>
                    <a:pt x="3" y="257"/>
                  </a:lnTo>
                  <a:lnTo>
                    <a:pt x="0" y="224"/>
                  </a:lnTo>
                  <a:lnTo>
                    <a:pt x="3" y="187"/>
                  </a:lnTo>
                  <a:lnTo>
                    <a:pt x="14" y="150"/>
                  </a:lnTo>
                  <a:lnTo>
                    <a:pt x="28" y="116"/>
                  </a:lnTo>
                  <a:lnTo>
                    <a:pt x="48" y="86"/>
                  </a:lnTo>
                  <a:lnTo>
                    <a:pt x="72" y="61"/>
                  </a:lnTo>
                  <a:lnTo>
                    <a:pt x="100" y="38"/>
                  </a:lnTo>
                  <a:lnTo>
                    <a:pt x="131" y="22"/>
                  </a:lnTo>
                  <a:lnTo>
                    <a:pt x="165" y="10"/>
                  </a:lnTo>
                  <a:lnTo>
                    <a:pt x="201" y="3"/>
                  </a:lnTo>
                  <a:lnTo>
                    <a:pt x="240" y="0"/>
                  </a:lnTo>
                  <a:lnTo>
                    <a:pt x="271" y="1"/>
                  </a:lnTo>
                  <a:lnTo>
                    <a:pt x="300" y="6"/>
                  </a:lnTo>
                  <a:lnTo>
                    <a:pt x="327" y="15"/>
                  </a:lnTo>
                  <a:lnTo>
                    <a:pt x="352" y="25"/>
                  </a:lnTo>
                  <a:lnTo>
                    <a:pt x="373" y="41"/>
                  </a:lnTo>
                  <a:lnTo>
                    <a:pt x="390" y="61"/>
                  </a:lnTo>
                  <a:lnTo>
                    <a:pt x="402" y="83"/>
                  </a:lnTo>
                  <a:lnTo>
                    <a:pt x="409" y="111"/>
                  </a:lnTo>
                  <a:lnTo>
                    <a:pt x="409" y="143"/>
                  </a:lnTo>
                  <a:lnTo>
                    <a:pt x="266" y="143"/>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3" name="Freeform 13"/>
            <p:cNvSpPr>
              <a:spLocks noEditPoints="1"/>
            </p:cNvSpPr>
            <p:nvPr/>
          </p:nvSpPr>
          <p:spPr bwMode="gray">
            <a:xfrm>
              <a:off x="3063876" y="4564063"/>
              <a:ext cx="365125" cy="781050"/>
            </a:xfrm>
            <a:custGeom>
              <a:avLst/>
              <a:gdLst>
                <a:gd name="T0" fmla="*/ 0 w 230"/>
                <a:gd name="T1" fmla="*/ 492 h 492"/>
                <a:gd name="T2" fmla="*/ 62 w 230"/>
                <a:gd name="T3" fmla="*/ 143 h 492"/>
                <a:gd name="T4" fmla="*/ 203 w 230"/>
                <a:gd name="T5" fmla="*/ 143 h 492"/>
                <a:gd name="T6" fmla="*/ 141 w 230"/>
                <a:gd name="T7" fmla="*/ 492 h 492"/>
                <a:gd name="T8" fmla="*/ 0 w 230"/>
                <a:gd name="T9" fmla="*/ 492 h 492"/>
                <a:gd name="T10" fmla="*/ 87 w 230"/>
                <a:gd name="T11" fmla="*/ 0 h 492"/>
                <a:gd name="T12" fmla="*/ 230 w 230"/>
                <a:gd name="T13" fmla="*/ 0 h 492"/>
                <a:gd name="T14" fmla="*/ 211 w 230"/>
                <a:gd name="T15" fmla="*/ 100 h 492"/>
                <a:gd name="T16" fmla="*/ 69 w 230"/>
                <a:gd name="T17" fmla="*/ 100 h 492"/>
                <a:gd name="T18" fmla="*/ 87 w 230"/>
                <a:gd name="T19"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0" h="492">
                  <a:moveTo>
                    <a:pt x="0" y="492"/>
                  </a:moveTo>
                  <a:lnTo>
                    <a:pt x="62" y="143"/>
                  </a:lnTo>
                  <a:lnTo>
                    <a:pt x="203" y="143"/>
                  </a:lnTo>
                  <a:lnTo>
                    <a:pt x="141" y="492"/>
                  </a:lnTo>
                  <a:lnTo>
                    <a:pt x="0" y="492"/>
                  </a:lnTo>
                  <a:close/>
                  <a:moveTo>
                    <a:pt x="87" y="0"/>
                  </a:moveTo>
                  <a:lnTo>
                    <a:pt x="230" y="0"/>
                  </a:lnTo>
                  <a:lnTo>
                    <a:pt x="211" y="100"/>
                  </a:lnTo>
                  <a:lnTo>
                    <a:pt x="69" y="100"/>
                  </a:lnTo>
                  <a:lnTo>
                    <a:pt x="87"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4" name="Freeform 14"/>
            <p:cNvSpPr>
              <a:spLocks/>
            </p:cNvSpPr>
            <p:nvPr/>
          </p:nvSpPr>
          <p:spPr bwMode="gray">
            <a:xfrm>
              <a:off x="6357938" y="4179888"/>
              <a:ext cx="180975" cy="539750"/>
            </a:xfrm>
            <a:custGeom>
              <a:avLst/>
              <a:gdLst>
                <a:gd name="T0" fmla="*/ 9 w 114"/>
                <a:gd name="T1" fmla="*/ 47 h 340"/>
                <a:gd name="T2" fmla="*/ 6 w 114"/>
                <a:gd name="T3" fmla="*/ 86 h 340"/>
                <a:gd name="T4" fmla="*/ 3 w 114"/>
                <a:gd name="T5" fmla="*/ 120 h 340"/>
                <a:gd name="T6" fmla="*/ 1 w 114"/>
                <a:gd name="T7" fmla="*/ 153 h 340"/>
                <a:gd name="T8" fmla="*/ 0 w 114"/>
                <a:gd name="T9" fmla="*/ 188 h 340"/>
                <a:gd name="T10" fmla="*/ 0 w 114"/>
                <a:gd name="T11" fmla="*/ 229 h 340"/>
                <a:gd name="T12" fmla="*/ 0 w 114"/>
                <a:gd name="T13" fmla="*/ 246 h 340"/>
                <a:gd name="T14" fmla="*/ 0 w 114"/>
                <a:gd name="T15" fmla="*/ 260 h 340"/>
                <a:gd name="T16" fmla="*/ 0 w 114"/>
                <a:gd name="T17" fmla="*/ 273 h 340"/>
                <a:gd name="T18" fmla="*/ 0 w 114"/>
                <a:gd name="T19" fmla="*/ 290 h 340"/>
                <a:gd name="T20" fmla="*/ 6 w 114"/>
                <a:gd name="T21" fmla="*/ 310 h 340"/>
                <a:gd name="T22" fmla="*/ 18 w 114"/>
                <a:gd name="T23" fmla="*/ 327 h 340"/>
                <a:gd name="T24" fmla="*/ 34 w 114"/>
                <a:gd name="T25" fmla="*/ 337 h 340"/>
                <a:gd name="T26" fmla="*/ 55 w 114"/>
                <a:gd name="T27" fmla="*/ 340 h 340"/>
                <a:gd name="T28" fmla="*/ 76 w 114"/>
                <a:gd name="T29" fmla="*/ 336 h 340"/>
                <a:gd name="T30" fmla="*/ 92 w 114"/>
                <a:gd name="T31" fmla="*/ 324 h 340"/>
                <a:gd name="T32" fmla="*/ 102 w 114"/>
                <a:gd name="T33" fmla="*/ 307 h 340"/>
                <a:gd name="T34" fmla="*/ 105 w 114"/>
                <a:gd name="T35" fmla="*/ 287 h 340"/>
                <a:gd name="T36" fmla="*/ 105 w 114"/>
                <a:gd name="T37" fmla="*/ 270 h 340"/>
                <a:gd name="T38" fmla="*/ 105 w 114"/>
                <a:gd name="T39" fmla="*/ 258 h 340"/>
                <a:gd name="T40" fmla="*/ 105 w 114"/>
                <a:gd name="T41" fmla="*/ 245 h 340"/>
                <a:gd name="T42" fmla="*/ 105 w 114"/>
                <a:gd name="T43" fmla="*/ 229 h 340"/>
                <a:gd name="T44" fmla="*/ 105 w 114"/>
                <a:gd name="T45" fmla="*/ 190 h 340"/>
                <a:gd name="T46" fmla="*/ 107 w 114"/>
                <a:gd name="T47" fmla="*/ 157 h 340"/>
                <a:gd name="T48" fmla="*/ 108 w 114"/>
                <a:gd name="T49" fmla="*/ 126 h 340"/>
                <a:gd name="T50" fmla="*/ 111 w 114"/>
                <a:gd name="T51" fmla="*/ 93 h 340"/>
                <a:gd name="T52" fmla="*/ 114 w 114"/>
                <a:gd name="T53" fmla="*/ 56 h 340"/>
                <a:gd name="T54" fmla="*/ 111 w 114"/>
                <a:gd name="T55" fmla="*/ 35 h 340"/>
                <a:gd name="T56" fmla="*/ 102 w 114"/>
                <a:gd name="T57" fmla="*/ 17 h 340"/>
                <a:gd name="T58" fmla="*/ 86 w 114"/>
                <a:gd name="T59" fmla="*/ 6 h 340"/>
                <a:gd name="T60" fmla="*/ 67 w 114"/>
                <a:gd name="T61" fmla="*/ 0 h 340"/>
                <a:gd name="T62" fmla="*/ 46 w 114"/>
                <a:gd name="T63" fmla="*/ 3 h 340"/>
                <a:gd name="T64" fmla="*/ 28 w 114"/>
                <a:gd name="T65" fmla="*/ 11 h 340"/>
                <a:gd name="T66" fmla="*/ 15 w 114"/>
                <a:gd name="T67" fmla="*/ 26 h 340"/>
                <a:gd name="T68" fmla="*/ 9 w 114"/>
                <a:gd name="T69" fmla="*/ 47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4" h="340">
                  <a:moveTo>
                    <a:pt x="9" y="47"/>
                  </a:moveTo>
                  <a:lnTo>
                    <a:pt x="6" y="86"/>
                  </a:lnTo>
                  <a:lnTo>
                    <a:pt x="3" y="120"/>
                  </a:lnTo>
                  <a:lnTo>
                    <a:pt x="1" y="153"/>
                  </a:lnTo>
                  <a:lnTo>
                    <a:pt x="0" y="188"/>
                  </a:lnTo>
                  <a:lnTo>
                    <a:pt x="0" y="229"/>
                  </a:lnTo>
                  <a:lnTo>
                    <a:pt x="0" y="246"/>
                  </a:lnTo>
                  <a:lnTo>
                    <a:pt x="0" y="260"/>
                  </a:lnTo>
                  <a:lnTo>
                    <a:pt x="0" y="273"/>
                  </a:lnTo>
                  <a:lnTo>
                    <a:pt x="0" y="290"/>
                  </a:lnTo>
                  <a:lnTo>
                    <a:pt x="6" y="310"/>
                  </a:lnTo>
                  <a:lnTo>
                    <a:pt x="18" y="327"/>
                  </a:lnTo>
                  <a:lnTo>
                    <a:pt x="34" y="337"/>
                  </a:lnTo>
                  <a:lnTo>
                    <a:pt x="55" y="340"/>
                  </a:lnTo>
                  <a:lnTo>
                    <a:pt x="76" y="336"/>
                  </a:lnTo>
                  <a:lnTo>
                    <a:pt x="92" y="324"/>
                  </a:lnTo>
                  <a:lnTo>
                    <a:pt x="102" y="307"/>
                  </a:lnTo>
                  <a:lnTo>
                    <a:pt x="105" y="287"/>
                  </a:lnTo>
                  <a:lnTo>
                    <a:pt x="105" y="270"/>
                  </a:lnTo>
                  <a:lnTo>
                    <a:pt x="105" y="258"/>
                  </a:lnTo>
                  <a:lnTo>
                    <a:pt x="105" y="245"/>
                  </a:lnTo>
                  <a:lnTo>
                    <a:pt x="105" y="229"/>
                  </a:lnTo>
                  <a:lnTo>
                    <a:pt x="105" y="190"/>
                  </a:lnTo>
                  <a:lnTo>
                    <a:pt x="107" y="157"/>
                  </a:lnTo>
                  <a:lnTo>
                    <a:pt x="108" y="126"/>
                  </a:lnTo>
                  <a:lnTo>
                    <a:pt x="111" y="93"/>
                  </a:lnTo>
                  <a:lnTo>
                    <a:pt x="114" y="56"/>
                  </a:lnTo>
                  <a:lnTo>
                    <a:pt x="111" y="35"/>
                  </a:lnTo>
                  <a:lnTo>
                    <a:pt x="102" y="17"/>
                  </a:lnTo>
                  <a:lnTo>
                    <a:pt x="86" y="6"/>
                  </a:lnTo>
                  <a:lnTo>
                    <a:pt x="67" y="0"/>
                  </a:lnTo>
                  <a:lnTo>
                    <a:pt x="46" y="3"/>
                  </a:lnTo>
                  <a:lnTo>
                    <a:pt x="28" y="11"/>
                  </a:lnTo>
                  <a:lnTo>
                    <a:pt x="15" y="26"/>
                  </a:lnTo>
                  <a:lnTo>
                    <a:pt x="9" y="47"/>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5" name="Freeform 15"/>
            <p:cNvSpPr>
              <a:spLocks/>
            </p:cNvSpPr>
            <p:nvPr/>
          </p:nvSpPr>
          <p:spPr bwMode="gray">
            <a:xfrm>
              <a:off x="6105526" y="4179888"/>
              <a:ext cx="190500" cy="539750"/>
            </a:xfrm>
            <a:custGeom>
              <a:avLst/>
              <a:gdLst>
                <a:gd name="T0" fmla="*/ 15 w 120"/>
                <a:gd name="T1" fmla="*/ 44 h 340"/>
                <a:gd name="T2" fmla="*/ 10 w 120"/>
                <a:gd name="T3" fmla="*/ 84 h 340"/>
                <a:gd name="T4" fmla="*/ 6 w 120"/>
                <a:gd name="T5" fmla="*/ 119 h 340"/>
                <a:gd name="T6" fmla="*/ 3 w 120"/>
                <a:gd name="T7" fmla="*/ 153 h 340"/>
                <a:gd name="T8" fmla="*/ 1 w 120"/>
                <a:gd name="T9" fmla="*/ 187 h 340"/>
                <a:gd name="T10" fmla="*/ 0 w 120"/>
                <a:gd name="T11" fmla="*/ 229 h 340"/>
                <a:gd name="T12" fmla="*/ 0 w 120"/>
                <a:gd name="T13" fmla="*/ 246 h 340"/>
                <a:gd name="T14" fmla="*/ 1 w 120"/>
                <a:gd name="T15" fmla="*/ 260 h 340"/>
                <a:gd name="T16" fmla="*/ 1 w 120"/>
                <a:gd name="T17" fmla="*/ 273 h 340"/>
                <a:gd name="T18" fmla="*/ 3 w 120"/>
                <a:gd name="T19" fmla="*/ 291 h 340"/>
                <a:gd name="T20" fmla="*/ 7 w 120"/>
                <a:gd name="T21" fmla="*/ 310 h 340"/>
                <a:gd name="T22" fmla="*/ 19 w 120"/>
                <a:gd name="T23" fmla="*/ 327 h 340"/>
                <a:gd name="T24" fmla="*/ 37 w 120"/>
                <a:gd name="T25" fmla="*/ 337 h 340"/>
                <a:gd name="T26" fmla="*/ 58 w 120"/>
                <a:gd name="T27" fmla="*/ 340 h 340"/>
                <a:gd name="T28" fmla="*/ 78 w 120"/>
                <a:gd name="T29" fmla="*/ 336 h 340"/>
                <a:gd name="T30" fmla="*/ 95 w 120"/>
                <a:gd name="T31" fmla="*/ 324 h 340"/>
                <a:gd name="T32" fmla="*/ 105 w 120"/>
                <a:gd name="T33" fmla="*/ 306 h 340"/>
                <a:gd name="T34" fmla="*/ 108 w 120"/>
                <a:gd name="T35" fmla="*/ 287 h 340"/>
                <a:gd name="T36" fmla="*/ 107 w 120"/>
                <a:gd name="T37" fmla="*/ 270 h 340"/>
                <a:gd name="T38" fmla="*/ 107 w 120"/>
                <a:gd name="T39" fmla="*/ 257 h 340"/>
                <a:gd name="T40" fmla="*/ 107 w 120"/>
                <a:gd name="T41" fmla="*/ 245 h 340"/>
                <a:gd name="T42" fmla="*/ 107 w 120"/>
                <a:gd name="T43" fmla="*/ 229 h 340"/>
                <a:gd name="T44" fmla="*/ 107 w 120"/>
                <a:gd name="T45" fmla="*/ 190 h 340"/>
                <a:gd name="T46" fmla="*/ 108 w 120"/>
                <a:gd name="T47" fmla="*/ 157 h 340"/>
                <a:gd name="T48" fmla="*/ 111 w 120"/>
                <a:gd name="T49" fmla="*/ 127 h 340"/>
                <a:gd name="T50" fmla="*/ 116 w 120"/>
                <a:gd name="T51" fmla="*/ 95 h 340"/>
                <a:gd name="T52" fmla="*/ 120 w 120"/>
                <a:gd name="T53" fmla="*/ 59 h 340"/>
                <a:gd name="T54" fmla="*/ 119 w 120"/>
                <a:gd name="T55" fmla="*/ 38 h 340"/>
                <a:gd name="T56" fmla="*/ 110 w 120"/>
                <a:gd name="T57" fmla="*/ 20 h 340"/>
                <a:gd name="T58" fmla="*/ 95 w 120"/>
                <a:gd name="T59" fmla="*/ 7 h 340"/>
                <a:gd name="T60" fmla="*/ 74 w 120"/>
                <a:gd name="T61" fmla="*/ 0 h 340"/>
                <a:gd name="T62" fmla="*/ 53 w 120"/>
                <a:gd name="T63" fmla="*/ 1 h 340"/>
                <a:gd name="T64" fmla="*/ 35 w 120"/>
                <a:gd name="T65" fmla="*/ 10 h 340"/>
                <a:gd name="T66" fmla="*/ 22 w 120"/>
                <a:gd name="T67" fmla="*/ 25 h 340"/>
                <a:gd name="T68" fmla="*/ 15 w 120"/>
                <a:gd name="T69" fmla="*/ 4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0" h="340">
                  <a:moveTo>
                    <a:pt x="15" y="44"/>
                  </a:moveTo>
                  <a:lnTo>
                    <a:pt x="10" y="84"/>
                  </a:lnTo>
                  <a:lnTo>
                    <a:pt x="6" y="119"/>
                  </a:lnTo>
                  <a:lnTo>
                    <a:pt x="3" y="153"/>
                  </a:lnTo>
                  <a:lnTo>
                    <a:pt x="1" y="187"/>
                  </a:lnTo>
                  <a:lnTo>
                    <a:pt x="0" y="229"/>
                  </a:lnTo>
                  <a:lnTo>
                    <a:pt x="0" y="246"/>
                  </a:lnTo>
                  <a:lnTo>
                    <a:pt x="1" y="260"/>
                  </a:lnTo>
                  <a:lnTo>
                    <a:pt x="1" y="273"/>
                  </a:lnTo>
                  <a:lnTo>
                    <a:pt x="3" y="291"/>
                  </a:lnTo>
                  <a:lnTo>
                    <a:pt x="7" y="310"/>
                  </a:lnTo>
                  <a:lnTo>
                    <a:pt x="19" y="327"/>
                  </a:lnTo>
                  <a:lnTo>
                    <a:pt x="37" y="337"/>
                  </a:lnTo>
                  <a:lnTo>
                    <a:pt x="58" y="340"/>
                  </a:lnTo>
                  <a:lnTo>
                    <a:pt x="78" y="336"/>
                  </a:lnTo>
                  <a:lnTo>
                    <a:pt x="95" y="324"/>
                  </a:lnTo>
                  <a:lnTo>
                    <a:pt x="105" y="306"/>
                  </a:lnTo>
                  <a:lnTo>
                    <a:pt x="108" y="287"/>
                  </a:lnTo>
                  <a:lnTo>
                    <a:pt x="107" y="270"/>
                  </a:lnTo>
                  <a:lnTo>
                    <a:pt x="107" y="257"/>
                  </a:lnTo>
                  <a:lnTo>
                    <a:pt x="107" y="245"/>
                  </a:lnTo>
                  <a:lnTo>
                    <a:pt x="107" y="229"/>
                  </a:lnTo>
                  <a:lnTo>
                    <a:pt x="107" y="190"/>
                  </a:lnTo>
                  <a:lnTo>
                    <a:pt x="108" y="157"/>
                  </a:lnTo>
                  <a:lnTo>
                    <a:pt x="111" y="127"/>
                  </a:lnTo>
                  <a:lnTo>
                    <a:pt x="116" y="95"/>
                  </a:lnTo>
                  <a:lnTo>
                    <a:pt x="120" y="59"/>
                  </a:lnTo>
                  <a:lnTo>
                    <a:pt x="119" y="38"/>
                  </a:lnTo>
                  <a:lnTo>
                    <a:pt x="110" y="20"/>
                  </a:lnTo>
                  <a:lnTo>
                    <a:pt x="95" y="7"/>
                  </a:lnTo>
                  <a:lnTo>
                    <a:pt x="74" y="0"/>
                  </a:lnTo>
                  <a:lnTo>
                    <a:pt x="53" y="1"/>
                  </a:lnTo>
                  <a:lnTo>
                    <a:pt x="35" y="10"/>
                  </a:lnTo>
                  <a:lnTo>
                    <a:pt x="22" y="25"/>
                  </a:lnTo>
                  <a:lnTo>
                    <a:pt x="15" y="44"/>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6" name="Freeform 16"/>
            <p:cNvSpPr>
              <a:spLocks/>
            </p:cNvSpPr>
            <p:nvPr/>
          </p:nvSpPr>
          <p:spPr bwMode="gray">
            <a:xfrm>
              <a:off x="6184901" y="5021263"/>
              <a:ext cx="344488" cy="569913"/>
            </a:xfrm>
            <a:custGeom>
              <a:avLst/>
              <a:gdLst>
                <a:gd name="T0" fmla="*/ 2 w 217"/>
                <a:gd name="T1" fmla="*/ 66 h 359"/>
                <a:gd name="T2" fmla="*/ 20 w 217"/>
                <a:gd name="T3" fmla="*/ 128 h 359"/>
                <a:gd name="T4" fmla="*/ 42 w 217"/>
                <a:gd name="T5" fmla="*/ 185 h 359"/>
                <a:gd name="T6" fmla="*/ 64 w 217"/>
                <a:gd name="T7" fmla="*/ 237 h 359"/>
                <a:gd name="T8" fmla="*/ 91 w 217"/>
                <a:gd name="T9" fmla="*/ 286 h 359"/>
                <a:gd name="T10" fmla="*/ 119 w 217"/>
                <a:gd name="T11" fmla="*/ 335 h 359"/>
                <a:gd name="T12" fmla="*/ 131 w 217"/>
                <a:gd name="T13" fmla="*/ 347 h 359"/>
                <a:gd name="T14" fmla="*/ 144 w 217"/>
                <a:gd name="T15" fmla="*/ 356 h 359"/>
                <a:gd name="T16" fmla="*/ 161 w 217"/>
                <a:gd name="T17" fmla="*/ 359 h 359"/>
                <a:gd name="T18" fmla="*/ 177 w 217"/>
                <a:gd name="T19" fmla="*/ 357 h 359"/>
                <a:gd name="T20" fmla="*/ 192 w 217"/>
                <a:gd name="T21" fmla="*/ 351 h 359"/>
                <a:gd name="T22" fmla="*/ 205 w 217"/>
                <a:gd name="T23" fmla="*/ 341 h 359"/>
                <a:gd name="T24" fmla="*/ 214 w 217"/>
                <a:gd name="T25" fmla="*/ 326 h 359"/>
                <a:gd name="T26" fmla="*/ 217 w 217"/>
                <a:gd name="T27" fmla="*/ 311 h 359"/>
                <a:gd name="T28" fmla="*/ 216 w 217"/>
                <a:gd name="T29" fmla="*/ 295 h 359"/>
                <a:gd name="T30" fmla="*/ 210 w 217"/>
                <a:gd name="T31" fmla="*/ 280 h 359"/>
                <a:gd name="T32" fmla="*/ 185 w 217"/>
                <a:gd name="T33" fmla="*/ 238 h 359"/>
                <a:gd name="T34" fmla="*/ 161 w 217"/>
                <a:gd name="T35" fmla="*/ 194 h 359"/>
                <a:gd name="T36" fmla="*/ 140 w 217"/>
                <a:gd name="T37" fmla="*/ 148 h 359"/>
                <a:gd name="T38" fmla="*/ 121 w 217"/>
                <a:gd name="T39" fmla="*/ 97 h 359"/>
                <a:gd name="T40" fmla="*/ 104 w 217"/>
                <a:gd name="T41" fmla="*/ 41 h 359"/>
                <a:gd name="T42" fmla="*/ 98 w 217"/>
                <a:gd name="T43" fmla="*/ 26 h 359"/>
                <a:gd name="T44" fmla="*/ 86 w 217"/>
                <a:gd name="T45" fmla="*/ 12 h 359"/>
                <a:gd name="T46" fmla="*/ 73 w 217"/>
                <a:gd name="T47" fmla="*/ 5 h 359"/>
                <a:gd name="T48" fmla="*/ 57 w 217"/>
                <a:gd name="T49" fmla="*/ 0 h 359"/>
                <a:gd name="T50" fmla="*/ 40 w 217"/>
                <a:gd name="T51" fmla="*/ 2 h 359"/>
                <a:gd name="T52" fmla="*/ 24 w 217"/>
                <a:gd name="T53" fmla="*/ 9 h 359"/>
                <a:gd name="T54" fmla="*/ 12 w 217"/>
                <a:gd name="T55" fmla="*/ 20 h 359"/>
                <a:gd name="T56" fmla="*/ 5 w 217"/>
                <a:gd name="T57" fmla="*/ 33 h 359"/>
                <a:gd name="T58" fmla="*/ 0 w 217"/>
                <a:gd name="T59" fmla="*/ 50 h 359"/>
                <a:gd name="T60" fmla="*/ 2 w 217"/>
                <a:gd name="T61" fmla="*/ 66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7" h="359">
                  <a:moveTo>
                    <a:pt x="2" y="66"/>
                  </a:moveTo>
                  <a:lnTo>
                    <a:pt x="20" y="128"/>
                  </a:lnTo>
                  <a:lnTo>
                    <a:pt x="42" y="185"/>
                  </a:lnTo>
                  <a:lnTo>
                    <a:pt x="64" y="237"/>
                  </a:lnTo>
                  <a:lnTo>
                    <a:pt x="91" y="286"/>
                  </a:lnTo>
                  <a:lnTo>
                    <a:pt x="119" y="335"/>
                  </a:lnTo>
                  <a:lnTo>
                    <a:pt x="131" y="347"/>
                  </a:lnTo>
                  <a:lnTo>
                    <a:pt x="144" y="356"/>
                  </a:lnTo>
                  <a:lnTo>
                    <a:pt x="161" y="359"/>
                  </a:lnTo>
                  <a:lnTo>
                    <a:pt x="177" y="357"/>
                  </a:lnTo>
                  <a:lnTo>
                    <a:pt x="192" y="351"/>
                  </a:lnTo>
                  <a:lnTo>
                    <a:pt x="205" y="341"/>
                  </a:lnTo>
                  <a:lnTo>
                    <a:pt x="214" y="326"/>
                  </a:lnTo>
                  <a:lnTo>
                    <a:pt x="217" y="311"/>
                  </a:lnTo>
                  <a:lnTo>
                    <a:pt x="216" y="295"/>
                  </a:lnTo>
                  <a:lnTo>
                    <a:pt x="210" y="280"/>
                  </a:lnTo>
                  <a:lnTo>
                    <a:pt x="185" y="238"/>
                  </a:lnTo>
                  <a:lnTo>
                    <a:pt x="161" y="194"/>
                  </a:lnTo>
                  <a:lnTo>
                    <a:pt x="140" y="148"/>
                  </a:lnTo>
                  <a:lnTo>
                    <a:pt x="121" y="97"/>
                  </a:lnTo>
                  <a:lnTo>
                    <a:pt x="104" y="41"/>
                  </a:lnTo>
                  <a:lnTo>
                    <a:pt x="98" y="26"/>
                  </a:lnTo>
                  <a:lnTo>
                    <a:pt x="86" y="12"/>
                  </a:lnTo>
                  <a:lnTo>
                    <a:pt x="73" y="5"/>
                  </a:lnTo>
                  <a:lnTo>
                    <a:pt x="57" y="0"/>
                  </a:lnTo>
                  <a:lnTo>
                    <a:pt x="40" y="2"/>
                  </a:lnTo>
                  <a:lnTo>
                    <a:pt x="24" y="9"/>
                  </a:lnTo>
                  <a:lnTo>
                    <a:pt x="12" y="20"/>
                  </a:lnTo>
                  <a:lnTo>
                    <a:pt x="5" y="33"/>
                  </a:lnTo>
                  <a:lnTo>
                    <a:pt x="0" y="50"/>
                  </a:lnTo>
                  <a:lnTo>
                    <a:pt x="2" y="66"/>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7" name="Freeform 17"/>
            <p:cNvSpPr>
              <a:spLocks/>
            </p:cNvSpPr>
            <p:nvPr/>
          </p:nvSpPr>
          <p:spPr bwMode="gray">
            <a:xfrm>
              <a:off x="6619876" y="3940175"/>
              <a:ext cx="558800" cy="166688"/>
            </a:xfrm>
            <a:custGeom>
              <a:avLst/>
              <a:gdLst>
                <a:gd name="T0" fmla="*/ 298 w 352"/>
                <a:gd name="T1" fmla="*/ 0 h 105"/>
                <a:gd name="T2" fmla="*/ 53 w 352"/>
                <a:gd name="T3" fmla="*/ 0 h 105"/>
                <a:gd name="T4" fmla="*/ 32 w 352"/>
                <a:gd name="T5" fmla="*/ 5 h 105"/>
                <a:gd name="T6" fmla="*/ 16 w 352"/>
                <a:gd name="T7" fmla="*/ 15 h 105"/>
                <a:gd name="T8" fmla="*/ 4 w 352"/>
                <a:gd name="T9" fmla="*/ 32 h 105"/>
                <a:gd name="T10" fmla="*/ 0 w 352"/>
                <a:gd name="T11" fmla="*/ 52 h 105"/>
                <a:gd name="T12" fmla="*/ 4 w 352"/>
                <a:gd name="T13" fmla="*/ 73 h 105"/>
                <a:gd name="T14" fmla="*/ 16 w 352"/>
                <a:gd name="T15" fmla="*/ 90 h 105"/>
                <a:gd name="T16" fmla="*/ 32 w 352"/>
                <a:gd name="T17" fmla="*/ 100 h 105"/>
                <a:gd name="T18" fmla="*/ 53 w 352"/>
                <a:gd name="T19" fmla="*/ 105 h 105"/>
                <a:gd name="T20" fmla="*/ 298 w 352"/>
                <a:gd name="T21" fmla="*/ 105 h 105"/>
                <a:gd name="T22" fmla="*/ 319 w 352"/>
                <a:gd name="T23" fmla="*/ 100 h 105"/>
                <a:gd name="T24" fmla="*/ 336 w 352"/>
                <a:gd name="T25" fmla="*/ 90 h 105"/>
                <a:gd name="T26" fmla="*/ 348 w 352"/>
                <a:gd name="T27" fmla="*/ 73 h 105"/>
                <a:gd name="T28" fmla="*/ 352 w 352"/>
                <a:gd name="T29" fmla="*/ 52 h 105"/>
                <a:gd name="T30" fmla="*/ 348 w 352"/>
                <a:gd name="T31" fmla="*/ 32 h 105"/>
                <a:gd name="T32" fmla="*/ 336 w 352"/>
                <a:gd name="T33" fmla="*/ 15 h 105"/>
                <a:gd name="T34" fmla="*/ 319 w 352"/>
                <a:gd name="T35" fmla="*/ 5 h 105"/>
                <a:gd name="T36" fmla="*/ 298 w 352"/>
                <a:gd name="T37"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52" h="105">
                  <a:moveTo>
                    <a:pt x="298" y="0"/>
                  </a:moveTo>
                  <a:lnTo>
                    <a:pt x="53" y="0"/>
                  </a:lnTo>
                  <a:lnTo>
                    <a:pt x="32" y="5"/>
                  </a:lnTo>
                  <a:lnTo>
                    <a:pt x="16" y="15"/>
                  </a:lnTo>
                  <a:lnTo>
                    <a:pt x="4" y="32"/>
                  </a:lnTo>
                  <a:lnTo>
                    <a:pt x="0" y="52"/>
                  </a:lnTo>
                  <a:lnTo>
                    <a:pt x="4" y="73"/>
                  </a:lnTo>
                  <a:lnTo>
                    <a:pt x="16" y="90"/>
                  </a:lnTo>
                  <a:lnTo>
                    <a:pt x="32" y="100"/>
                  </a:lnTo>
                  <a:lnTo>
                    <a:pt x="53" y="105"/>
                  </a:lnTo>
                  <a:lnTo>
                    <a:pt x="298" y="105"/>
                  </a:lnTo>
                  <a:lnTo>
                    <a:pt x="319" y="100"/>
                  </a:lnTo>
                  <a:lnTo>
                    <a:pt x="336" y="90"/>
                  </a:lnTo>
                  <a:lnTo>
                    <a:pt x="348" y="73"/>
                  </a:lnTo>
                  <a:lnTo>
                    <a:pt x="352" y="52"/>
                  </a:lnTo>
                  <a:lnTo>
                    <a:pt x="348" y="32"/>
                  </a:lnTo>
                  <a:lnTo>
                    <a:pt x="336" y="15"/>
                  </a:lnTo>
                  <a:lnTo>
                    <a:pt x="319" y="5"/>
                  </a:lnTo>
                  <a:lnTo>
                    <a:pt x="298"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8" name="Freeform 18"/>
            <p:cNvSpPr>
              <a:spLocks/>
            </p:cNvSpPr>
            <p:nvPr/>
          </p:nvSpPr>
          <p:spPr bwMode="gray">
            <a:xfrm>
              <a:off x="5510213" y="4791075"/>
              <a:ext cx="558800" cy="165100"/>
            </a:xfrm>
            <a:custGeom>
              <a:avLst/>
              <a:gdLst>
                <a:gd name="T0" fmla="*/ 299 w 352"/>
                <a:gd name="T1" fmla="*/ 0 h 104"/>
                <a:gd name="T2" fmla="*/ 54 w 352"/>
                <a:gd name="T3" fmla="*/ 0 h 104"/>
                <a:gd name="T4" fmla="*/ 33 w 352"/>
                <a:gd name="T5" fmla="*/ 4 h 104"/>
                <a:gd name="T6" fmla="*/ 16 w 352"/>
                <a:gd name="T7" fmla="*/ 16 h 104"/>
                <a:gd name="T8" fmla="*/ 5 w 352"/>
                <a:gd name="T9" fmla="*/ 32 h 104"/>
                <a:gd name="T10" fmla="*/ 0 w 352"/>
                <a:gd name="T11" fmla="*/ 52 h 104"/>
                <a:gd name="T12" fmla="*/ 5 w 352"/>
                <a:gd name="T13" fmla="*/ 73 h 104"/>
                <a:gd name="T14" fmla="*/ 16 w 352"/>
                <a:gd name="T15" fmla="*/ 89 h 104"/>
                <a:gd name="T16" fmla="*/ 33 w 352"/>
                <a:gd name="T17" fmla="*/ 101 h 104"/>
                <a:gd name="T18" fmla="*/ 54 w 352"/>
                <a:gd name="T19" fmla="*/ 104 h 104"/>
                <a:gd name="T20" fmla="*/ 299 w 352"/>
                <a:gd name="T21" fmla="*/ 104 h 104"/>
                <a:gd name="T22" fmla="*/ 320 w 352"/>
                <a:gd name="T23" fmla="*/ 101 h 104"/>
                <a:gd name="T24" fmla="*/ 336 w 352"/>
                <a:gd name="T25" fmla="*/ 89 h 104"/>
                <a:gd name="T26" fmla="*/ 348 w 352"/>
                <a:gd name="T27" fmla="*/ 73 h 104"/>
                <a:gd name="T28" fmla="*/ 352 w 352"/>
                <a:gd name="T29" fmla="*/ 52 h 104"/>
                <a:gd name="T30" fmla="*/ 348 w 352"/>
                <a:gd name="T31" fmla="*/ 32 h 104"/>
                <a:gd name="T32" fmla="*/ 336 w 352"/>
                <a:gd name="T33" fmla="*/ 16 h 104"/>
                <a:gd name="T34" fmla="*/ 320 w 352"/>
                <a:gd name="T35" fmla="*/ 4 h 104"/>
                <a:gd name="T36" fmla="*/ 299 w 352"/>
                <a:gd name="T37"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52" h="104">
                  <a:moveTo>
                    <a:pt x="299" y="0"/>
                  </a:moveTo>
                  <a:lnTo>
                    <a:pt x="54" y="0"/>
                  </a:lnTo>
                  <a:lnTo>
                    <a:pt x="33" y="4"/>
                  </a:lnTo>
                  <a:lnTo>
                    <a:pt x="16" y="16"/>
                  </a:lnTo>
                  <a:lnTo>
                    <a:pt x="5" y="32"/>
                  </a:lnTo>
                  <a:lnTo>
                    <a:pt x="0" y="52"/>
                  </a:lnTo>
                  <a:lnTo>
                    <a:pt x="5" y="73"/>
                  </a:lnTo>
                  <a:lnTo>
                    <a:pt x="16" y="89"/>
                  </a:lnTo>
                  <a:lnTo>
                    <a:pt x="33" y="101"/>
                  </a:lnTo>
                  <a:lnTo>
                    <a:pt x="54" y="104"/>
                  </a:lnTo>
                  <a:lnTo>
                    <a:pt x="299" y="104"/>
                  </a:lnTo>
                  <a:lnTo>
                    <a:pt x="320" y="101"/>
                  </a:lnTo>
                  <a:lnTo>
                    <a:pt x="336" y="89"/>
                  </a:lnTo>
                  <a:lnTo>
                    <a:pt x="348" y="73"/>
                  </a:lnTo>
                  <a:lnTo>
                    <a:pt x="352" y="52"/>
                  </a:lnTo>
                  <a:lnTo>
                    <a:pt x="348" y="32"/>
                  </a:lnTo>
                  <a:lnTo>
                    <a:pt x="336" y="16"/>
                  </a:lnTo>
                  <a:lnTo>
                    <a:pt x="320" y="4"/>
                  </a:lnTo>
                  <a:lnTo>
                    <a:pt x="299"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9" name="Freeform 19"/>
            <p:cNvSpPr>
              <a:spLocks/>
            </p:cNvSpPr>
            <p:nvPr/>
          </p:nvSpPr>
          <p:spPr bwMode="gray">
            <a:xfrm>
              <a:off x="7546976" y="4179888"/>
              <a:ext cx="557213" cy="165100"/>
            </a:xfrm>
            <a:custGeom>
              <a:avLst/>
              <a:gdLst>
                <a:gd name="T0" fmla="*/ 297 w 351"/>
                <a:gd name="T1" fmla="*/ 0 h 104"/>
                <a:gd name="T2" fmla="*/ 52 w 351"/>
                <a:gd name="T3" fmla="*/ 0 h 104"/>
                <a:gd name="T4" fmla="*/ 31 w 351"/>
                <a:gd name="T5" fmla="*/ 4 h 104"/>
                <a:gd name="T6" fmla="*/ 15 w 351"/>
                <a:gd name="T7" fmla="*/ 16 h 104"/>
                <a:gd name="T8" fmla="*/ 3 w 351"/>
                <a:gd name="T9" fmla="*/ 32 h 104"/>
                <a:gd name="T10" fmla="*/ 0 w 351"/>
                <a:gd name="T11" fmla="*/ 52 h 104"/>
                <a:gd name="T12" fmla="*/ 3 w 351"/>
                <a:gd name="T13" fmla="*/ 72 h 104"/>
                <a:gd name="T14" fmla="*/ 15 w 351"/>
                <a:gd name="T15" fmla="*/ 89 h 104"/>
                <a:gd name="T16" fmla="*/ 31 w 351"/>
                <a:gd name="T17" fmla="*/ 101 h 104"/>
                <a:gd name="T18" fmla="*/ 52 w 351"/>
                <a:gd name="T19" fmla="*/ 104 h 104"/>
                <a:gd name="T20" fmla="*/ 297 w 351"/>
                <a:gd name="T21" fmla="*/ 104 h 104"/>
                <a:gd name="T22" fmla="*/ 318 w 351"/>
                <a:gd name="T23" fmla="*/ 101 h 104"/>
                <a:gd name="T24" fmla="*/ 336 w 351"/>
                <a:gd name="T25" fmla="*/ 89 h 104"/>
                <a:gd name="T26" fmla="*/ 346 w 351"/>
                <a:gd name="T27" fmla="*/ 72 h 104"/>
                <a:gd name="T28" fmla="*/ 351 w 351"/>
                <a:gd name="T29" fmla="*/ 52 h 104"/>
                <a:gd name="T30" fmla="*/ 346 w 351"/>
                <a:gd name="T31" fmla="*/ 32 h 104"/>
                <a:gd name="T32" fmla="*/ 336 w 351"/>
                <a:gd name="T33" fmla="*/ 16 h 104"/>
                <a:gd name="T34" fmla="*/ 318 w 351"/>
                <a:gd name="T35" fmla="*/ 4 h 104"/>
                <a:gd name="T36" fmla="*/ 297 w 351"/>
                <a:gd name="T37"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51" h="104">
                  <a:moveTo>
                    <a:pt x="297" y="0"/>
                  </a:moveTo>
                  <a:lnTo>
                    <a:pt x="52" y="0"/>
                  </a:lnTo>
                  <a:lnTo>
                    <a:pt x="31" y="4"/>
                  </a:lnTo>
                  <a:lnTo>
                    <a:pt x="15" y="16"/>
                  </a:lnTo>
                  <a:lnTo>
                    <a:pt x="3" y="32"/>
                  </a:lnTo>
                  <a:lnTo>
                    <a:pt x="0" y="52"/>
                  </a:lnTo>
                  <a:lnTo>
                    <a:pt x="3" y="72"/>
                  </a:lnTo>
                  <a:lnTo>
                    <a:pt x="15" y="89"/>
                  </a:lnTo>
                  <a:lnTo>
                    <a:pt x="31" y="101"/>
                  </a:lnTo>
                  <a:lnTo>
                    <a:pt x="52" y="104"/>
                  </a:lnTo>
                  <a:lnTo>
                    <a:pt x="297" y="104"/>
                  </a:lnTo>
                  <a:lnTo>
                    <a:pt x="318" y="101"/>
                  </a:lnTo>
                  <a:lnTo>
                    <a:pt x="336" y="89"/>
                  </a:lnTo>
                  <a:lnTo>
                    <a:pt x="346" y="72"/>
                  </a:lnTo>
                  <a:lnTo>
                    <a:pt x="351" y="52"/>
                  </a:lnTo>
                  <a:lnTo>
                    <a:pt x="346" y="32"/>
                  </a:lnTo>
                  <a:lnTo>
                    <a:pt x="336" y="16"/>
                  </a:lnTo>
                  <a:lnTo>
                    <a:pt x="318" y="4"/>
                  </a:lnTo>
                  <a:lnTo>
                    <a:pt x="297"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0" name="Freeform 20"/>
            <p:cNvSpPr>
              <a:spLocks/>
            </p:cNvSpPr>
            <p:nvPr/>
          </p:nvSpPr>
          <p:spPr bwMode="gray">
            <a:xfrm>
              <a:off x="6619876" y="4179888"/>
              <a:ext cx="615950" cy="165100"/>
            </a:xfrm>
            <a:custGeom>
              <a:avLst/>
              <a:gdLst>
                <a:gd name="T0" fmla="*/ 334 w 388"/>
                <a:gd name="T1" fmla="*/ 0 h 104"/>
                <a:gd name="T2" fmla="*/ 53 w 388"/>
                <a:gd name="T3" fmla="*/ 0 h 104"/>
                <a:gd name="T4" fmla="*/ 32 w 388"/>
                <a:gd name="T5" fmla="*/ 4 h 104"/>
                <a:gd name="T6" fmla="*/ 16 w 388"/>
                <a:gd name="T7" fmla="*/ 16 h 104"/>
                <a:gd name="T8" fmla="*/ 4 w 388"/>
                <a:gd name="T9" fmla="*/ 32 h 104"/>
                <a:gd name="T10" fmla="*/ 0 w 388"/>
                <a:gd name="T11" fmla="*/ 52 h 104"/>
                <a:gd name="T12" fmla="*/ 4 w 388"/>
                <a:gd name="T13" fmla="*/ 72 h 104"/>
                <a:gd name="T14" fmla="*/ 16 w 388"/>
                <a:gd name="T15" fmla="*/ 89 h 104"/>
                <a:gd name="T16" fmla="*/ 32 w 388"/>
                <a:gd name="T17" fmla="*/ 101 h 104"/>
                <a:gd name="T18" fmla="*/ 53 w 388"/>
                <a:gd name="T19" fmla="*/ 104 h 104"/>
                <a:gd name="T20" fmla="*/ 334 w 388"/>
                <a:gd name="T21" fmla="*/ 104 h 104"/>
                <a:gd name="T22" fmla="*/ 355 w 388"/>
                <a:gd name="T23" fmla="*/ 101 h 104"/>
                <a:gd name="T24" fmla="*/ 371 w 388"/>
                <a:gd name="T25" fmla="*/ 89 h 104"/>
                <a:gd name="T26" fmla="*/ 383 w 388"/>
                <a:gd name="T27" fmla="*/ 72 h 104"/>
                <a:gd name="T28" fmla="*/ 388 w 388"/>
                <a:gd name="T29" fmla="*/ 52 h 104"/>
                <a:gd name="T30" fmla="*/ 383 w 388"/>
                <a:gd name="T31" fmla="*/ 32 h 104"/>
                <a:gd name="T32" fmla="*/ 371 w 388"/>
                <a:gd name="T33" fmla="*/ 16 h 104"/>
                <a:gd name="T34" fmla="*/ 355 w 388"/>
                <a:gd name="T35" fmla="*/ 4 h 104"/>
                <a:gd name="T36" fmla="*/ 334 w 388"/>
                <a:gd name="T37"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8" h="104">
                  <a:moveTo>
                    <a:pt x="334" y="0"/>
                  </a:moveTo>
                  <a:lnTo>
                    <a:pt x="53" y="0"/>
                  </a:lnTo>
                  <a:lnTo>
                    <a:pt x="32" y="4"/>
                  </a:lnTo>
                  <a:lnTo>
                    <a:pt x="16" y="16"/>
                  </a:lnTo>
                  <a:lnTo>
                    <a:pt x="4" y="32"/>
                  </a:lnTo>
                  <a:lnTo>
                    <a:pt x="0" y="52"/>
                  </a:lnTo>
                  <a:lnTo>
                    <a:pt x="4" y="72"/>
                  </a:lnTo>
                  <a:lnTo>
                    <a:pt x="16" y="89"/>
                  </a:lnTo>
                  <a:lnTo>
                    <a:pt x="32" y="101"/>
                  </a:lnTo>
                  <a:lnTo>
                    <a:pt x="53" y="104"/>
                  </a:lnTo>
                  <a:lnTo>
                    <a:pt x="334" y="104"/>
                  </a:lnTo>
                  <a:lnTo>
                    <a:pt x="355" y="101"/>
                  </a:lnTo>
                  <a:lnTo>
                    <a:pt x="371" y="89"/>
                  </a:lnTo>
                  <a:lnTo>
                    <a:pt x="383" y="72"/>
                  </a:lnTo>
                  <a:lnTo>
                    <a:pt x="388" y="52"/>
                  </a:lnTo>
                  <a:lnTo>
                    <a:pt x="383" y="32"/>
                  </a:lnTo>
                  <a:lnTo>
                    <a:pt x="371" y="16"/>
                  </a:lnTo>
                  <a:lnTo>
                    <a:pt x="355" y="4"/>
                  </a:lnTo>
                  <a:lnTo>
                    <a:pt x="334"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1" name="Freeform 21"/>
            <p:cNvSpPr>
              <a:spLocks/>
            </p:cNvSpPr>
            <p:nvPr/>
          </p:nvSpPr>
          <p:spPr bwMode="gray">
            <a:xfrm>
              <a:off x="6381751" y="4791075"/>
              <a:ext cx="612775" cy="165100"/>
            </a:xfrm>
            <a:custGeom>
              <a:avLst/>
              <a:gdLst>
                <a:gd name="T0" fmla="*/ 334 w 386"/>
                <a:gd name="T1" fmla="*/ 0 h 104"/>
                <a:gd name="T2" fmla="*/ 53 w 386"/>
                <a:gd name="T3" fmla="*/ 0 h 104"/>
                <a:gd name="T4" fmla="*/ 32 w 386"/>
                <a:gd name="T5" fmla="*/ 4 h 104"/>
                <a:gd name="T6" fmla="*/ 16 w 386"/>
                <a:gd name="T7" fmla="*/ 16 h 104"/>
                <a:gd name="T8" fmla="*/ 4 w 386"/>
                <a:gd name="T9" fmla="*/ 32 h 104"/>
                <a:gd name="T10" fmla="*/ 0 w 386"/>
                <a:gd name="T11" fmla="*/ 52 h 104"/>
                <a:gd name="T12" fmla="*/ 4 w 386"/>
                <a:gd name="T13" fmla="*/ 73 h 104"/>
                <a:gd name="T14" fmla="*/ 16 w 386"/>
                <a:gd name="T15" fmla="*/ 89 h 104"/>
                <a:gd name="T16" fmla="*/ 32 w 386"/>
                <a:gd name="T17" fmla="*/ 101 h 104"/>
                <a:gd name="T18" fmla="*/ 53 w 386"/>
                <a:gd name="T19" fmla="*/ 104 h 104"/>
                <a:gd name="T20" fmla="*/ 334 w 386"/>
                <a:gd name="T21" fmla="*/ 104 h 104"/>
                <a:gd name="T22" fmla="*/ 355 w 386"/>
                <a:gd name="T23" fmla="*/ 101 h 104"/>
                <a:gd name="T24" fmla="*/ 371 w 386"/>
                <a:gd name="T25" fmla="*/ 89 h 104"/>
                <a:gd name="T26" fmla="*/ 383 w 386"/>
                <a:gd name="T27" fmla="*/ 73 h 104"/>
                <a:gd name="T28" fmla="*/ 386 w 386"/>
                <a:gd name="T29" fmla="*/ 52 h 104"/>
                <a:gd name="T30" fmla="*/ 383 w 386"/>
                <a:gd name="T31" fmla="*/ 32 h 104"/>
                <a:gd name="T32" fmla="*/ 371 w 386"/>
                <a:gd name="T33" fmla="*/ 16 h 104"/>
                <a:gd name="T34" fmla="*/ 355 w 386"/>
                <a:gd name="T35" fmla="*/ 4 h 104"/>
                <a:gd name="T36" fmla="*/ 334 w 386"/>
                <a:gd name="T37"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6" h="104">
                  <a:moveTo>
                    <a:pt x="334" y="0"/>
                  </a:moveTo>
                  <a:lnTo>
                    <a:pt x="53" y="0"/>
                  </a:lnTo>
                  <a:lnTo>
                    <a:pt x="32" y="4"/>
                  </a:lnTo>
                  <a:lnTo>
                    <a:pt x="16" y="16"/>
                  </a:lnTo>
                  <a:lnTo>
                    <a:pt x="4" y="32"/>
                  </a:lnTo>
                  <a:lnTo>
                    <a:pt x="0" y="52"/>
                  </a:lnTo>
                  <a:lnTo>
                    <a:pt x="4" y="73"/>
                  </a:lnTo>
                  <a:lnTo>
                    <a:pt x="16" y="89"/>
                  </a:lnTo>
                  <a:lnTo>
                    <a:pt x="32" y="101"/>
                  </a:lnTo>
                  <a:lnTo>
                    <a:pt x="53" y="104"/>
                  </a:lnTo>
                  <a:lnTo>
                    <a:pt x="334" y="104"/>
                  </a:lnTo>
                  <a:lnTo>
                    <a:pt x="355" y="101"/>
                  </a:lnTo>
                  <a:lnTo>
                    <a:pt x="371" y="89"/>
                  </a:lnTo>
                  <a:lnTo>
                    <a:pt x="383" y="73"/>
                  </a:lnTo>
                  <a:lnTo>
                    <a:pt x="386" y="52"/>
                  </a:lnTo>
                  <a:lnTo>
                    <a:pt x="383" y="32"/>
                  </a:lnTo>
                  <a:lnTo>
                    <a:pt x="371" y="16"/>
                  </a:lnTo>
                  <a:lnTo>
                    <a:pt x="355" y="4"/>
                  </a:lnTo>
                  <a:lnTo>
                    <a:pt x="334"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2" name="Freeform 22"/>
            <p:cNvSpPr>
              <a:spLocks/>
            </p:cNvSpPr>
            <p:nvPr/>
          </p:nvSpPr>
          <p:spPr bwMode="gray">
            <a:xfrm>
              <a:off x="6437313" y="5021263"/>
              <a:ext cx="557213" cy="166688"/>
            </a:xfrm>
            <a:custGeom>
              <a:avLst/>
              <a:gdLst>
                <a:gd name="T0" fmla="*/ 299 w 351"/>
                <a:gd name="T1" fmla="*/ 0 h 105"/>
                <a:gd name="T2" fmla="*/ 54 w 351"/>
                <a:gd name="T3" fmla="*/ 0 h 105"/>
                <a:gd name="T4" fmla="*/ 33 w 351"/>
                <a:gd name="T5" fmla="*/ 5 h 105"/>
                <a:gd name="T6" fmla="*/ 15 w 351"/>
                <a:gd name="T7" fmla="*/ 17 h 105"/>
                <a:gd name="T8" fmla="*/ 5 w 351"/>
                <a:gd name="T9" fmla="*/ 33 h 105"/>
                <a:gd name="T10" fmla="*/ 0 w 351"/>
                <a:gd name="T11" fmla="*/ 52 h 105"/>
                <a:gd name="T12" fmla="*/ 5 w 351"/>
                <a:gd name="T13" fmla="*/ 73 h 105"/>
                <a:gd name="T14" fmla="*/ 15 w 351"/>
                <a:gd name="T15" fmla="*/ 90 h 105"/>
                <a:gd name="T16" fmla="*/ 33 w 351"/>
                <a:gd name="T17" fmla="*/ 102 h 105"/>
                <a:gd name="T18" fmla="*/ 54 w 351"/>
                <a:gd name="T19" fmla="*/ 105 h 105"/>
                <a:gd name="T20" fmla="*/ 299 w 351"/>
                <a:gd name="T21" fmla="*/ 105 h 105"/>
                <a:gd name="T22" fmla="*/ 320 w 351"/>
                <a:gd name="T23" fmla="*/ 102 h 105"/>
                <a:gd name="T24" fmla="*/ 336 w 351"/>
                <a:gd name="T25" fmla="*/ 90 h 105"/>
                <a:gd name="T26" fmla="*/ 348 w 351"/>
                <a:gd name="T27" fmla="*/ 73 h 105"/>
                <a:gd name="T28" fmla="*/ 351 w 351"/>
                <a:gd name="T29" fmla="*/ 52 h 105"/>
                <a:gd name="T30" fmla="*/ 348 w 351"/>
                <a:gd name="T31" fmla="*/ 33 h 105"/>
                <a:gd name="T32" fmla="*/ 336 w 351"/>
                <a:gd name="T33" fmla="*/ 17 h 105"/>
                <a:gd name="T34" fmla="*/ 320 w 351"/>
                <a:gd name="T35" fmla="*/ 5 h 105"/>
                <a:gd name="T36" fmla="*/ 299 w 351"/>
                <a:gd name="T37"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51" h="105">
                  <a:moveTo>
                    <a:pt x="299" y="0"/>
                  </a:moveTo>
                  <a:lnTo>
                    <a:pt x="54" y="0"/>
                  </a:lnTo>
                  <a:lnTo>
                    <a:pt x="33" y="5"/>
                  </a:lnTo>
                  <a:lnTo>
                    <a:pt x="15" y="17"/>
                  </a:lnTo>
                  <a:lnTo>
                    <a:pt x="5" y="33"/>
                  </a:lnTo>
                  <a:lnTo>
                    <a:pt x="0" y="52"/>
                  </a:lnTo>
                  <a:lnTo>
                    <a:pt x="5" y="73"/>
                  </a:lnTo>
                  <a:lnTo>
                    <a:pt x="15" y="90"/>
                  </a:lnTo>
                  <a:lnTo>
                    <a:pt x="33" y="102"/>
                  </a:lnTo>
                  <a:lnTo>
                    <a:pt x="54" y="105"/>
                  </a:lnTo>
                  <a:lnTo>
                    <a:pt x="299" y="105"/>
                  </a:lnTo>
                  <a:lnTo>
                    <a:pt x="320" y="102"/>
                  </a:lnTo>
                  <a:lnTo>
                    <a:pt x="336" y="90"/>
                  </a:lnTo>
                  <a:lnTo>
                    <a:pt x="348" y="73"/>
                  </a:lnTo>
                  <a:lnTo>
                    <a:pt x="351" y="52"/>
                  </a:lnTo>
                  <a:lnTo>
                    <a:pt x="348" y="33"/>
                  </a:lnTo>
                  <a:lnTo>
                    <a:pt x="336" y="17"/>
                  </a:lnTo>
                  <a:lnTo>
                    <a:pt x="320" y="5"/>
                  </a:lnTo>
                  <a:lnTo>
                    <a:pt x="299"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3" name="Freeform 23"/>
            <p:cNvSpPr>
              <a:spLocks/>
            </p:cNvSpPr>
            <p:nvPr/>
          </p:nvSpPr>
          <p:spPr bwMode="gray">
            <a:xfrm>
              <a:off x="6450013" y="3332163"/>
              <a:ext cx="346075" cy="544513"/>
            </a:xfrm>
            <a:custGeom>
              <a:avLst/>
              <a:gdLst>
                <a:gd name="T0" fmla="*/ 126 w 218"/>
                <a:gd name="T1" fmla="*/ 18 h 343"/>
                <a:gd name="T2" fmla="*/ 101 w 218"/>
                <a:gd name="T3" fmla="*/ 49 h 343"/>
                <a:gd name="T4" fmla="*/ 77 w 218"/>
                <a:gd name="T5" fmla="*/ 83 h 343"/>
                <a:gd name="T6" fmla="*/ 56 w 218"/>
                <a:gd name="T7" fmla="*/ 122 h 343"/>
                <a:gd name="T8" fmla="*/ 37 w 218"/>
                <a:gd name="T9" fmla="*/ 166 h 343"/>
                <a:gd name="T10" fmla="*/ 19 w 218"/>
                <a:gd name="T11" fmla="*/ 218 h 343"/>
                <a:gd name="T12" fmla="*/ 1 w 218"/>
                <a:gd name="T13" fmla="*/ 278 h 343"/>
                <a:gd name="T14" fmla="*/ 0 w 218"/>
                <a:gd name="T15" fmla="*/ 294 h 343"/>
                <a:gd name="T16" fmla="*/ 4 w 218"/>
                <a:gd name="T17" fmla="*/ 311 h 343"/>
                <a:gd name="T18" fmla="*/ 12 w 218"/>
                <a:gd name="T19" fmla="*/ 324 h 343"/>
                <a:gd name="T20" fmla="*/ 23 w 218"/>
                <a:gd name="T21" fmla="*/ 334 h 343"/>
                <a:gd name="T22" fmla="*/ 40 w 218"/>
                <a:gd name="T23" fmla="*/ 342 h 343"/>
                <a:gd name="T24" fmla="*/ 56 w 218"/>
                <a:gd name="T25" fmla="*/ 343 h 343"/>
                <a:gd name="T26" fmla="*/ 73 w 218"/>
                <a:gd name="T27" fmla="*/ 339 h 343"/>
                <a:gd name="T28" fmla="*/ 86 w 218"/>
                <a:gd name="T29" fmla="*/ 331 h 343"/>
                <a:gd name="T30" fmla="*/ 98 w 218"/>
                <a:gd name="T31" fmla="*/ 319 h 343"/>
                <a:gd name="T32" fmla="*/ 104 w 218"/>
                <a:gd name="T33" fmla="*/ 305 h 343"/>
                <a:gd name="T34" fmla="*/ 119 w 218"/>
                <a:gd name="T35" fmla="*/ 253 h 343"/>
                <a:gd name="T36" fmla="*/ 133 w 218"/>
                <a:gd name="T37" fmla="*/ 208 h 343"/>
                <a:gd name="T38" fmla="*/ 150 w 218"/>
                <a:gd name="T39" fmla="*/ 171 h 343"/>
                <a:gd name="T40" fmla="*/ 166 w 218"/>
                <a:gd name="T41" fmla="*/ 140 h 343"/>
                <a:gd name="T42" fmla="*/ 185 w 218"/>
                <a:gd name="T43" fmla="*/ 111 h 343"/>
                <a:gd name="T44" fmla="*/ 205 w 218"/>
                <a:gd name="T45" fmla="*/ 86 h 343"/>
                <a:gd name="T46" fmla="*/ 214 w 218"/>
                <a:gd name="T47" fmla="*/ 73 h 343"/>
                <a:gd name="T48" fmla="*/ 218 w 218"/>
                <a:gd name="T49" fmla="*/ 56 h 343"/>
                <a:gd name="T50" fmla="*/ 217 w 218"/>
                <a:gd name="T51" fmla="*/ 41 h 343"/>
                <a:gd name="T52" fmla="*/ 211 w 218"/>
                <a:gd name="T53" fmla="*/ 27 h 343"/>
                <a:gd name="T54" fmla="*/ 200 w 218"/>
                <a:gd name="T55" fmla="*/ 13 h 343"/>
                <a:gd name="T56" fmla="*/ 185 w 218"/>
                <a:gd name="T57" fmla="*/ 4 h 343"/>
                <a:gd name="T58" fmla="*/ 171 w 218"/>
                <a:gd name="T59" fmla="*/ 0 h 343"/>
                <a:gd name="T60" fmla="*/ 154 w 218"/>
                <a:gd name="T61" fmla="*/ 1 h 343"/>
                <a:gd name="T62" fmla="*/ 139 w 218"/>
                <a:gd name="T63" fmla="*/ 7 h 343"/>
                <a:gd name="T64" fmla="*/ 126 w 218"/>
                <a:gd name="T65" fmla="*/ 18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8" h="343">
                  <a:moveTo>
                    <a:pt x="126" y="18"/>
                  </a:moveTo>
                  <a:lnTo>
                    <a:pt x="101" y="49"/>
                  </a:lnTo>
                  <a:lnTo>
                    <a:pt x="77" y="83"/>
                  </a:lnTo>
                  <a:lnTo>
                    <a:pt x="56" y="122"/>
                  </a:lnTo>
                  <a:lnTo>
                    <a:pt x="37" y="166"/>
                  </a:lnTo>
                  <a:lnTo>
                    <a:pt x="19" y="218"/>
                  </a:lnTo>
                  <a:lnTo>
                    <a:pt x="1" y="278"/>
                  </a:lnTo>
                  <a:lnTo>
                    <a:pt x="0" y="294"/>
                  </a:lnTo>
                  <a:lnTo>
                    <a:pt x="4" y="311"/>
                  </a:lnTo>
                  <a:lnTo>
                    <a:pt x="12" y="324"/>
                  </a:lnTo>
                  <a:lnTo>
                    <a:pt x="23" y="334"/>
                  </a:lnTo>
                  <a:lnTo>
                    <a:pt x="40" y="342"/>
                  </a:lnTo>
                  <a:lnTo>
                    <a:pt x="56" y="343"/>
                  </a:lnTo>
                  <a:lnTo>
                    <a:pt x="73" y="339"/>
                  </a:lnTo>
                  <a:lnTo>
                    <a:pt x="86" y="331"/>
                  </a:lnTo>
                  <a:lnTo>
                    <a:pt x="98" y="319"/>
                  </a:lnTo>
                  <a:lnTo>
                    <a:pt x="104" y="305"/>
                  </a:lnTo>
                  <a:lnTo>
                    <a:pt x="119" y="253"/>
                  </a:lnTo>
                  <a:lnTo>
                    <a:pt x="133" y="208"/>
                  </a:lnTo>
                  <a:lnTo>
                    <a:pt x="150" y="171"/>
                  </a:lnTo>
                  <a:lnTo>
                    <a:pt x="166" y="140"/>
                  </a:lnTo>
                  <a:lnTo>
                    <a:pt x="185" y="111"/>
                  </a:lnTo>
                  <a:lnTo>
                    <a:pt x="205" y="86"/>
                  </a:lnTo>
                  <a:lnTo>
                    <a:pt x="214" y="73"/>
                  </a:lnTo>
                  <a:lnTo>
                    <a:pt x="218" y="56"/>
                  </a:lnTo>
                  <a:lnTo>
                    <a:pt x="217" y="41"/>
                  </a:lnTo>
                  <a:lnTo>
                    <a:pt x="211" y="27"/>
                  </a:lnTo>
                  <a:lnTo>
                    <a:pt x="200" y="13"/>
                  </a:lnTo>
                  <a:lnTo>
                    <a:pt x="185" y="4"/>
                  </a:lnTo>
                  <a:lnTo>
                    <a:pt x="171" y="0"/>
                  </a:lnTo>
                  <a:lnTo>
                    <a:pt x="154" y="1"/>
                  </a:lnTo>
                  <a:lnTo>
                    <a:pt x="139" y="7"/>
                  </a:lnTo>
                  <a:lnTo>
                    <a:pt x="126" y="18"/>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4" name="Freeform 24"/>
            <p:cNvSpPr>
              <a:spLocks/>
            </p:cNvSpPr>
            <p:nvPr/>
          </p:nvSpPr>
          <p:spPr bwMode="gray">
            <a:xfrm>
              <a:off x="6805613" y="5257800"/>
              <a:ext cx="347663" cy="546100"/>
            </a:xfrm>
            <a:custGeom>
              <a:avLst/>
              <a:gdLst>
                <a:gd name="T0" fmla="*/ 92 w 219"/>
                <a:gd name="T1" fmla="*/ 326 h 344"/>
                <a:gd name="T2" fmla="*/ 119 w 219"/>
                <a:gd name="T3" fmla="*/ 295 h 344"/>
                <a:gd name="T4" fmla="*/ 141 w 219"/>
                <a:gd name="T5" fmla="*/ 260 h 344"/>
                <a:gd name="T6" fmla="*/ 162 w 219"/>
                <a:gd name="T7" fmla="*/ 222 h 344"/>
                <a:gd name="T8" fmla="*/ 181 w 219"/>
                <a:gd name="T9" fmla="*/ 177 h 344"/>
                <a:gd name="T10" fmla="*/ 199 w 219"/>
                <a:gd name="T11" fmla="*/ 125 h 344"/>
                <a:gd name="T12" fmla="*/ 217 w 219"/>
                <a:gd name="T13" fmla="*/ 66 h 344"/>
                <a:gd name="T14" fmla="*/ 219 w 219"/>
                <a:gd name="T15" fmla="*/ 49 h 344"/>
                <a:gd name="T16" fmla="*/ 214 w 219"/>
                <a:gd name="T17" fmla="*/ 33 h 344"/>
                <a:gd name="T18" fmla="*/ 207 w 219"/>
                <a:gd name="T19" fmla="*/ 19 h 344"/>
                <a:gd name="T20" fmla="*/ 195 w 219"/>
                <a:gd name="T21" fmla="*/ 9 h 344"/>
                <a:gd name="T22" fmla="*/ 179 w 219"/>
                <a:gd name="T23" fmla="*/ 2 h 344"/>
                <a:gd name="T24" fmla="*/ 162 w 219"/>
                <a:gd name="T25" fmla="*/ 0 h 344"/>
                <a:gd name="T26" fmla="*/ 146 w 219"/>
                <a:gd name="T27" fmla="*/ 5 h 344"/>
                <a:gd name="T28" fmla="*/ 132 w 219"/>
                <a:gd name="T29" fmla="*/ 12 h 344"/>
                <a:gd name="T30" fmla="*/ 121 w 219"/>
                <a:gd name="T31" fmla="*/ 24 h 344"/>
                <a:gd name="T32" fmla="*/ 115 w 219"/>
                <a:gd name="T33" fmla="*/ 40 h 344"/>
                <a:gd name="T34" fmla="*/ 100 w 219"/>
                <a:gd name="T35" fmla="*/ 91 h 344"/>
                <a:gd name="T36" fmla="*/ 85 w 219"/>
                <a:gd name="T37" fmla="*/ 135 h 344"/>
                <a:gd name="T38" fmla="*/ 69 w 219"/>
                <a:gd name="T39" fmla="*/ 173 h 344"/>
                <a:gd name="T40" fmla="*/ 52 w 219"/>
                <a:gd name="T41" fmla="*/ 205 h 344"/>
                <a:gd name="T42" fmla="*/ 33 w 219"/>
                <a:gd name="T43" fmla="*/ 232 h 344"/>
                <a:gd name="T44" fmla="*/ 14 w 219"/>
                <a:gd name="T45" fmla="*/ 257 h 344"/>
                <a:gd name="T46" fmla="*/ 5 w 219"/>
                <a:gd name="T47" fmla="*/ 271 h 344"/>
                <a:gd name="T48" fmla="*/ 0 w 219"/>
                <a:gd name="T49" fmla="*/ 287 h 344"/>
                <a:gd name="T50" fmla="*/ 2 w 219"/>
                <a:gd name="T51" fmla="*/ 302 h 344"/>
                <a:gd name="T52" fmla="*/ 8 w 219"/>
                <a:gd name="T53" fmla="*/ 317 h 344"/>
                <a:gd name="T54" fmla="*/ 18 w 219"/>
                <a:gd name="T55" fmla="*/ 330 h 344"/>
                <a:gd name="T56" fmla="*/ 33 w 219"/>
                <a:gd name="T57" fmla="*/ 339 h 344"/>
                <a:gd name="T58" fmla="*/ 48 w 219"/>
                <a:gd name="T59" fmla="*/ 344 h 344"/>
                <a:gd name="T60" fmla="*/ 64 w 219"/>
                <a:gd name="T61" fmla="*/ 342 h 344"/>
                <a:gd name="T62" fmla="*/ 80 w 219"/>
                <a:gd name="T63" fmla="*/ 336 h 344"/>
                <a:gd name="T64" fmla="*/ 92 w 219"/>
                <a:gd name="T65" fmla="*/ 326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9" h="344">
                  <a:moveTo>
                    <a:pt x="92" y="326"/>
                  </a:moveTo>
                  <a:lnTo>
                    <a:pt x="119" y="295"/>
                  </a:lnTo>
                  <a:lnTo>
                    <a:pt x="141" y="260"/>
                  </a:lnTo>
                  <a:lnTo>
                    <a:pt x="162" y="222"/>
                  </a:lnTo>
                  <a:lnTo>
                    <a:pt x="181" y="177"/>
                  </a:lnTo>
                  <a:lnTo>
                    <a:pt x="199" y="125"/>
                  </a:lnTo>
                  <a:lnTo>
                    <a:pt x="217" y="66"/>
                  </a:lnTo>
                  <a:lnTo>
                    <a:pt x="219" y="49"/>
                  </a:lnTo>
                  <a:lnTo>
                    <a:pt x="214" y="33"/>
                  </a:lnTo>
                  <a:lnTo>
                    <a:pt x="207" y="19"/>
                  </a:lnTo>
                  <a:lnTo>
                    <a:pt x="195" y="9"/>
                  </a:lnTo>
                  <a:lnTo>
                    <a:pt x="179" y="2"/>
                  </a:lnTo>
                  <a:lnTo>
                    <a:pt x="162" y="0"/>
                  </a:lnTo>
                  <a:lnTo>
                    <a:pt x="146" y="5"/>
                  </a:lnTo>
                  <a:lnTo>
                    <a:pt x="132" y="12"/>
                  </a:lnTo>
                  <a:lnTo>
                    <a:pt x="121" y="24"/>
                  </a:lnTo>
                  <a:lnTo>
                    <a:pt x="115" y="40"/>
                  </a:lnTo>
                  <a:lnTo>
                    <a:pt x="100" y="91"/>
                  </a:lnTo>
                  <a:lnTo>
                    <a:pt x="85" y="135"/>
                  </a:lnTo>
                  <a:lnTo>
                    <a:pt x="69" y="173"/>
                  </a:lnTo>
                  <a:lnTo>
                    <a:pt x="52" y="205"/>
                  </a:lnTo>
                  <a:lnTo>
                    <a:pt x="33" y="232"/>
                  </a:lnTo>
                  <a:lnTo>
                    <a:pt x="14" y="257"/>
                  </a:lnTo>
                  <a:lnTo>
                    <a:pt x="5" y="271"/>
                  </a:lnTo>
                  <a:lnTo>
                    <a:pt x="0" y="287"/>
                  </a:lnTo>
                  <a:lnTo>
                    <a:pt x="2" y="302"/>
                  </a:lnTo>
                  <a:lnTo>
                    <a:pt x="8" y="317"/>
                  </a:lnTo>
                  <a:lnTo>
                    <a:pt x="18" y="330"/>
                  </a:lnTo>
                  <a:lnTo>
                    <a:pt x="33" y="339"/>
                  </a:lnTo>
                  <a:lnTo>
                    <a:pt x="48" y="344"/>
                  </a:lnTo>
                  <a:lnTo>
                    <a:pt x="64" y="342"/>
                  </a:lnTo>
                  <a:lnTo>
                    <a:pt x="80" y="336"/>
                  </a:lnTo>
                  <a:lnTo>
                    <a:pt x="92" y="326"/>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5" name="Freeform 25"/>
            <p:cNvSpPr>
              <a:spLocks/>
            </p:cNvSpPr>
            <p:nvPr/>
          </p:nvSpPr>
          <p:spPr bwMode="gray">
            <a:xfrm>
              <a:off x="7077076" y="4414838"/>
              <a:ext cx="182563" cy="541338"/>
            </a:xfrm>
            <a:custGeom>
              <a:avLst/>
              <a:gdLst>
                <a:gd name="T0" fmla="*/ 106 w 115"/>
                <a:gd name="T1" fmla="*/ 293 h 341"/>
                <a:gd name="T2" fmla="*/ 109 w 115"/>
                <a:gd name="T3" fmla="*/ 255 h 341"/>
                <a:gd name="T4" fmla="*/ 112 w 115"/>
                <a:gd name="T5" fmla="*/ 220 h 341"/>
                <a:gd name="T6" fmla="*/ 113 w 115"/>
                <a:gd name="T7" fmla="*/ 188 h 341"/>
                <a:gd name="T8" fmla="*/ 115 w 115"/>
                <a:gd name="T9" fmla="*/ 153 h 341"/>
                <a:gd name="T10" fmla="*/ 115 w 115"/>
                <a:gd name="T11" fmla="*/ 112 h 341"/>
                <a:gd name="T12" fmla="*/ 115 w 115"/>
                <a:gd name="T13" fmla="*/ 94 h 341"/>
                <a:gd name="T14" fmla="*/ 115 w 115"/>
                <a:gd name="T15" fmla="*/ 81 h 341"/>
                <a:gd name="T16" fmla="*/ 115 w 115"/>
                <a:gd name="T17" fmla="*/ 67 h 341"/>
                <a:gd name="T18" fmla="*/ 113 w 115"/>
                <a:gd name="T19" fmla="*/ 51 h 341"/>
                <a:gd name="T20" fmla="*/ 109 w 115"/>
                <a:gd name="T21" fmla="*/ 30 h 341"/>
                <a:gd name="T22" fmla="*/ 97 w 115"/>
                <a:gd name="T23" fmla="*/ 15 h 341"/>
                <a:gd name="T24" fmla="*/ 80 w 115"/>
                <a:gd name="T25" fmla="*/ 3 h 341"/>
                <a:gd name="T26" fmla="*/ 60 w 115"/>
                <a:gd name="T27" fmla="*/ 0 h 341"/>
                <a:gd name="T28" fmla="*/ 39 w 115"/>
                <a:gd name="T29" fmla="*/ 5 h 341"/>
                <a:gd name="T30" fmla="*/ 22 w 115"/>
                <a:gd name="T31" fmla="*/ 17 h 341"/>
                <a:gd name="T32" fmla="*/ 12 w 115"/>
                <a:gd name="T33" fmla="*/ 33 h 341"/>
                <a:gd name="T34" fmla="*/ 8 w 115"/>
                <a:gd name="T35" fmla="*/ 54 h 341"/>
                <a:gd name="T36" fmla="*/ 9 w 115"/>
                <a:gd name="T37" fmla="*/ 70 h 341"/>
                <a:gd name="T38" fmla="*/ 9 w 115"/>
                <a:gd name="T39" fmla="*/ 82 h 341"/>
                <a:gd name="T40" fmla="*/ 9 w 115"/>
                <a:gd name="T41" fmla="*/ 95 h 341"/>
                <a:gd name="T42" fmla="*/ 9 w 115"/>
                <a:gd name="T43" fmla="*/ 112 h 341"/>
                <a:gd name="T44" fmla="*/ 9 w 115"/>
                <a:gd name="T45" fmla="*/ 150 h 341"/>
                <a:gd name="T46" fmla="*/ 8 w 115"/>
                <a:gd name="T47" fmla="*/ 185 h 341"/>
                <a:gd name="T48" fmla="*/ 6 w 115"/>
                <a:gd name="T49" fmla="*/ 214 h 341"/>
                <a:gd name="T50" fmla="*/ 3 w 115"/>
                <a:gd name="T51" fmla="*/ 247 h 341"/>
                <a:gd name="T52" fmla="*/ 0 w 115"/>
                <a:gd name="T53" fmla="*/ 284 h 341"/>
                <a:gd name="T54" fmla="*/ 2 w 115"/>
                <a:gd name="T55" fmla="*/ 305 h 341"/>
                <a:gd name="T56" fmla="*/ 12 w 115"/>
                <a:gd name="T57" fmla="*/ 323 h 341"/>
                <a:gd name="T58" fmla="*/ 28 w 115"/>
                <a:gd name="T59" fmla="*/ 335 h 341"/>
                <a:gd name="T60" fmla="*/ 48 w 115"/>
                <a:gd name="T61" fmla="*/ 341 h 341"/>
                <a:gd name="T62" fmla="*/ 68 w 115"/>
                <a:gd name="T63" fmla="*/ 339 h 341"/>
                <a:gd name="T64" fmla="*/ 86 w 115"/>
                <a:gd name="T65" fmla="*/ 329 h 341"/>
                <a:gd name="T66" fmla="*/ 100 w 115"/>
                <a:gd name="T67" fmla="*/ 314 h 341"/>
                <a:gd name="T68" fmla="*/ 106 w 115"/>
                <a:gd name="T69" fmla="*/ 293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5" h="341">
                  <a:moveTo>
                    <a:pt x="106" y="293"/>
                  </a:moveTo>
                  <a:lnTo>
                    <a:pt x="109" y="255"/>
                  </a:lnTo>
                  <a:lnTo>
                    <a:pt x="112" y="220"/>
                  </a:lnTo>
                  <a:lnTo>
                    <a:pt x="113" y="188"/>
                  </a:lnTo>
                  <a:lnTo>
                    <a:pt x="115" y="153"/>
                  </a:lnTo>
                  <a:lnTo>
                    <a:pt x="115" y="112"/>
                  </a:lnTo>
                  <a:lnTo>
                    <a:pt x="115" y="94"/>
                  </a:lnTo>
                  <a:lnTo>
                    <a:pt x="115" y="81"/>
                  </a:lnTo>
                  <a:lnTo>
                    <a:pt x="115" y="67"/>
                  </a:lnTo>
                  <a:lnTo>
                    <a:pt x="113" y="51"/>
                  </a:lnTo>
                  <a:lnTo>
                    <a:pt x="109" y="30"/>
                  </a:lnTo>
                  <a:lnTo>
                    <a:pt x="97" y="15"/>
                  </a:lnTo>
                  <a:lnTo>
                    <a:pt x="80" y="3"/>
                  </a:lnTo>
                  <a:lnTo>
                    <a:pt x="60" y="0"/>
                  </a:lnTo>
                  <a:lnTo>
                    <a:pt x="39" y="5"/>
                  </a:lnTo>
                  <a:lnTo>
                    <a:pt x="22" y="17"/>
                  </a:lnTo>
                  <a:lnTo>
                    <a:pt x="12" y="33"/>
                  </a:lnTo>
                  <a:lnTo>
                    <a:pt x="8" y="54"/>
                  </a:lnTo>
                  <a:lnTo>
                    <a:pt x="9" y="70"/>
                  </a:lnTo>
                  <a:lnTo>
                    <a:pt x="9" y="82"/>
                  </a:lnTo>
                  <a:lnTo>
                    <a:pt x="9" y="95"/>
                  </a:lnTo>
                  <a:lnTo>
                    <a:pt x="9" y="112"/>
                  </a:lnTo>
                  <a:lnTo>
                    <a:pt x="9" y="150"/>
                  </a:lnTo>
                  <a:lnTo>
                    <a:pt x="8" y="185"/>
                  </a:lnTo>
                  <a:lnTo>
                    <a:pt x="6" y="214"/>
                  </a:lnTo>
                  <a:lnTo>
                    <a:pt x="3" y="247"/>
                  </a:lnTo>
                  <a:lnTo>
                    <a:pt x="0" y="284"/>
                  </a:lnTo>
                  <a:lnTo>
                    <a:pt x="2" y="305"/>
                  </a:lnTo>
                  <a:lnTo>
                    <a:pt x="12" y="323"/>
                  </a:lnTo>
                  <a:lnTo>
                    <a:pt x="28" y="335"/>
                  </a:lnTo>
                  <a:lnTo>
                    <a:pt x="48" y="341"/>
                  </a:lnTo>
                  <a:lnTo>
                    <a:pt x="68" y="339"/>
                  </a:lnTo>
                  <a:lnTo>
                    <a:pt x="86" y="329"/>
                  </a:lnTo>
                  <a:lnTo>
                    <a:pt x="100" y="314"/>
                  </a:lnTo>
                  <a:lnTo>
                    <a:pt x="106" y="293"/>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6" name="Freeform 26"/>
            <p:cNvSpPr>
              <a:spLocks/>
            </p:cNvSpPr>
            <p:nvPr/>
          </p:nvSpPr>
          <p:spPr bwMode="gray">
            <a:xfrm>
              <a:off x="7319963" y="4414838"/>
              <a:ext cx="188913" cy="541338"/>
            </a:xfrm>
            <a:custGeom>
              <a:avLst/>
              <a:gdLst>
                <a:gd name="T0" fmla="*/ 104 w 119"/>
                <a:gd name="T1" fmla="*/ 296 h 341"/>
                <a:gd name="T2" fmla="*/ 110 w 119"/>
                <a:gd name="T3" fmla="*/ 256 h 341"/>
                <a:gd name="T4" fmla="*/ 115 w 119"/>
                <a:gd name="T5" fmla="*/ 222 h 341"/>
                <a:gd name="T6" fmla="*/ 118 w 119"/>
                <a:gd name="T7" fmla="*/ 189 h 341"/>
                <a:gd name="T8" fmla="*/ 119 w 119"/>
                <a:gd name="T9" fmla="*/ 153 h 341"/>
                <a:gd name="T10" fmla="*/ 119 w 119"/>
                <a:gd name="T11" fmla="*/ 112 h 341"/>
                <a:gd name="T12" fmla="*/ 119 w 119"/>
                <a:gd name="T13" fmla="*/ 94 h 341"/>
                <a:gd name="T14" fmla="*/ 119 w 119"/>
                <a:gd name="T15" fmla="*/ 81 h 341"/>
                <a:gd name="T16" fmla="*/ 119 w 119"/>
                <a:gd name="T17" fmla="*/ 67 h 341"/>
                <a:gd name="T18" fmla="*/ 118 w 119"/>
                <a:gd name="T19" fmla="*/ 49 h 341"/>
                <a:gd name="T20" fmla="*/ 113 w 119"/>
                <a:gd name="T21" fmla="*/ 30 h 341"/>
                <a:gd name="T22" fmla="*/ 100 w 119"/>
                <a:gd name="T23" fmla="*/ 14 h 341"/>
                <a:gd name="T24" fmla="*/ 83 w 119"/>
                <a:gd name="T25" fmla="*/ 3 h 341"/>
                <a:gd name="T26" fmla="*/ 63 w 119"/>
                <a:gd name="T27" fmla="*/ 0 h 341"/>
                <a:gd name="T28" fmla="*/ 42 w 119"/>
                <a:gd name="T29" fmla="*/ 5 h 341"/>
                <a:gd name="T30" fmla="*/ 25 w 119"/>
                <a:gd name="T31" fmla="*/ 17 h 341"/>
                <a:gd name="T32" fmla="*/ 15 w 119"/>
                <a:gd name="T33" fmla="*/ 34 h 341"/>
                <a:gd name="T34" fmla="*/ 12 w 119"/>
                <a:gd name="T35" fmla="*/ 55 h 341"/>
                <a:gd name="T36" fmla="*/ 14 w 119"/>
                <a:gd name="T37" fmla="*/ 70 h 341"/>
                <a:gd name="T38" fmla="*/ 14 w 119"/>
                <a:gd name="T39" fmla="*/ 84 h 341"/>
                <a:gd name="T40" fmla="*/ 14 w 119"/>
                <a:gd name="T41" fmla="*/ 95 h 341"/>
                <a:gd name="T42" fmla="*/ 14 w 119"/>
                <a:gd name="T43" fmla="*/ 112 h 341"/>
                <a:gd name="T44" fmla="*/ 14 w 119"/>
                <a:gd name="T45" fmla="*/ 150 h 341"/>
                <a:gd name="T46" fmla="*/ 12 w 119"/>
                <a:gd name="T47" fmla="*/ 183 h 341"/>
                <a:gd name="T48" fmla="*/ 9 w 119"/>
                <a:gd name="T49" fmla="*/ 213 h 341"/>
                <a:gd name="T50" fmla="*/ 5 w 119"/>
                <a:gd name="T51" fmla="*/ 246 h 341"/>
                <a:gd name="T52" fmla="*/ 0 w 119"/>
                <a:gd name="T53" fmla="*/ 283 h 341"/>
                <a:gd name="T54" fmla="*/ 2 w 119"/>
                <a:gd name="T55" fmla="*/ 302 h 341"/>
                <a:gd name="T56" fmla="*/ 11 w 119"/>
                <a:gd name="T57" fmla="*/ 320 h 341"/>
                <a:gd name="T58" fmla="*/ 25 w 119"/>
                <a:gd name="T59" fmla="*/ 333 h 341"/>
                <a:gd name="T60" fmla="*/ 46 w 119"/>
                <a:gd name="T61" fmla="*/ 341 h 341"/>
                <a:gd name="T62" fmla="*/ 67 w 119"/>
                <a:gd name="T63" fmla="*/ 339 h 341"/>
                <a:gd name="T64" fmla="*/ 85 w 119"/>
                <a:gd name="T65" fmla="*/ 330 h 341"/>
                <a:gd name="T66" fmla="*/ 98 w 119"/>
                <a:gd name="T67" fmla="*/ 316 h 341"/>
                <a:gd name="T68" fmla="*/ 104 w 119"/>
                <a:gd name="T69" fmla="*/ 296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9" h="341">
                  <a:moveTo>
                    <a:pt x="104" y="296"/>
                  </a:moveTo>
                  <a:lnTo>
                    <a:pt x="110" y="256"/>
                  </a:lnTo>
                  <a:lnTo>
                    <a:pt x="115" y="222"/>
                  </a:lnTo>
                  <a:lnTo>
                    <a:pt x="118" y="189"/>
                  </a:lnTo>
                  <a:lnTo>
                    <a:pt x="119" y="153"/>
                  </a:lnTo>
                  <a:lnTo>
                    <a:pt x="119" y="112"/>
                  </a:lnTo>
                  <a:lnTo>
                    <a:pt x="119" y="94"/>
                  </a:lnTo>
                  <a:lnTo>
                    <a:pt x="119" y="81"/>
                  </a:lnTo>
                  <a:lnTo>
                    <a:pt x="119" y="67"/>
                  </a:lnTo>
                  <a:lnTo>
                    <a:pt x="118" y="49"/>
                  </a:lnTo>
                  <a:lnTo>
                    <a:pt x="113" y="30"/>
                  </a:lnTo>
                  <a:lnTo>
                    <a:pt x="100" y="14"/>
                  </a:lnTo>
                  <a:lnTo>
                    <a:pt x="83" y="3"/>
                  </a:lnTo>
                  <a:lnTo>
                    <a:pt x="63" y="0"/>
                  </a:lnTo>
                  <a:lnTo>
                    <a:pt x="42" y="5"/>
                  </a:lnTo>
                  <a:lnTo>
                    <a:pt x="25" y="17"/>
                  </a:lnTo>
                  <a:lnTo>
                    <a:pt x="15" y="34"/>
                  </a:lnTo>
                  <a:lnTo>
                    <a:pt x="12" y="55"/>
                  </a:lnTo>
                  <a:lnTo>
                    <a:pt x="14" y="70"/>
                  </a:lnTo>
                  <a:lnTo>
                    <a:pt x="14" y="84"/>
                  </a:lnTo>
                  <a:lnTo>
                    <a:pt x="14" y="95"/>
                  </a:lnTo>
                  <a:lnTo>
                    <a:pt x="14" y="112"/>
                  </a:lnTo>
                  <a:lnTo>
                    <a:pt x="14" y="150"/>
                  </a:lnTo>
                  <a:lnTo>
                    <a:pt x="12" y="183"/>
                  </a:lnTo>
                  <a:lnTo>
                    <a:pt x="9" y="213"/>
                  </a:lnTo>
                  <a:lnTo>
                    <a:pt x="5" y="246"/>
                  </a:lnTo>
                  <a:lnTo>
                    <a:pt x="0" y="283"/>
                  </a:lnTo>
                  <a:lnTo>
                    <a:pt x="2" y="302"/>
                  </a:lnTo>
                  <a:lnTo>
                    <a:pt x="11" y="320"/>
                  </a:lnTo>
                  <a:lnTo>
                    <a:pt x="25" y="333"/>
                  </a:lnTo>
                  <a:lnTo>
                    <a:pt x="46" y="341"/>
                  </a:lnTo>
                  <a:lnTo>
                    <a:pt x="67" y="339"/>
                  </a:lnTo>
                  <a:lnTo>
                    <a:pt x="85" y="330"/>
                  </a:lnTo>
                  <a:lnTo>
                    <a:pt x="98" y="316"/>
                  </a:lnTo>
                  <a:lnTo>
                    <a:pt x="104" y="296"/>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7" name="Freeform 27"/>
            <p:cNvSpPr>
              <a:spLocks/>
            </p:cNvSpPr>
            <p:nvPr/>
          </p:nvSpPr>
          <p:spPr bwMode="gray">
            <a:xfrm>
              <a:off x="7081838" y="3540125"/>
              <a:ext cx="349250" cy="573088"/>
            </a:xfrm>
            <a:custGeom>
              <a:avLst/>
              <a:gdLst>
                <a:gd name="T0" fmla="*/ 219 w 220"/>
                <a:gd name="T1" fmla="*/ 296 h 361"/>
                <a:gd name="T2" fmla="*/ 199 w 220"/>
                <a:gd name="T3" fmla="*/ 232 h 361"/>
                <a:gd name="T4" fmla="*/ 178 w 220"/>
                <a:gd name="T5" fmla="*/ 174 h 361"/>
                <a:gd name="T6" fmla="*/ 155 w 220"/>
                <a:gd name="T7" fmla="*/ 122 h 361"/>
                <a:gd name="T8" fmla="*/ 128 w 220"/>
                <a:gd name="T9" fmla="*/ 73 h 361"/>
                <a:gd name="T10" fmla="*/ 98 w 220"/>
                <a:gd name="T11" fmla="*/ 23 h 361"/>
                <a:gd name="T12" fmla="*/ 86 w 220"/>
                <a:gd name="T13" fmla="*/ 12 h 361"/>
                <a:gd name="T14" fmla="*/ 73 w 220"/>
                <a:gd name="T15" fmla="*/ 3 h 361"/>
                <a:gd name="T16" fmla="*/ 57 w 220"/>
                <a:gd name="T17" fmla="*/ 0 h 361"/>
                <a:gd name="T18" fmla="*/ 40 w 220"/>
                <a:gd name="T19" fmla="*/ 1 h 361"/>
                <a:gd name="T20" fmla="*/ 25 w 220"/>
                <a:gd name="T21" fmla="*/ 7 h 361"/>
                <a:gd name="T22" fmla="*/ 12 w 220"/>
                <a:gd name="T23" fmla="*/ 17 h 361"/>
                <a:gd name="T24" fmla="*/ 5 w 220"/>
                <a:gd name="T25" fmla="*/ 32 h 361"/>
                <a:gd name="T26" fmla="*/ 0 w 220"/>
                <a:gd name="T27" fmla="*/ 47 h 361"/>
                <a:gd name="T28" fmla="*/ 2 w 220"/>
                <a:gd name="T29" fmla="*/ 64 h 361"/>
                <a:gd name="T30" fmla="*/ 7 w 220"/>
                <a:gd name="T31" fmla="*/ 78 h 361"/>
                <a:gd name="T32" fmla="*/ 34 w 220"/>
                <a:gd name="T33" fmla="*/ 122 h 361"/>
                <a:gd name="T34" fmla="*/ 58 w 220"/>
                <a:gd name="T35" fmla="*/ 165 h 361"/>
                <a:gd name="T36" fmla="*/ 79 w 220"/>
                <a:gd name="T37" fmla="*/ 212 h 361"/>
                <a:gd name="T38" fmla="*/ 98 w 220"/>
                <a:gd name="T39" fmla="*/ 264 h 361"/>
                <a:gd name="T40" fmla="*/ 116 w 220"/>
                <a:gd name="T41" fmla="*/ 321 h 361"/>
                <a:gd name="T42" fmla="*/ 122 w 220"/>
                <a:gd name="T43" fmla="*/ 337 h 361"/>
                <a:gd name="T44" fmla="*/ 134 w 220"/>
                <a:gd name="T45" fmla="*/ 349 h 361"/>
                <a:gd name="T46" fmla="*/ 147 w 220"/>
                <a:gd name="T47" fmla="*/ 357 h 361"/>
                <a:gd name="T48" fmla="*/ 164 w 220"/>
                <a:gd name="T49" fmla="*/ 361 h 361"/>
                <a:gd name="T50" fmla="*/ 180 w 220"/>
                <a:gd name="T51" fmla="*/ 359 h 361"/>
                <a:gd name="T52" fmla="*/ 195 w 220"/>
                <a:gd name="T53" fmla="*/ 352 h 361"/>
                <a:gd name="T54" fmla="*/ 208 w 220"/>
                <a:gd name="T55" fmla="*/ 342 h 361"/>
                <a:gd name="T56" fmla="*/ 216 w 220"/>
                <a:gd name="T57" fmla="*/ 328 h 361"/>
                <a:gd name="T58" fmla="*/ 220 w 220"/>
                <a:gd name="T59" fmla="*/ 312 h 361"/>
                <a:gd name="T60" fmla="*/ 219 w 220"/>
                <a:gd name="T61" fmla="*/ 296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20" h="361">
                  <a:moveTo>
                    <a:pt x="219" y="296"/>
                  </a:moveTo>
                  <a:lnTo>
                    <a:pt x="199" y="232"/>
                  </a:lnTo>
                  <a:lnTo>
                    <a:pt x="178" y="174"/>
                  </a:lnTo>
                  <a:lnTo>
                    <a:pt x="155" y="122"/>
                  </a:lnTo>
                  <a:lnTo>
                    <a:pt x="128" y="73"/>
                  </a:lnTo>
                  <a:lnTo>
                    <a:pt x="98" y="23"/>
                  </a:lnTo>
                  <a:lnTo>
                    <a:pt x="86" y="12"/>
                  </a:lnTo>
                  <a:lnTo>
                    <a:pt x="73" y="3"/>
                  </a:lnTo>
                  <a:lnTo>
                    <a:pt x="57" y="0"/>
                  </a:lnTo>
                  <a:lnTo>
                    <a:pt x="40" y="1"/>
                  </a:lnTo>
                  <a:lnTo>
                    <a:pt x="25" y="7"/>
                  </a:lnTo>
                  <a:lnTo>
                    <a:pt x="12" y="17"/>
                  </a:lnTo>
                  <a:lnTo>
                    <a:pt x="5" y="32"/>
                  </a:lnTo>
                  <a:lnTo>
                    <a:pt x="0" y="47"/>
                  </a:lnTo>
                  <a:lnTo>
                    <a:pt x="2" y="64"/>
                  </a:lnTo>
                  <a:lnTo>
                    <a:pt x="7" y="78"/>
                  </a:lnTo>
                  <a:lnTo>
                    <a:pt x="34" y="122"/>
                  </a:lnTo>
                  <a:lnTo>
                    <a:pt x="58" y="165"/>
                  </a:lnTo>
                  <a:lnTo>
                    <a:pt x="79" y="212"/>
                  </a:lnTo>
                  <a:lnTo>
                    <a:pt x="98" y="264"/>
                  </a:lnTo>
                  <a:lnTo>
                    <a:pt x="116" y="321"/>
                  </a:lnTo>
                  <a:lnTo>
                    <a:pt x="122" y="337"/>
                  </a:lnTo>
                  <a:lnTo>
                    <a:pt x="134" y="349"/>
                  </a:lnTo>
                  <a:lnTo>
                    <a:pt x="147" y="357"/>
                  </a:lnTo>
                  <a:lnTo>
                    <a:pt x="164" y="361"/>
                  </a:lnTo>
                  <a:lnTo>
                    <a:pt x="180" y="359"/>
                  </a:lnTo>
                  <a:lnTo>
                    <a:pt x="195" y="352"/>
                  </a:lnTo>
                  <a:lnTo>
                    <a:pt x="208" y="342"/>
                  </a:lnTo>
                  <a:lnTo>
                    <a:pt x="216" y="328"/>
                  </a:lnTo>
                  <a:lnTo>
                    <a:pt x="220" y="312"/>
                  </a:lnTo>
                  <a:lnTo>
                    <a:pt x="219" y="296"/>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8" name="Freeform 28"/>
            <p:cNvSpPr>
              <a:spLocks/>
            </p:cNvSpPr>
            <p:nvPr/>
          </p:nvSpPr>
          <p:spPr bwMode="gray">
            <a:xfrm>
              <a:off x="5751513" y="3940175"/>
              <a:ext cx="558800" cy="166688"/>
            </a:xfrm>
            <a:custGeom>
              <a:avLst/>
              <a:gdLst>
                <a:gd name="T0" fmla="*/ 298 w 352"/>
                <a:gd name="T1" fmla="*/ 0 h 105"/>
                <a:gd name="T2" fmla="*/ 53 w 352"/>
                <a:gd name="T3" fmla="*/ 0 h 105"/>
                <a:gd name="T4" fmla="*/ 32 w 352"/>
                <a:gd name="T5" fmla="*/ 5 h 105"/>
                <a:gd name="T6" fmla="*/ 15 w 352"/>
                <a:gd name="T7" fmla="*/ 15 h 105"/>
                <a:gd name="T8" fmla="*/ 4 w 352"/>
                <a:gd name="T9" fmla="*/ 32 h 105"/>
                <a:gd name="T10" fmla="*/ 0 w 352"/>
                <a:gd name="T11" fmla="*/ 52 h 105"/>
                <a:gd name="T12" fmla="*/ 4 w 352"/>
                <a:gd name="T13" fmla="*/ 73 h 105"/>
                <a:gd name="T14" fmla="*/ 15 w 352"/>
                <a:gd name="T15" fmla="*/ 90 h 105"/>
                <a:gd name="T16" fmla="*/ 32 w 352"/>
                <a:gd name="T17" fmla="*/ 100 h 105"/>
                <a:gd name="T18" fmla="*/ 53 w 352"/>
                <a:gd name="T19" fmla="*/ 105 h 105"/>
                <a:gd name="T20" fmla="*/ 298 w 352"/>
                <a:gd name="T21" fmla="*/ 105 h 105"/>
                <a:gd name="T22" fmla="*/ 319 w 352"/>
                <a:gd name="T23" fmla="*/ 100 h 105"/>
                <a:gd name="T24" fmla="*/ 336 w 352"/>
                <a:gd name="T25" fmla="*/ 90 h 105"/>
                <a:gd name="T26" fmla="*/ 348 w 352"/>
                <a:gd name="T27" fmla="*/ 73 h 105"/>
                <a:gd name="T28" fmla="*/ 352 w 352"/>
                <a:gd name="T29" fmla="*/ 52 h 105"/>
                <a:gd name="T30" fmla="*/ 348 w 352"/>
                <a:gd name="T31" fmla="*/ 32 h 105"/>
                <a:gd name="T32" fmla="*/ 336 w 352"/>
                <a:gd name="T33" fmla="*/ 15 h 105"/>
                <a:gd name="T34" fmla="*/ 319 w 352"/>
                <a:gd name="T35" fmla="*/ 5 h 105"/>
                <a:gd name="T36" fmla="*/ 298 w 352"/>
                <a:gd name="T37"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52" h="105">
                  <a:moveTo>
                    <a:pt x="298" y="0"/>
                  </a:moveTo>
                  <a:lnTo>
                    <a:pt x="53" y="0"/>
                  </a:lnTo>
                  <a:lnTo>
                    <a:pt x="32" y="5"/>
                  </a:lnTo>
                  <a:lnTo>
                    <a:pt x="15" y="15"/>
                  </a:lnTo>
                  <a:lnTo>
                    <a:pt x="4" y="32"/>
                  </a:lnTo>
                  <a:lnTo>
                    <a:pt x="0" y="52"/>
                  </a:lnTo>
                  <a:lnTo>
                    <a:pt x="4" y="73"/>
                  </a:lnTo>
                  <a:lnTo>
                    <a:pt x="15" y="90"/>
                  </a:lnTo>
                  <a:lnTo>
                    <a:pt x="32" y="100"/>
                  </a:lnTo>
                  <a:lnTo>
                    <a:pt x="53" y="105"/>
                  </a:lnTo>
                  <a:lnTo>
                    <a:pt x="298" y="105"/>
                  </a:lnTo>
                  <a:lnTo>
                    <a:pt x="319" y="100"/>
                  </a:lnTo>
                  <a:lnTo>
                    <a:pt x="336" y="90"/>
                  </a:lnTo>
                  <a:lnTo>
                    <a:pt x="348" y="73"/>
                  </a:lnTo>
                  <a:lnTo>
                    <a:pt x="352" y="52"/>
                  </a:lnTo>
                  <a:lnTo>
                    <a:pt x="348" y="32"/>
                  </a:lnTo>
                  <a:lnTo>
                    <a:pt x="336" y="15"/>
                  </a:lnTo>
                  <a:lnTo>
                    <a:pt x="319" y="5"/>
                  </a:lnTo>
                  <a:lnTo>
                    <a:pt x="298"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9" name="Freeform 29"/>
            <p:cNvSpPr>
              <a:spLocks/>
            </p:cNvSpPr>
            <p:nvPr/>
          </p:nvSpPr>
          <p:spPr bwMode="gray">
            <a:xfrm>
              <a:off x="7310438" y="5021263"/>
              <a:ext cx="560388" cy="166688"/>
            </a:xfrm>
            <a:custGeom>
              <a:avLst/>
              <a:gdLst>
                <a:gd name="T0" fmla="*/ 299 w 353"/>
                <a:gd name="T1" fmla="*/ 0 h 105"/>
                <a:gd name="T2" fmla="*/ 54 w 353"/>
                <a:gd name="T3" fmla="*/ 0 h 105"/>
                <a:gd name="T4" fmla="*/ 33 w 353"/>
                <a:gd name="T5" fmla="*/ 5 h 105"/>
                <a:gd name="T6" fmla="*/ 17 w 353"/>
                <a:gd name="T7" fmla="*/ 17 h 105"/>
                <a:gd name="T8" fmla="*/ 5 w 353"/>
                <a:gd name="T9" fmla="*/ 33 h 105"/>
                <a:gd name="T10" fmla="*/ 0 w 353"/>
                <a:gd name="T11" fmla="*/ 52 h 105"/>
                <a:gd name="T12" fmla="*/ 5 w 353"/>
                <a:gd name="T13" fmla="*/ 73 h 105"/>
                <a:gd name="T14" fmla="*/ 17 w 353"/>
                <a:gd name="T15" fmla="*/ 90 h 105"/>
                <a:gd name="T16" fmla="*/ 33 w 353"/>
                <a:gd name="T17" fmla="*/ 102 h 105"/>
                <a:gd name="T18" fmla="*/ 54 w 353"/>
                <a:gd name="T19" fmla="*/ 105 h 105"/>
                <a:gd name="T20" fmla="*/ 299 w 353"/>
                <a:gd name="T21" fmla="*/ 105 h 105"/>
                <a:gd name="T22" fmla="*/ 320 w 353"/>
                <a:gd name="T23" fmla="*/ 102 h 105"/>
                <a:gd name="T24" fmla="*/ 336 w 353"/>
                <a:gd name="T25" fmla="*/ 90 h 105"/>
                <a:gd name="T26" fmla="*/ 348 w 353"/>
                <a:gd name="T27" fmla="*/ 73 h 105"/>
                <a:gd name="T28" fmla="*/ 353 w 353"/>
                <a:gd name="T29" fmla="*/ 52 h 105"/>
                <a:gd name="T30" fmla="*/ 348 w 353"/>
                <a:gd name="T31" fmla="*/ 33 h 105"/>
                <a:gd name="T32" fmla="*/ 336 w 353"/>
                <a:gd name="T33" fmla="*/ 17 h 105"/>
                <a:gd name="T34" fmla="*/ 320 w 353"/>
                <a:gd name="T35" fmla="*/ 5 h 105"/>
                <a:gd name="T36" fmla="*/ 299 w 353"/>
                <a:gd name="T37"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53" h="105">
                  <a:moveTo>
                    <a:pt x="299" y="0"/>
                  </a:moveTo>
                  <a:lnTo>
                    <a:pt x="54" y="0"/>
                  </a:lnTo>
                  <a:lnTo>
                    <a:pt x="33" y="5"/>
                  </a:lnTo>
                  <a:lnTo>
                    <a:pt x="17" y="17"/>
                  </a:lnTo>
                  <a:lnTo>
                    <a:pt x="5" y="33"/>
                  </a:lnTo>
                  <a:lnTo>
                    <a:pt x="0" y="52"/>
                  </a:lnTo>
                  <a:lnTo>
                    <a:pt x="5" y="73"/>
                  </a:lnTo>
                  <a:lnTo>
                    <a:pt x="17" y="90"/>
                  </a:lnTo>
                  <a:lnTo>
                    <a:pt x="33" y="102"/>
                  </a:lnTo>
                  <a:lnTo>
                    <a:pt x="54" y="105"/>
                  </a:lnTo>
                  <a:lnTo>
                    <a:pt x="299" y="105"/>
                  </a:lnTo>
                  <a:lnTo>
                    <a:pt x="320" y="102"/>
                  </a:lnTo>
                  <a:lnTo>
                    <a:pt x="336" y="90"/>
                  </a:lnTo>
                  <a:lnTo>
                    <a:pt x="348" y="73"/>
                  </a:lnTo>
                  <a:lnTo>
                    <a:pt x="353" y="52"/>
                  </a:lnTo>
                  <a:lnTo>
                    <a:pt x="348" y="33"/>
                  </a:lnTo>
                  <a:lnTo>
                    <a:pt x="336" y="17"/>
                  </a:lnTo>
                  <a:lnTo>
                    <a:pt x="320" y="5"/>
                  </a:lnTo>
                  <a:lnTo>
                    <a:pt x="299"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0" name="Freeform 30"/>
            <p:cNvSpPr>
              <a:spLocks/>
            </p:cNvSpPr>
            <p:nvPr/>
          </p:nvSpPr>
          <p:spPr bwMode="gray">
            <a:xfrm>
              <a:off x="622301" y="3733800"/>
              <a:ext cx="392113" cy="762000"/>
            </a:xfrm>
            <a:custGeom>
              <a:avLst/>
              <a:gdLst>
                <a:gd name="T0" fmla="*/ 0 w 247"/>
                <a:gd name="T1" fmla="*/ 480 h 480"/>
                <a:gd name="T2" fmla="*/ 87 w 247"/>
                <a:gd name="T3" fmla="*/ 0 h 480"/>
                <a:gd name="T4" fmla="*/ 247 w 247"/>
                <a:gd name="T5" fmla="*/ 0 h 480"/>
                <a:gd name="T6" fmla="*/ 161 w 247"/>
                <a:gd name="T7" fmla="*/ 480 h 480"/>
                <a:gd name="T8" fmla="*/ 0 w 247"/>
                <a:gd name="T9" fmla="*/ 480 h 480"/>
              </a:gdLst>
              <a:ahLst/>
              <a:cxnLst>
                <a:cxn ang="0">
                  <a:pos x="T0" y="T1"/>
                </a:cxn>
                <a:cxn ang="0">
                  <a:pos x="T2" y="T3"/>
                </a:cxn>
                <a:cxn ang="0">
                  <a:pos x="T4" y="T5"/>
                </a:cxn>
                <a:cxn ang="0">
                  <a:pos x="T6" y="T7"/>
                </a:cxn>
                <a:cxn ang="0">
                  <a:pos x="T8" y="T9"/>
                </a:cxn>
              </a:cxnLst>
              <a:rect l="0" t="0" r="r" b="b"/>
              <a:pathLst>
                <a:path w="247" h="480">
                  <a:moveTo>
                    <a:pt x="0" y="480"/>
                  </a:moveTo>
                  <a:lnTo>
                    <a:pt x="87" y="0"/>
                  </a:lnTo>
                  <a:lnTo>
                    <a:pt x="247" y="0"/>
                  </a:lnTo>
                  <a:lnTo>
                    <a:pt x="161" y="480"/>
                  </a:lnTo>
                  <a:lnTo>
                    <a:pt x="0" y="48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1" name="Freeform 31"/>
            <p:cNvSpPr>
              <a:spLocks/>
            </p:cNvSpPr>
            <p:nvPr/>
          </p:nvSpPr>
          <p:spPr bwMode="gray">
            <a:xfrm>
              <a:off x="968376" y="3925888"/>
              <a:ext cx="679450" cy="569913"/>
            </a:xfrm>
            <a:custGeom>
              <a:avLst/>
              <a:gdLst>
                <a:gd name="T0" fmla="*/ 62 w 428"/>
                <a:gd name="T1" fmla="*/ 11 h 359"/>
                <a:gd name="T2" fmla="*/ 190 w 428"/>
                <a:gd name="T3" fmla="*/ 11 h 359"/>
                <a:gd name="T4" fmla="*/ 181 w 428"/>
                <a:gd name="T5" fmla="*/ 64 h 359"/>
                <a:gd name="T6" fmla="*/ 205 w 428"/>
                <a:gd name="T7" fmla="*/ 42 h 359"/>
                <a:gd name="T8" fmla="*/ 228 w 428"/>
                <a:gd name="T9" fmla="*/ 24 h 359"/>
                <a:gd name="T10" fmla="*/ 254 w 428"/>
                <a:gd name="T11" fmla="*/ 11 h 359"/>
                <a:gd name="T12" fmla="*/ 282 w 428"/>
                <a:gd name="T13" fmla="*/ 3 h 359"/>
                <a:gd name="T14" fmla="*/ 312 w 428"/>
                <a:gd name="T15" fmla="*/ 0 h 359"/>
                <a:gd name="T16" fmla="*/ 344 w 428"/>
                <a:gd name="T17" fmla="*/ 3 h 359"/>
                <a:gd name="T18" fmla="*/ 371 w 428"/>
                <a:gd name="T19" fmla="*/ 11 h 359"/>
                <a:gd name="T20" fmla="*/ 393 w 428"/>
                <a:gd name="T21" fmla="*/ 23 h 359"/>
                <a:gd name="T22" fmla="*/ 410 w 428"/>
                <a:gd name="T23" fmla="*/ 39 h 359"/>
                <a:gd name="T24" fmla="*/ 420 w 428"/>
                <a:gd name="T25" fmla="*/ 61 h 359"/>
                <a:gd name="T26" fmla="*/ 426 w 428"/>
                <a:gd name="T27" fmla="*/ 87 h 359"/>
                <a:gd name="T28" fmla="*/ 428 w 428"/>
                <a:gd name="T29" fmla="*/ 116 h 359"/>
                <a:gd name="T30" fmla="*/ 423 w 428"/>
                <a:gd name="T31" fmla="*/ 151 h 359"/>
                <a:gd name="T32" fmla="*/ 386 w 428"/>
                <a:gd name="T33" fmla="*/ 359 h 359"/>
                <a:gd name="T34" fmla="*/ 245 w 428"/>
                <a:gd name="T35" fmla="*/ 359 h 359"/>
                <a:gd name="T36" fmla="*/ 277 w 428"/>
                <a:gd name="T37" fmla="*/ 176 h 359"/>
                <a:gd name="T38" fmla="*/ 280 w 428"/>
                <a:gd name="T39" fmla="*/ 158 h 359"/>
                <a:gd name="T40" fmla="*/ 279 w 428"/>
                <a:gd name="T41" fmla="*/ 143 h 359"/>
                <a:gd name="T42" fmla="*/ 276 w 428"/>
                <a:gd name="T43" fmla="*/ 130 h 359"/>
                <a:gd name="T44" fmla="*/ 269 w 428"/>
                <a:gd name="T45" fmla="*/ 119 h 359"/>
                <a:gd name="T46" fmla="*/ 257 w 428"/>
                <a:gd name="T47" fmla="*/ 112 h 359"/>
                <a:gd name="T48" fmla="*/ 240 w 428"/>
                <a:gd name="T49" fmla="*/ 111 h 359"/>
                <a:gd name="T50" fmla="*/ 220 w 428"/>
                <a:gd name="T51" fmla="*/ 112 h 359"/>
                <a:gd name="T52" fmla="*/ 205 w 428"/>
                <a:gd name="T53" fmla="*/ 119 h 359"/>
                <a:gd name="T54" fmla="*/ 193 w 428"/>
                <a:gd name="T55" fmla="*/ 130 h 359"/>
                <a:gd name="T56" fmla="*/ 184 w 428"/>
                <a:gd name="T57" fmla="*/ 143 h 359"/>
                <a:gd name="T58" fmla="*/ 176 w 428"/>
                <a:gd name="T59" fmla="*/ 161 h 359"/>
                <a:gd name="T60" fmla="*/ 172 w 428"/>
                <a:gd name="T61" fmla="*/ 182 h 359"/>
                <a:gd name="T62" fmla="*/ 141 w 428"/>
                <a:gd name="T63" fmla="*/ 359 h 359"/>
                <a:gd name="T64" fmla="*/ 0 w 428"/>
                <a:gd name="T65" fmla="*/ 359 h 359"/>
                <a:gd name="T66" fmla="*/ 62 w 428"/>
                <a:gd name="T67" fmla="*/ 11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28" h="359">
                  <a:moveTo>
                    <a:pt x="62" y="11"/>
                  </a:moveTo>
                  <a:lnTo>
                    <a:pt x="190" y="11"/>
                  </a:lnTo>
                  <a:lnTo>
                    <a:pt x="181" y="64"/>
                  </a:lnTo>
                  <a:lnTo>
                    <a:pt x="205" y="42"/>
                  </a:lnTo>
                  <a:lnTo>
                    <a:pt x="228" y="24"/>
                  </a:lnTo>
                  <a:lnTo>
                    <a:pt x="254" y="11"/>
                  </a:lnTo>
                  <a:lnTo>
                    <a:pt x="282" y="3"/>
                  </a:lnTo>
                  <a:lnTo>
                    <a:pt x="312" y="0"/>
                  </a:lnTo>
                  <a:lnTo>
                    <a:pt x="344" y="3"/>
                  </a:lnTo>
                  <a:lnTo>
                    <a:pt x="371" y="11"/>
                  </a:lnTo>
                  <a:lnTo>
                    <a:pt x="393" y="23"/>
                  </a:lnTo>
                  <a:lnTo>
                    <a:pt x="410" y="39"/>
                  </a:lnTo>
                  <a:lnTo>
                    <a:pt x="420" y="61"/>
                  </a:lnTo>
                  <a:lnTo>
                    <a:pt x="426" y="87"/>
                  </a:lnTo>
                  <a:lnTo>
                    <a:pt x="428" y="116"/>
                  </a:lnTo>
                  <a:lnTo>
                    <a:pt x="423" y="151"/>
                  </a:lnTo>
                  <a:lnTo>
                    <a:pt x="386" y="359"/>
                  </a:lnTo>
                  <a:lnTo>
                    <a:pt x="245" y="359"/>
                  </a:lnTo>
                  <a:lnTo>
                    <a:pt x="277" y="176"/>
                  </a:lnTo>
                  <a:lnTo>
                    <a:pt x="280" y="158"/>
                  </a:lnTo>
                  <a:lnTo>
                    <a:pt x="279" y="143"/>
                  </a:lnTo>
                  <a:lnTo>
                    <a:pt x="276" y="130"/>
                  </a:lnTo>
                  <a:lnTo>
                    <a:pt x="269" y="119"/>
                  </a:lnTo>
                  <a:lnTo>
                    <a:pt x="257" y="112"/>
                  </a:lnTo>
                  <a:lnTo>
                    <a:pt x="240" y="111"/>
                  </a:lnTo>
                  <a:lnTo>
                    <a:pt x="220" y="112"/>
                  </a:lnTo>
                  <a:lnTo>
                    <a:pt x="205" y="119"/>
                  </a:lnTo>
                  <a:lnTo>
                    <a:pt x="193" y="130"/>
                  </a:lnTo>
                  <a:lnTo>
                    <a:pt x="184" y="143"/>
                  </a:lnTo>
                  <a:lnTo>
                    <a:pt x="176" y="161"/>
                  </a:lnTo>
                  <a:lnTo>
                    <a:pt x="172" y="182"/>
                  </a:lnTo>
                  <a:lnTo>
                    <a:pt x="141" y="359"/>
                  </a:lnTo>
                  <a:lnTo>
                    <a:pt x="0" y="359"/>
                  </a:lnTo>
                  <a:lnTo>
                    <a:pt x="62" y="11"/>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2" name="Freeform 32"/>
            <p:cNvSpPr>
              <a:spLocks/>
            </p:cNvSpPr>
            <p:nvPr/>
          </p:nvSpPr>
          <p:spPr bwMode="gray">
            <a:xfrm>
              <a:off x="1687513" y="3768725"/>
              <a:ext cx="433388" cy="731838"/>
            </a:xfrm>
            <a:custGeom>
              <a:avLst/>
              <a:gdLst>
                <a:gd name="T0" fmla="*/ 210 w 273"/>
                <a:gd name="T1" fmla="*/ 458 h 461"/>
                <a:gd name="T2" fmla="*/ 157 w 273"/>
                <a:gd name="T3" fmla="*/ 461 h 461"/>
                <a:gd name="T4" fmla="*/ 116 w 273"/>
                <a:gd name="T5" fmla="*/ 461 h 461"/>
                <a:gd name="T6" fmla="*/ 82 w 273"/>
                <a:gd name="T7" fmla="*/ 459 h 461"/>
                <a:gd name="T8" fmla="*/ 56 w 273"/>
                <a:gd name="T9" fmla="*/ 453 h 461"/>
                <a:gd name="T10" fmla="*/ 39 w 273"/>
                <a:gd name="T11" fmla="*/ 446 h 461"/>
                <a:gd name="T12" fmla="*/ 25 w 273"/>
                <a:gd name="T13" fmla="*/ 434 h 461"/>
                <a:gd name="T14" fmla="*/ 19 w 273"/>
                <a:gd name="T15" fmla="*/ 416 h 461"/>
                <a:gd name="T16" fmla="*/ 16 w 273"/>
                <a:gd name="T17" fmla="*/ 395 h 461"/>
                <a:gd name="T18" fmla="*/ 18 w 273"/>
                <a:gd name="T19" fmla="*/ 369 h 461"/>
                <a:gd name="T20" fmla="*/ 24 w 273"/>
                <a:gd name="T21" fmla="*/ 336 h 461"/>
                <a:gd name="T22" fmla="*/ 49 w 273"/>
                <a:gd name="T23" fmla="*/ 189 h 461"/>
                <a:gd name="T24" fmla="*/ 0 w 273"/>
                <a:gd name="T25" fmla="*/ 189 h 461"/>
                <a:gd name="T26" fmla="*/ 13 w 273"/>
                <a:gd name="T27" fmla="*/ 110 h 461"/>
                <a:gd name="T28" fmla="*/ 65 w 273"/>
                <a:gd name="T29" fmla="*/ 110 h 461"/>
                <a:gd name="T30" fmla="*/ 86 w 273"/>
                <a:gd name="T31" fmla="*/ 0 h 461"/>
                <a:gd name="T32" fmla="*/ 224 w 273"/>
                <a:gd name="T33" fmla="*/ 0 h 461"/>
                <a:gd name="T34" fmla="*/ 205 w 273"/>
                <a:gd name="T35" fmla="*/ 110 h 461"/>
                <a:gd name="T36" fmla="*/ 273 w 273"/>
                <a:gd name="T37" fmla="*/ 110 h 461"/>
                <a:gd name="T38" fmla="*/ 259 w 273"/>
                <a:gd name="T39" fmla="*/ 189 h 461"/>
                <a:gd name="T40" fmla="*/ 190 w 273"/>
                <a:gd name="T41" fmla="*/ 189 h 461"/>
                <a:gd name="T42" fmla="*/ 168 w 273"/>
                <a:gd name="T43" fmla="*/ 317 h 461"/>
                <a:gd name="T44" fmla="*/ 166 w 273"/>
                <a:gd name="T45" fmla="*/ 333 h 461"/>
                <a:gd name="T46" fmla="*/ 166 w 273"/>
                <a:gd name="T47" fmla="*/ 345 h 461"/>
                <a:gd name="T48" fmla="*/ 172 w 273"/>
                <a:gd name="T49" fmla="*/ 354 h 461"/>
                <a:gd name="T50" fmla="*/ 184 w 273"/>
                <a:gd name="T51" fmla="*/ 358 h 461"/>
                <a:gd name="T52" fmla="*/ 205 w 273"/>
                <a:gd name="T53" fmla="*/ 360 h 461"/>
                <a:gd name="T54" fmla="*/ 227 w 273"/>
                <a:gd name="T55" fmla="*/ 360 h 461"/>
                <a:gd name="T56" fmla="*/ 210 w 273"/>
                <a:gd name="T57" fmla="*/ 458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3" h="461">
                  <a:moveTo>
                    <a:pt x="210" y="458"/>
                  </a:moveTo>
                  <a:lnTo>
                    <a:pt x="157" y="461"/>
                  </a:lnTo>
                  <a:lnTo>
                    <a:pt x="116" y="461"/>
                  </a:lnTo>
                  <a:lnTo>
                    <a:pt x="82" y="459"/>
                  </a:lnTo>
                  <a:lnTo>
                    <a:pt x="56" y="453"/>
                  </a:lnTo>
                  <a:lnTo>
                    <a:pt x="39" y="446"/>
                  </a:lnTo>
                  <a:lnTo>
                    <a:pt x="25" y="434"/>
                  </a:lnTo>
                  <a:lnTo>
                    <a:pt x="19" y="416"/>
                  </a:lnTo>
                  <a:lnTo>
                    <a:pt x="16" y="395"/>
                  </a:lnTo>
                  <a:lnTo>
                    <a:pt x="18" y="369"/>
                  </a:lnTo>
                  <a:lnTo>
                    <a:pt x="24" y="336"/>
                  </a:lnTo>
                  <a:lnTo>
                    <a:pt x="49" y="189"/>
                  </a:lnTo>
                  <a:lnTo>
                    <a:pt x="0" y="189"/>
                  </a:lnTo>
                  <a:lnTo>
                    <a:pt x="13" y="110"/>
                  </a:lnTo>
                  <a:lnTo>
                    <a:pt x="65" y="110"/>
                  </a:lnTo>
                  <a:lnTo>
                    <a:pt x="86" y="0"/>
                  </a:lnTo>
                  <a:lnTo>
                    <a:pt x="224" y="0"/>
                  </a:lnTo>
                  <a:lnTo>
                    <a:pt x="205" y="110"/>
                  </a:lnTo>
                  <a:lnTo>
                    <a:pt x="273" y="110"/>
                  </a:lnTo>
                  <a:lnTo>
                    <a:pt x="259" y="189"/>
                  </a:lnTo>
                  <a:lnTo>
                    <a:pt x="190" y="189"/>
                  </a:lnTo>
                  <a:lnTo>
                    <a:pt x="168" y="317"/>
                  </a:lnTo>
                  <a:lnTo>
                    <a:pt x="166" y="333"/>
                  </a:lnTo>
                  <a:lnTo>
                    <a:pt x="166" y="345"/>
                  </a:lnTo>
                  <a:lnTo>
                    <a:pt x="172" y="354"/>
                  </a:lnTo>
                  <a:lnTo>
                    <a:pt x="184" y="358"/>
                  </a:lnTo>
                  <a:lnTo>
                    <a:pt x="205" y="360"/>
                  </a:lnTo>
                  <a:lnTo>
                    <a:pt x="227" y="360"/>
                  </a:lnTo>
                  <a:lnTo>
                    <a:pt x="210" y="458"/>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3" name="Freeform 33"/>
            <p:cNvSpPr>
              <a:spLocks noEditPoints="1"/>
            </p:cNvSpPr>
            <p:nvPr/>
          </p:nvSpPr>
          <p:spPr bwMode="gray">
            <a:xfrm>
              <a:off x="2085976" y="3925888"/>
              <a:ext cx="655638" cy="585788"/>
            </a:xfrm>
            <a:custGeom>
              <a:avLst/>
              <a:gdLst>
                <a:gd name="T0" fmla="*/ 152 w 413"/>
                <a:gd name="T1" fmla="*/ 146 h 369"/>
                <a:gd name="T2" fmla="*/ 158 w 413"/>
                <a:gd name="T3" fmla="*/ 125 h 369"/>
                <a:gd name="T4" fmla="*/ 170 w 413"/>
                <a:gd name="T5" fmla="*/ 109 h 369"/>
                <a:gd name="T6" fmla="*/ 184 w 413"/>
                <a:gd name="T7" fmla="*/ 96 h 369"/>
                <a:gd name="T8" fmla="*/ 205 w 413"/>
                <a:gd name="T9" fmla="*/ 88 h 369"/>
                <a:gd name="T10" fmla="*/ 229 w 413"/>
                <a:gd name="T11" fmla="*/ 85 h 369"/>
                <a:gd name="T12" fmla="*/ 247 w 413"/>
                <a:gd name="T13" fmla="*/ 88 h 369"/>
                <a:gd name="T14" fmla="*/ 263 w 413"/>
                <a:gd name="T15" fmla="*/ 97 h 369"/>
                <a:gd name="T16" fmla="*/ 274 w 413"/>
                <a:gd name="T17" fmla="*/ 111 h 369"/>
                <a:gd name="T18" fmla="*/ 280 w 413"/>
                <a:gd name="T19" fmla="*/ 127 h 369"/>
                <a:gd name="T20" fmla="*/ 280 w 413"/>
                <a:gd name="T21" fmla="*/ 146 h 369"/>
                <a:gd name="T22" fmla="*/ 152 w 413"/>
                <a:gd name="T23" fmla="*/ 146 h 369"/>
                <a:gd name="T24" fmla="*/ 409 w 413"/>
                <a:gd name="T25" fmla="*/ 216 h 369"/>
                <a:gd name="T26" fmla="*/ 413 w 413"/>
                <a:gd name="T27" fmla="*/ 176 h 369"/>
                <a:gd name="T28" fmla="*/ 412 w 413"/>
                <a:gd name="T29" fmla="*/ 139 h 369"/>
                <a:gd name="T30" fmla="*/ 404 w 413"/>
                <a:gd name="T31" fmla="*/ 105 h 369"/>
                <a:gd name="T32" fmla="*/ 391 w 413"/>
                <a:gd name="T33" fmla="*/ 75 h 369"/>
                <a:gd name="T34" fmla="*/ 372 w 413"/>
                <a:gd name="T35" fmla="*/ 50 h 369"/>
                <a:gd name="T36" fmla="*/ 346 w 413"/>
                <a:gd name="T37" fmla="*/ 29 h 369"/>
                <a:gd name="T38" fmla="*/ 315 w 413"/>
                <a:gd name="T39" fmla="*/ 14 h 369"/>
                <a:gd name="T40" fmla="*/ 280 w 413"/>
                <a:gd name="T41" fmla="*/ 3 h 369"/>
                <a:gd name="T42" fmla="*/ 238 w 413"/>
                <a:gd name="T43" fmla="*/ 0 h 369"/>
                <a:gd name="T44" fmla="*/ 196 w 413"/>
                <a:gd name="T45" fmla="*/ 3 h 369"/>
                <a:gd name="T46" fmla="*/ 156 w 413"/>
                <a:gd name="T47" fmla="*/ 14 h 369"/>
                <a:gd name="T48" fmla="*/ 119 w 413"/>
                <a:gd name="T49" fmla="*/ 30 h 369"/>
                <a:gd name="T50" fmla="*/ 85 w 413"/>
                <a:gd name="T51" fmla="*/ 51 h 369"/>
                <a:gd name="T52" fmla="*/ 57 w 413"/>
                <a:gd name="T53" fmla="*/ 79 h 369"/>
                <a:gd name="T54" fmla="*/ 33 w 413"/>
                <a:gd name="T55" fmla="*/ 111 h 369"/>
                <a:gd name="T56" fmla="*/ 14 w 413"/>
                <a:gd name="T57" fmla="*/ 148 h 369"/>
                <a:gd name="T58" fmla="*/ 3 w 413"/>
                <a:gd name="T59" fmla="*/ 188 h 369"/>
                <a:gd name="T60" fmla="*/ 0 w 413"/>
                <a:gd name="T61" fmla="*/ 225 h 369"/>
                <a:gd name="T62" fmla="*/ 3 w 413"/>
                <a:gd name="T63" fmla="*/ 258 h 369"/>
                <a:gd name="T64" fmla="*/ 12 w 413"/>
                <a:gd name="T65" fmla="*/ 287 h 369"/>
                <a:gd name="T66" fmla="*/ 27 w 413"/>
                <a:gd name="T67" fmla="*/ 311 h 369"/>
                <a:gd name="T68" fmla="*/ 48 w 413"/>
                <a:gd name="T69" fmla="*/ 332 h 369"/>
                <a:gd name="T70" fmla="*/ 73 w 413"/>
                <a:gd name="T71" fmla="*/ 348 h 369"/>
                <a:gd name="T72" fmla="*/ 103 w 413"/>
                <a:gd name="T73" fmla="*/ 360 h 369"/>
                <a:gd name="T74" fmla="*/ 137 w 413"/>
                <a:gd name="T75" fmla="*/ 366 h 369"/>
                <a:gd name="T76" fmla="*/ 173 w 413"/>
                <a:gd name="T77" fmla="*/ 369 h 369"/>
                <a:gd name="T78" fmla="*/ 204 w 413"/>
                <a:gd name="T79" fmla="*/ 368 h 369"/>
                <a:gd name="T80" fmla="*/ 236 w 413"/>
                <a:gd name="T81" fmla="*/ 363 h 369"/>
                <a:gd name="T82" fmla="*/ 268 w 413"/>
                <a:gd name="T83" fmla="*/ 356 h 369"/>
                <a:gd name="T84" fmla="*/ 297 w 413"/>
                <a:gd name="T85" fmla="*/ 344 h 369"/>
                <a:gd name="T86" fmla="*/ 326 w 413"/>
                <a:gd name="T87" fmla="*/ 328 h 369"/>
                <a:gd name="T88" fmla="*/ 351 w 413"/>
                <a:gd name="T89" fmla="*/ 308 h 369"/>
                <a:gd name="T90" fmla="*/ 373 w 413"/>
                <a:gd name="T91" fmla="*/ 283 h 369"/>
                <a:gd name="T92" fmla="*/ 391 w 413"/>
                <a:gd name="T93" fmla="*/ 253 h 369"/>
                <a:gd name="T94" fmla="*/ 256 w 413"/>
                <a:gd name="T95" fmla="*/ 253 h 369"/>
                <a:gd name="T96" fmla="*/ 244 w 413"/>
                <a:gd name="T97" fmla="*/ 267 h 369"/>
                <a:gd name="T98" fmla="*/ 229 w 413"/>
                <a:gd name="T99" fmla="*/ 277 h 369"/>
                <a:gd name="T100" fmla="*/ 214 w 413"/>
                <a:gd name="T101" fmla="*/ 282 h 369"/>
                <a:gd name="T102" fmla="*/ 196 w 413"/>
                <a:gd name="T103" fmla="*/ 285 h 369"/>
                <a:gd name="T104" fmla="*/ 176 w 413"/>
                <a:gd name="T105" fmla="*/ 282 h 369"/>
                <a:gd name="T106" fmla="*/ 158 w 413"/>
                <a:gd name="T107" fmla="*/ 271 h 369"/>
                <a:gd name="T108" fmla="*/ 146 w 413"/>
                <a:gd name="T109" fmla="*/ 258 h 369"/>
                <a:gd name="T110" fmla="*/ 138 w 413"/>
                <a:gd name="T111" fmla="*/ 238 h 369"/>
                <a:gd name="T112" fmla="*/ 140 w 413"/>
                <a:gd name="T113" fmla="*/ 216 h 369"/>
                <a:gd name="T114" fmla="*/ 409 w 413"/>
                <a:gd name="T115" fmla="*/ 216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13" h="369">
                  <a:moveTo>
                    <a:pt x="152" y="146"/>
                  </a:moveTo>
                  <a:lnTo>
                    <a:pt x="158" y="125"/>
                  </a:lnTo>
                  <a:lnTo>
                    <a:pt x="170" y="109"/>
                  </a:lnTo>
                  <a:lnTo>
                    <a:pt x="184" y="96"/>
                  </a:lnTo>
                  <a:lnTo>
                    <a:pt x="205" y="88"/>
                  </a:lnTo>
                  <a:lnTo>
                    <a:pt x="229" y="85"/>
                  </a:lnTo>
                  <a:lnTo>
                    <a:pt x="247" y="88"/>
                  </a:lnTo>
                  <a:lnTo>
                    <a:pt x="263" y="97"/>
                  </a:lnTo>
                  <a:lnTo>
                    <a:pt x="274" y="111"/>
                  </a:lnTo>
                  <a:lnTo>
                    <a:pt x="280" y="127"/>
                  </a:lnTo>
                  <a:lnTo>
                    <a:pt x="280" y="146"/>
                  </a:lnTo>
                  <a:lnTo>
                    <a:pt x="152" y="146"/>
                  </a:lnTo>
                  <a:close/>
                  <a:moveTo>
                    <a:pt x="409" y="216"/>
                  </a:moveTo>
                  <a:lnTo>
                    <a:pt x="413" y="176"/>
                  </a:lnTo>
                  <a:lnTo>
                    <a:pt x="412" y="139"/>
                  </a:lnTo>
                  <a:lnTo>
                    <a:pt x="404" y="105"/>
                  </a:lnTo>
                  <a:lnTo>
                    <a:pt x="391" y="75"/>
                  </a:lnTo>
                  <a:lnTo>
                    <a:pt x="372" y="50"/>
                  </a:lnTo>
                  <a:lnTo>
                    <a:pt x="346" y="29"/>
                  </a:lnTo>
                  <a:lnTo>
                    <a:pt x="315" y="14"/>
                  </a:lnTo>
                  <a:lnTo>
                    <a:pt x="280" y="3"/>
                  </a:lnTo>
                  <a:lnTo>
                    <a:pt x="238" y="0"/>
                  </a:lnTo>
                  <a:lnTo>
                    <a:pt x="196" y="3"/>
                  </a:lnTo>
                  <a:lnTo>
                    <a:pt x="156" y="14"/>
                  </a:lnTo>
                  <a:lnTo>
                    <a:pt x="119" y="30"/>
                  </a:lnTo>
                  <a:lnTo>
                    <a:pt x="85" y="51"/>
                  </a:lnTo>
                  <a:lnTo>
                    <a:pt x="57" y="79"/>
                  </a:lnTo>
                  <a:lnTo>
                    <a:pt x="33" y="111"/>
                  </a:lnTo>
                  <a:lnTo>
                    <a:pt x="14" y="148"/>
                  </a:lnTo>
                  <a:lnTo>
                    <a:pt x="3" y="188"/>
                  </a:lnTo>
                  <a:lnTo>
                    <a:pt x="0" y="225"/>
                  </a:lnTo>
                  <a:lnTo>
                    <a:pt x="3" y="258"/>
                  </a:lnTo>
                  <a:lnTo>
                    <a:pt x="12" y="287"/>
                  </a:lnTo>
                  <a:lnTo>
                    <a:pt x="27" y="311"/>
                  </a:lnTo>
                  <a:lnTo>
                    <a:pt x="48" y="332"/>
                  </a:lnTo>
                  <a:lnTo>
                    <a:pt x="73" y="348"/>
                  </a:lnTo>
                  <a:lnTo>
                    <a:pt x="103" y="360"/>
                  </a:lnTo>
                  <a:lnTo>
                    <a:pt x="137" y="366"/>
                  </a:lnTo>
                  <a:lnTo>
                    <a:pt x="173" y="369"/>
                  </a:lnTo>
                  <a:lnTo>
                    <a:pt x="204" y="368"/>
                  </a:lnTo>
                  <a:lnTo>
                    <a:pt x="236" y="363"/>
                  </a:lnTo>
                  <a:lnTo>
                    <a:pt x="268" y="356"/>
                  </a:lnTo>
                  <a:lnTo>
                    <a:pt x="297" y="344"/>
                  </a:lnTo>
                  <a:lnTo>
                    <a:pt x="326" y="328"/>
                  </a:lnTo>
                  <a:lnTo>
                    <a:pt x="351" y="308"/>
                  </a:lnTo>
                  <a:lnTo>
                    <a:pt x="373" y="283"/>
                  </a:lnTo>
                  <a:lnTo>
                    <a:pt x="391" y="253"/>
                  </a:lnTo>
                  <a:lnTo>
                    <a:pt x="256" y="253"/>
                  </a:lnTo>
                  <a:lnTo>
                    <a:pt x="244" y="267"/>
                  </a:lnTo>
                  <a:lnTo>
                    <a:pt x="229" y="277"/>
                  </a:lnTo>
                  <a:lnTo>
                    <a:pt x="214" y="282"/>
                  </a:lnTo>
                  <a:lnTo>
                    <a:pt x="196" y="285"/>
                  </a:lnTo>
                  <a:lnTo>
                    <a:pt x="176" y="282"/>
                  </a:lnTo>
                  <a:lnTo>
                    <a:pt x="158" y="271"/>
                  </a:lnTo>
                  <a:lnTo>
                    <a:pt x="146" y="258"/>
                  </a:lnTo>
                  <a:lnTo>
                    <a:pt x="138" y="238"/>
                  </a:lnTo>
                  <a:lnTo>
                    <a:pt x="140" y="216"/>
                  </a:lnTo>
                  <a:lnTo>
                    <a:pt x="409" y="216"/>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4" name="Freeform 34"/>
            <p:cNvSpPr>
              <a:spLocks/>
            </p:cNvSpPr>
            <p:nvPr/>
          </p:nvSpPr>
          <p:spPr bwMode="gray">
            <a:xfrm>
              <a:off x="2744788" y="3925888"/>
              <a:ext cx="509588" cy="569913"/>
            </a:xfrm>
            <a:custGeom>
              <a:avLst/>
              <a:gdLst>
                <a:gd name="T0" fmla="*/ 62 w 321"/>
                <a:gd name="T1" fmla="*/ 11 h 359"/>
                <a:gd name="T2" fmla="*/ 190 w 321"/>
                <a:gd name="T3" fmla="*/ 11 h 359"/>
                <a:gd name="T4" fmla="*/ 178 w 321"/>
                <a:gd name="T5" fmla="*/ 81 h 359"/>
                <a:gd name="T6" fmla="*/ 180 w 321"/>
                <a:gd name="T7" fmla="*/ 81 h 359"/>
                <a:gd name="T8" fmla="*/ 199 w 321"/>
                <a:gd name="T9" fmla="*/ 51 h 359"/>
                <a:gd name="T10" fmla="*/ 220 w 321"/>
                <a:gd name="T11" fmla="*/ 29 h 359"/>
                <a:gd name="T12" fmla="*/ 245 w 321"/>
                <a:gd name="T13" fmla="*/ 12 h 359"/>
                <a:gd name="T14" fmla="*/ 272 w 321"/>
                <a:gd name="T15" fmla="*/ 3 h 359"/>
                <a:gd name="T16" fmla="*/ 303 w 321"/>
                <a:gd name="T17" fmla="*/ 0 h 359"/>
                <a:gd name="T18" fmla="*/ 312 w 321"/>
                <a:gd name="T19" fmla="*/ 2 h 359"/>
                <a:gd name="T20" fmla="*/ 321 w 321"/>
                <a:gd name="T21" fmla="*/ 2 h 359"/>
                <a:gd name="T22" fmla="*/ 297 w 321"/>
                <a:gd name="T23" fmla="*/ 140 h 359"/>
                <a:gd name="T24" fmla="*/ 282 w 321"/>
                <a:gd name="T25" fmla="*/ 139 h 359"/>
                <a:gd name="T26" fmla="*/ 269 w 321"/>
                <a:gd name="T27" fmla="*/ 137 h 359"/>
                <a:gd name="T28" fmla="*/ 241 w 321"/>
                <a:gd name="T29" fmla="*/ 139 h 359"/>
                <a:gd name="T30" fmla="*/ 218 w 321"/>
                <a:gd name="T31" fmla="*/ 146 h 359"/>
                <a:gd name="T32" fmla="*/ 199 w 321"/>
                <a:gd name="T33" fmla="*/ 160 h 359"/>
                <a:gd name="T34" fmla="*/ 184 w 321"/>
                <a:gd name="T35" fmla="*/ 179 h 359"/>
                <a:gd name="T36" fmla="*/ 171 w 321"/>
                <a:gd name="T37" fmla="*/ 206 h 359"/>
                <a:gd name="T38" fmla="*/ 163 w 321"/>
                <a:gd name="T39" fmla="*/ 238 h 359"/>
                <a:gd name="T40" fmla="*/ 141 w 321"/>
                <a:gd name="T41" fmla="*/ 359 h 359"/>
                <a:gd name="T42" fmla="*/ 0 w 321"/>
                <a:gd name="T43" fmla="*/ 359 h 359"/>
                <a:gd name="T44" fmla="*/ 62 w 321"/>
                <a:gd name="T45" fmla="*/ 11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21" h="359">
                  <a:moveTo>
                    <a:pt x="62" y="11"/>
                  </a:moveTo>
                  <a:lnTo>
                    <a:pt x="190" y="11"/>
                  </a:lnTo>
                  <a:lnTo>
                    <a:pt x="178" y="81"/>
                  </a:lnTo>
                  <a:lnTo>
                    <a:pt x="180" y="81"/>
                  </a:lnTo>
                  <a:lnTo>
                    <a:pt x="199" y="51"/>
                  </a:lnTo>
                  <a:lnTo>
                    <a:pt x="220" y="29"/>
                  </a:lnTo>
                  <a:lnTo>
                    <a:pt x="245" y="12"/>
                  </a:lnTo>
                  <a:lnTo>
                    <a:pt x="272" y="3"/>
                  </a:lnTo>
                  <a:lnTo>
                    <a:pt x="303" y="0"/>
                  </a:lnTo>
                  <a:lnTo>
                    <a:pt x="312" y="2"/>
                  </a:lnTo>
                  <a:lnTo>
                    <a:pt x="321" y="2"/>
                  </a:lnTo>
                  <a:lnTo>
                    <a:pt x="297" y="140"/>
                  </a:lnTo>
                  <a:lnTo>
                    <a:pt x="282" y="139"/>
                  </a:lnTo>
                  <a:lnTo>
                    <a:pt x="269" y="137"/>
                  </a:lnTo>
                  <a:lnTo>
                    <a:pt x="241" y="139"/>
                  </a:lnTo>
                  <a:lnTo>
                    <a:pt x="218" y="146"/>
                  </a:lnTo>
                  <a:lnTo>
                    <a:pt x="199" y="160"/>
                  </a:lnTo>
                  <a:lnTo>
                    <a:pt x="184" y="179"/>
                  </a:lnTo>
                  <a:lnTo>
                    <a:pt x="171" y="206"/>
                  </a:lnTo>
                  <a:lnTo>
                    <a:pt x="163" y="238"/>
                  </a:lnTo>
                  <a:lnTo>
                    <a:pt x="141" y="359"/>
                  </a:lnTo>
                  <a:lnTo>
                    <a:pt x="0" y="359"/>
                  </a:lnTo>
                  <a:lnTo>
                    <a:pt x="62" y="11"/>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5" name="Freeform 35"/>
            <p:cNvSpPr>
              <a:spLocks/>
            </p:cNvSpPr>
            <p:nvPr/>
          </p:nvSpPr>
          <p:spPr bwMode="gray">
            <a:xfrm>
              <a:off x="3214688" y="3925888"/>
              <a:ext cx="679450" cy="569913"/>
            </a:xfrm>
            <a:custGeom>
              <a:avLst/>
              <a:gdLst>
                <a:gd name="T0" fmla="*/ 62 w 428"/>
                <a:gd name="T1" fmla="*/ 11 h 359"/>
                <a:gd name="T2" fmla="*/ 191 w 428"/>
                <a:gd name="T3" fmla="*/ 11 h 359"/>
                <a:gd name="T4" fmla="*/ 181 w 428"/>
                <a:gd name="T5" fmla="*/ 64 h 359"/>
                <a:gd name="T6" fmla="*/ 205 w 428"/>
                <a:gd name="T7" fmla="*/ 42 h 359"/>
                <a:gd name="T8" fmla="*/ 230 w 428"/>
                <a:gd name="T9" fmla="*/ 24 h 359"/>
                <a:gd name="T10" fmla="*/ 255 w 428"/>
                <a:gd name="T11" fmla="*/ 11 h 359"/>
                <a:gd name="T12" fmla="*/ 282 w 428"/>
                <a:gd name="T13" fmla="*/ 3 h 359"/>
                <a:gd name="T14" fmla="*/ 313 w 428"/>
                <a:gd name="T15" fmla="*/ 0 h 359"/>
                <a:gd name="T16" fmla="*/ 346 w 428"/>
                <a:gd name="T17" fmla="*/ 3 h 359"/>
                <a:gd name="T18" fmla="*/ 373 w 428"/>
                <a:gd name="T19" fmla="*/ 11 h 359"/>
                <a:gd name="T20" fmla="*/ 394 w 428"/>
                <a:gd name="T21" fmla="*/ 23 h 359"/>
                <a:gd name="T22" fmla="*/ 410 w 428"/>
                <a:gd name="T23" fmla="*/ 39 h 359"/>
                <a:gd name="T24" fmla="*/ 422 w 428"/>
                <a:gd name="T25" fmla="*/ 61 h 359"/>
                <a:gd name="T26" fmla="*/ 428 w 428"/>
                <a:gd name="T27" fmla="*/ 87 h 359"/>
                <a:gd name="T28" fmla="*/ 428 w 428"/>
                <a:gd name="T29" fmla="*/ 116 h 359"/>
                <a:gd name="T30" fmla="*/ 423 w 428"/>
                <a:gd name="T31" fmla="*/ 151 h 359"/>
                <a:gd name="T32" fmla="*/ 386 w 428"/>
                <a:gd name="T33" fmla="*/ 359 h 359"/>
                <a:gd name="T34" fmla="*/ 245 w 428"/>
                <a:gd name="T35" fmla="*/ 359 h 359"/>
                <a:gd name="T36" fmla="*/ 278 w 428"/>
                <a:gd name="T37" fmla="*/ 176 h 359"/>
                <a:gd name="T38" fmla="*/ 281 w 428"/>
                <a:gd name="T39" fmla="*/ 158 h 359"/>
                <a:gd name="T40" fmla="*/ 281 w 428"/>
                <a:gd name="T41" fmla="*/ 143 h 359"/>
                <a:gd name="T42" fmla="*/ 276 w 428"/>
                <a:gd name="T43" fmla="*/ 130 h 359"/>
                <a:gd name="T44" fmla="*/ 270 w 428"/>
                <a:gd name="T45" fmla="*/ 119 h 359"/>
                <a:gd name="T46" fmla="*/ 258 w 428"/>
                <a:gd name="T47" fmla="*/ 112 h 359"/>
                <a:gd name="T48" fmla="*/ 240 w 428"/>
                <a:gd name="T49" fmla="*/ 111 h 359"/>
                <a:gd name="T50" fmla="*/ 221 w 428"/>
                <a:gd name="T51" fmla="*/ 112 h 359"/>
                <a:gd name="T52" fmla="*/ 205 w 428"/>
                <a:gd name="T53" fmla="*/ 119 h 359"/>
                <a:gd name="T54" fmla="*/ 193 w 428"/>
                <a:gd name="T55" fmla="*/ 130 h 359"/>
                <a:gd name="T56" fmla="*/ 184 w 428"/>
                <a:gd name="T57" fmla="*/ 143 h 359"/>
                <a:gd name="T58" fmla="*/ 178 w 428"/>
                <a:gd name="T59" fmla="*/ 161 h 359"/>
                <a:gd name="T60" fmla="*/ 172 w 428"/>
                <a:gd name="T61" fmla="*/ 182 h 359"/>
                <a:gd name="T62" fmla="*/ 141 w 428"/>
                <a:gd name="T63" fmla="*/ 359 h 359"/>
                <a:gd name="T64" fmla="*/ 0 w 428"/>
                <a:gd name="T65" fmla="*/ 359 h 359"/>
                <a:gd name="T66" fmla="*/ 62 w 428"/>
                <a:gd name="T67" fmla="*/ 11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28" h="359">
                  <a:moveTo>
                    <a:pt x="62" y="11"/>
                  </a:moveTo>
                  <a:lnTo>
                    <a:pt x="191" y="11"/>
                  </a:lnTo>
                  <a:lnTo>
                    <a:pt x="181" y="64"/>
                  </a:lnTo>
                  <a:lnTo>
                    <a:pt x="205" y="42"/>
                  </a:lnTo>
                  <a:lnTo>
                    <a:pt x="230" y="24"/>
                  </a:lnTo>
                  <a:lnTo>
                    <a:pt x="255" y="11"/>
                  </a:lnTo>
                  <a:lnTo>
                    <a:pt x="282" y="3"/>
                  </a:lnTo>
                  <a:lnTo>
                    <a:pt x="313" y="0"/>
                  </a:lnTo>
                  <a:lnTo>
                    <a:pt x="346" y="3"/>
                  </a:lnTo>
                  <a:lnTo>
                    <a:pt x="373" y="11"/>
                  </a:lnTo>
                  <a:lnTo>
                    <a:pt x="394" y="23"/>
                  </a:lnTo>
                  <a:lnTo>
                    <a:pt x="410" y="39"/>
                  </a:lnTo>
                  <a:lnTo>
                    <a:pt x="422" y="61"/>
                  </a:lnTo>
                  <a:lnTo>
                    <a:pt x="428" y="87"/>
                  </a:lnTo>
                  <a:lnTo>
                    <a:pt x="428" y="116"/>
                  </a:lnTo>
                  <a:lnTo>
                    <a:pt x="423" y="151"/>
                  </a:lnTo>
                  <a:lnTo>
                    <a:pt x="386" y="359"/>
                  </a:lnTo>
                  <a:lnTo>
                    <a:pt x="245" y="359"/>
                  </a:lnTo>
                  <a:lnTo>
                    <a:pt x="278" y="176"/>
                  </a:lnTo>
                  <a:lnTo>
                    <a:pt x="281" y="158"/>
                  </a:lnTo>
                  <a:lnTo>
                    <a:pt x="281" y="143"/>
                  </a:lnTo>
                  <a:lnTo>
                    <a:pt x="276" y="130"/>
                  </a:lnTo>
                  <a:lnTo>
                    <a:pt x="270" y="119"/>
                  </a:lnTo>
                  <a:lnTo>
                    <a:pt x="258" y="112"/>
                  </a:lnTo>
                  <a:lnTo>
                    <a:pt x="240" y="111"/>
                  </a:lnTo>
                  <a:lnTo>
                    <a:pt x="221" y="112"/>
                  </a:lnTo>
                  <a:lnTo>
                    <a:pt x="205" y="119"/>
                  </a:lnTo>
                  <a:lnTo>
                    <a:pt x="193" y="130"/>
                  </a:lnTo>
                  <a:lnTo>
                    <a:pt x="184" y="143"/>
                  </a:lnTo>
                  <a:lnTo>
                    <a:pt x="178" y="161"/>
                  </a:lnTo>
                  <a:lnTo>
                    <a:pt x="172" y="182"/>
                  </a:lnTo>
                  <a:lnTo>
                    <a:pt x="141" y="359"/>
                  </a:lnTo>
                  <a:lnTo>
                    <a:pt x="0" y="359"/>
                  </a:lnTo>
                  <a:lnTo>
                    <a:pt x="62" y="11"/>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6" name="Freeform 36"/>
            <p:cNvSpPr>
              <a:spLocks noEditPoints="1"/>
            </p:cNvSpPr>
            <p:nvPr/>
          </p:nvSpPr>
          <p:spPr bwMode="gray">
            <a:xfrm>
              <a:off x="3919538" y="3925888"/>
              <a:ext cx="658813" cy="585788"/>
            </a:xfrm>
            <a:custGeom>
              <a:avLst/>
              <a:gdLst>
                <a:gd name="T0" fmla="*/ 153 w 415"/>
                <a:gd name="T1" fmla="*/ 146 h 369"/>
                <a:gd name="T2" fmla="*/ 159 w 415"/>
                <a:gd name="T3" fmla="*/ 125 h 369"/>
                <a:gd name="T4" fmla="*/ 171 w 415"/>
                <a:gd name="T5" fmla="*/ 109 h 369"/>
                <a:gd name="T6" fmla="*/ 186 w 415"/>
                <a:gd name="T7" fmla="*/ 96 h 369"/>
                <a:gd name="T8" fmla="*/ 205 w 415"/>
                <a:gd name="T9" fmla="*/ 88 h 369"/>
                <a:gd name="T10" fmla="*/ 229 w 415"/>
                <a:gd name="T11" fmla="*/ 85 h 369"/>
                <a:gd name="T12" fmla="*/ 248 w 415"/>
                <a:gd name="T13" fmla="*/ 88 h 369"/>
                <a:gd name="T14" fmla="*/ 263 w 415"/>
                <a:gd name="T15" fmla="*/ 97 h 369"/>
                <a:gd name="T16" fmla="*/ 275 w 415"/>
                <a:gd name="T17" fmla="*/ 111 h 369"/>
                <a:gd name="T18" fmla="*/ 281 w 415"/>
                <a:gd name="T19" fmla="*/ 127 h 369"/>
                <a:gd name="T20" fmla="*/ 281 w 415"/>
                <a:gd name="T21" fmla="*/ 146 h 369"/>
                <a:gd name="T22" fmla="*/ 153 w 415"/>
                <a:gd name="T23" fmla="*/ 146 h 369"/>
                <a:gd name="T24" fmla="*/ 409 w 415"/>
                <a:gd name="T25" fmla="*/ 216 h 369"/>
                <a:gd name="T26" fmla="*/ 415 w 415"/>
                <a:gd name="T27" fmla="*/ 176 h 369"/>
                <a:gd name="T28" fmla="*/ 413 w 415"/>
                <a:gd name="T29" fmla="*/ 139 h 369"/>
                <a:gd name="T30" fmla="*/ 406 w 415"/>
                <a:gd name="T31" fmla="*/ 105 h 369"/>
                <a:gd name="T32" fmla="*/ 393 w 415"/>
                <a:gd name="T33" fmla="*/ 75 h 369"/>
                <a:gd name="T34" fmla="*/ 372 w 415"/>
                <a:gd name="T35" fmla="*/ 50 h 369"/>
                <a:gd name="T36" fmla="*/ 346 w 415"/>
                <a:gd name="T37" fmla="*/ 29 h 369"/>
                <a:gd name="T38" fmla="*/ 317 w 415"/>
                <a:gd name="T39" fmla="*/ 14 h 369"/>
                <a:gd name="T40" fmla="*/ 281 w 415"/>
                <a:gd name="T41" fmla="*/ 3 h 369"/>
                <a:gd name="T42" fmla="*/ 239 w 415"/>
                <a:gd name="T43" fmla="*/ 0 h 369"/>
                <a:gd name="T44" fmla="*/ 196 w 415"/>
                <a:gd name="T45" fmla="*/ 3 h 369"/>
                <a:gd name="T46" fmla="*/ 158 w 415"/>
                <a:gd name="T47" fmla="*/ 14 h 369"/>
                <a:gd name="T48" fmla="*/ 121 w 415"/>
                <a:gd name="T49" fmla="*/ 30 h 369"/>
                <a:gd name="T50" fmla="*/ 86 w 415"/>
                <a:gd name="T51" fmla="*/ 51 h 369"/>
                <a:gd name="T52" fmla="*/ 57 w 415"/>
                <a:gd name="T53" fmla="*/ 79 h 369"/>
                <a:gd name="T54" fmla="*/ 33 w 415"/>
                <a:gd name="T55" fmla="*/ 111 h 369"/>
                <a:gd name="T56" fmla="*/ 15 w 415"/>
                <a:gd name="T57" fmla="*/ 148 h 369"/>
                <a:gd name="T58" fmla="*/ 3 w 415"/>
                <a:gd name="T59" fmla="*/ 188 h 369"/>
                <a:gd name="T60" fmla="*/ 0 w 415"/>
                <a:gd name="T61" fmla="*/ 225 h 369"/>
                <a:gd name="T62" fmla="*/ 3 w 415"/>
                <a:gd name="T63" fmla="*/ 258 h 369"/>
                <a:gd name="T64" fmla="*/ 14 w 415"/>
                <a:gd name="T65" fmla="*/ 287 h 369"/>
                <a:gd name="T66" fmla="*/ 28 w 415"/>
                <a:gd name="T67" fmla="*/ 311 h 369"/>
                <a:gd name="T68" fmla="*/ 49 w 415"/>
                <a:gd name="T69" fmla="*/ 332 h 369"/>
                <a:gd name="T70" fmla="*/ 74 w 415"/>
                <a:gd name="T71" fmla="*/ 348 h 369"/>
                <a:gd name="T72" fmla="*/ 104 w 415"/>
                <a:gd name="T73" fmla="*/ 360 h 369"/>
                <a:gd name="T74" fmla="*/ 137 w 415"/>
                <a:gd name="T75" fmla="*/ 366 h 369"/>
                <a:gd name="T76" fmla="*/ 174 w 415"/>
                <a:gd name="T77" fmla="*/ 369 h 369"/>
                <a:gd name="T78" fmla="*/ 205 w 415"/>
                <a:gd name="T79" fmla="*/ 368 h 369"/>
                <a:gd name="T80" fmla="*/ 236 w 415"/>
                <a:gd name="T81" fmla="*/ 363 h 369"/>
                <a:gd name="T82" fmla="*/ 268 w 415"/>
                <a:gd name="T83" fmla="*/ 356 h 369"/>
                <a:gd name="T84" fmla="*/ 299 w 415"/>
                <a:gd name="T85" fmla="*/ 344 h 369"/>
                <a:gd name="T86" fmla="*/ 327 w 415"/>
                <a:gd name="T87" fmla="*/ 328 h 369"/>
                <a:gd name="T88" fmla="*/ 352 w 415"/>
                <a:gd name="T89" fmla="*/ 308 h 369"/>
                <a:gd name="T90" fmla="*/ 373 w 415"/>
                <a:gd name="T91" fmla="*/ 283 h 369"/>
                <a:gd name="T92" fmla="*/ 391 w 415"/>
                <a:gd name="T93" fmla="*/ 253 h 369"/>
                <a:gd name="T94" fmla="*/ 256 w 415"/>
                <a:gd name="T95" fmla="*/ 253 h 369"/>
                <a:gd name="T96" fmla="*/ 244 w 415"/>
                <a:gd name="T97" fmla="*/ 267 h 369"/>
                <a:gd name="T98" fmla="*/ 231 w 415"/>
                <a:gd name="T99" fmla="*/ 277 h 369"/>
                <a:gd name="T100" fmla="*/ 214 w 415"/>
                <a:gd name="T101" fmla="*/ 282 h 369"/>
                <a:gd name="T102" fmla="*/ 198 w 415"/>
                <a:gd name="T103" fmla="*/ 285 h 369"/>
                <a:gd name="T104" fmla="*/ 177 w 415"/>
                <a:gd name="T105" fmla="*/ 282 h 369"/>
                <a:gd name="T106" fmla="*/ 159 w 415"/>
                <a:gd name="T107" fmla="*/ 271 h 369"/>
                <a:gd name="T108" fmla="*/ 146 w 415"/>
                <a:gd name="T109" fmla="*/ 258 h 369"/>
                <a:gd name="T110" fmla="*/ 140 w 415"/>
                <a:gd name="T111" fmla="*/ 238 h 369"/>
                <a:gd name="T112" fmla="*/ 140 w 415"/>
                <a:gd name="T113" fmla="*/ 216 h 369"/>
                <a:gd name="T114" fmla="*/ 409 w 415"/>
                <a:gd name="T115" fmla="*/ 216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15" h="369">
                  <a:moveTo>
                    <a:pt x="153" y="146"/>
                  </a:moveTo>
                  <a:lnTo>
                    <a:pt x="159" y="125"/>
                  </a:lnTo>
                  <a:lnTo>
                    <a:pt x="171" y="109"/>
                  </a:lnTo>
                  <a:lnTo>
                    <a:pt x="186" y="96"/>
                  </a:lnTo>
                  <a:lnTo>
                    <a:pt x="205" y="88"/>
                  </a:lnTo>
                  <a:lnTo>
                    <a:pt x="229" y="85"/>
                  </a:lnTo>
                  <a:lnTo>
                    <a:pt x="248" y="88"/>
                  </a:lnTo>
                  <a:lnTo>
                    <a:pt x="263" y="97"/>
                  </a:lnTo>
                  <a:lnTo>
                    <a:pt x="275" y="111"/>
                  </a:lnTo>
                  <a:lnTo>
                    <a:pt x="281" y="127"/>
                  </a:lnTo>
                  <a:lnTo>
                    <a:pt x="281" y="146"/>
                  </a:lnTo>
                  <a:lnTo>
                    <a:pt x="153" y="146"/>
                  </a:lnTo>
                  <a:close/>
                  <a:moveTo>
                    <a:pt x="409" y="216"/>
                  </a:moveTo>
                  <a:lnTo>
                    <a:pt x="415" y="176"/>
                  </a:lnTo>
                  <a:lnTo>
                    <a:pt x="413" y="139"/>
                  </a:lnTo>
                  <a:lnTo>
                    <a:pt x="406" y="105"/>
                  </a:lnTo>
                  <a:lnTo>
                    <a:pt x="393" y="75"/>
                  </a:lnTo>
                  <a:lnTo>
                    <a:pt x="372" y="50"/>
                  </a:lnTo>
                  <a:lnTo>
                    <a:pt x="346" y="29"/>
                  </a:lnTo>
                  <a:lnTo>
                    <a:pt x="317" y="14"/>
                  </a:lnTo>
                  <a:lnTo>
                    <a:pt x="281" y="3"/>
                  </a:lnTo>
                  <a:lnTo>
                    <a:pt x="239" y="0"/>
                  </a:lnTo>
                  <a:lnTo>
                    <a:pt x="196" y="3"/>
                  </a:lnTo>
                  <a:lnTo>
                    <a:pt x="158" y="14"/>
                  </a:lnTo>
                  <a:lnTo>
                    <a:pt x="121" y="30"/>
                  </a:lnTo>
                  <a:lnTo>
                    <a:pt x="86" y="51"/>
                  </a:lnTo>
                  <a:lnTo>
                    <a:pt x="57" y="79"/>
                  </a:lnTo>
                  <a:lnTo>
                    <a:pt x="33" y="111"/>
                  </a:lnTo>
                  <a:lnTo>
                    <a:pt x="15" y="148"/>
                  </a:lnTo>
                  <a:lnTo>
                    <a:pt x="3" y="188"/>
                  </a:lnTo>
                  <a:lnTo>
                    <a:pt x="0" y="225"/>
                  </a:lnTo>
                  <a:lnTo>
                    <a:pt x="3" y="258"/>
                  </a:lnTo>
                  <a:lnTo>
                    <a:pt x="14" y="287"/>
                  </a:lnTo>
                  <a:lnTo>
                    <a:pt x="28" y="311"/>
                  </a:lnTo>
                  <a:lnTo>
                    <a:pt x="49" y="332"/>
                  </a:lnTo>
                  <a:lnTo>
                    <a:pt x="74" y="348"/>
                  </a:lnTo>
                  <a:lnTo>
                    <a:pt x="104" y="360"/>
                  </a:lnTo>
                  <a:lnTo>
                    <a:pt x="137" y="366"/>
                  </a:lnTo>
                  <a:lnTo>
                    <a:pt x="174" y="369"/>
                  </a:lnTo>
                  <a:lnTo>
                    <a:pt x="205" y="368"/>
                  </a:lnTo>
                  <a:lnTo>
                    <a:pt x="236" y="363"/>
                  </a:lnTo>
                  <a:lnTo>
                    <a:pt x="268" y="356"/>
                  </a:lnTo>
                  <a:lnTo>
                    <a:pt x="299" y="344"/>
                  </a:lnTo>
                  <a:lnTo>
                    <a:pt x="327" y="328"/>
                  </a:lnTo>
                  <a:lnTo>
                    <a:pt x="352" y="308"/>
                  </a:lnTo>
                  <a:lnTo>
                    <a:pt x="373" y="283"/>
                  </a:lnTo>
                  <a:lnTo>
                    <a:pt x="391" y="253"/>
                  </a:lnTo>
                  <a:lnTo>
                    <a:pt x="256" y="253"/>
                  </a:lnTo>
                  <a:lnTo>
                    <a:pt x="244" y="267"/>
                  </a:lnTo>
                  <a:lnTo>
                    <a:pt x="231" y="277"/>
                  </a:lnTo>
                  <a:lnTo>
                    <a:pt x="214" y="282"/>
                  </a:lnTo>
                  <a:lnTo>
                    <a:pt x="198" y="285"/>
                  </a:lnTo>
                  <a:lnTo>
                    <a:pt x="177" y="282"/>
                  </a:lnTo>
                  <a:lnTo>
                    <a:pt x="159" y="271"/>
                  </a:lnTo>
                  <a:lnTo>
                    <a:pt x="146" y="258"/>
                  </a:lnTo>
                  <a:lnTo>
                    <a:pt x="140" y="238"/>
                  </a:lnTo>
                  <a:lnTo>
                    <a:pt x="140" y="216"/>
                  </a:lnTo>
                  <a:lnTo>
                    <a:pt x="409" y="216"/>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7" name="Freeform 37"/>
            <p:cNvSpPr>
              <a:spLocks/>
            </p:cNvSpPr>
            <p:nvPr/>
          </p:nvSpPr>
          <p:spPr bwMode="gray">
            <a:xfrm>
              <a:off x="4598988" y="3768725"/>
              <a:ext cx="434975" cy="731838"/>
            </a:xfrm>
            <a:custGeom>
              <a:avLst/>
              <a:gdLst>
                <a:gd name="T0" fmla="*/ 210 w 274"/>
                <a:gd name="T1" fmla="*/ 458 h 461"/>
                <a:gd name="T2" fmla="*/ 158 w 274"/>
                <a:gd name="T3" fmla="*/ 461 h 461"/>
                <a:gd name="T4" fmla="*/ 116 w 274"/>
                <a:gd name="T5" fmla="*/ 461 h 461"/>
                <a:gd name="T6" fmla="*/ 84 w 274"/>
                <a:gd name="T7" fmla="*/ 459 h 461"/>
                <a:gd name="T8" fmla="*/ 57 w 274"/>
                <a:gd name="T9" fmla="*/ 453 h 461"/>
                <a:gd name="T10" fmla="*/ 39 w 274"/>
                <a:gd name="T11" fmla="*/ 446 h 461"/>
                <a:gd name="T12" fmla="*/ 26 w 274"/>
                <a:gd name="T13" fmla="*/ 434 h 461"/>
                <a:gd name="T14" fmla="*/ 20 w 274"/>
                <a:gd name="T15" fmla="*/ 416 h 461"/>
                <a:gd name="T16" fmla="*/ 17 w 274"/>
                <a:gd name="T17" fmla="*/ 395 h 461"/>
                <a:gd name="T18" fmla="*/ 20 w 274"/>
                <a:gd name="T19" fmla="*/ 369 h 461"/>
                <a:gd name="T20" fmla="*/ 24 w 274"/>
                <a:gd name="T21" fmla="*/ 336 h 461"/>
                <a:gd name="T22" fmla="*/ 51 w 274"/>
                <a:gd name="T23" fmla="*/ 189 h 461"/>
                <a:gd name="T24" fmla="*/ 0 w 274"/>
                <a:gd name="T25" fmla="*/ 189 h 461"/>
                <a:gd name="T26" fmla="*/ 15 w 274"/>
                <a:gd name="T27" fmla="*/ 110 h 461"/>
                <a:gd name="T28" fmla="*/ 67 w 274"/>
                <a:gd name="T29" fmla="*/ 110 h 461"/>
                <a:gd name="T30" fmla="*/ 86 w 274"/>
                <a:gd name="T31" fmla="*/ 0 h 461"/>
                <a:gd name="T32" fmla="*/ 225 w 274"/>
                <a:gd name="T33" fmla="*/ 0 h 461"/>
                <a:gd name="T34" fmla="*/ 205 w 274"/>
                <a:gd name="T35" fmla="*/ 110 h 461"/>
                <a:gd name="T36" fmla="*/ 274 w 274"/>
                <a:gd name="T37" fmla="*/ 110 h 461"/>
                <a:gd name="T38" fmla="*/ 259 w 274"/>
                <a:gd name="T39" fmla="*/ 189 h 461"/>
                <a:gd name="T40" fmla="*/ 192 w 274"/>
                <a:gd name="T41" fmla="*/ 189 h 461"/>
                <a:gd name="T42" fmla="*/ 168 w 274"/>
                <a:gd name="T43" fmla="*/ 317 h 461"/>
                <a:gd name="T44" fmla="*/ 167 w 274"/>
                <a:gd name="T45" fmla="*/ 333 h 461"/>
                <a:gd name="T46" fmla="*/ 168 w 274"/>
                <a:gd name="T47" fmla="*/ 345 h 461"/>
                <a:gd name="T48" fmla="*/ 174 w 274"/>
                <a:gd name="T49" fmla="*/ 354 h 461"/>
                <a:gd name="T50" fmla="*/ 186 w 274"/>
                <a:gd name="T51" fmla="*/ 358 h 461"/>
                <a:gd name="T52" fmla="*/ 205 w 274"/>
                <a:gd name="T53" fmla="*/ 360 h 461"/>
                <a:gd name="T54" fmla="*/ 228 w 274"/>
                <a:gd name="T55" fmla="*/ 360 h 461"/>
                <a:gd name="T56" fmla="*/ 210 w 274"/>
                <a:gd name="T57" fmla="*/ 458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4" h="461">
                  <a:moveTo>
                    <a:pt x="210" y="458"/>
                  </a:moveTo>
                  <a:lnTo>
                    <a:pt x="158" y="461"/>
                  </a:lnTo>
                  <a:lnTo>
                    <a:pt x="116" y="461"/>
                  </a:lnTo>
                  <a:lnTo>
                    <a:pt x="84" y="459"/>
                  </a:lnTo>
                  <a:lnTo>
                    <a:pt x="57" y="453"/>
                  </a:lnTo>
                  <a:lnTo>
                    <a:pt x="39" y="446"/>
                  </a:lnTo>
                  <a:lnTo>
                    <a:pt x="26" y="434"/>
                  </a:lnTo>
                  <a:lnTo>
                    <a:pt x="20" y="416"/>
                  </a:lnTo>
                  <a:lnTo>
                    <a:pt x="17" y="395"/>
                  </a:lnTo>
                  <a:lnTo>
                    <a:pt x="20" y="369"/>
                  </a:lnTo>
                  <a:lnTo>
                    <a:pt x="24" y="336"/>
                  </a:lnTo>
                  <a:lnTo>
                    <a:pt x="51" y="189"/>
                  </a:lnTo>
                  <a:lnTo>
                    <a:pt x="0" y="189"/>
                  </a:lnTo>
                  <a:lnTo>
                    <a:pt x="15" y="110"/>
                  </a:lnTo>
                  <a:lnTo>
                    <a:pt x="67" y="110"/>
                  </a:lnTo>
                  <a:lnTo>
                    <a:pt x="86" y="0"/>
                  </a:lnTo>
                  <a:lnTo>
                    <a:pt x="225" y="0"/>
                  </a:lnTo>
                  <a:lnTo>
                    <a:pt x="205" y="110"/>
                  </a:lnTo>
                  <a:lnTo>
                    <a:pt x="274" y="110"/>
                  </a:lnTo>
                  <a:lnTo>
                    <a:pt x="259" y="189"/>
                  </a:lnTo>
                  <a:lnTo>
                    <a:pt x="192" y="189"/>
                  </a:lnTo>
                  <a:lnTo>
                    <a:pt x="168" y="317"/>
                  </a:lnTo>
                  <a:lnTo>
                    <a:pt x="167" y="333"/>
                  </a:lnTo>
                  <a:lnTo>
                    <a:pt x="168" y="345"/>
                  </a:lnTo>
                  <a:lnTo>
                    <a:pt x="174" y="354"/>
                  </a:lnTo>
                  <a:lnTo>
                    <a:pt x="186" y="358"/>
                  </a:lnTo>
                  <a:lnTo>
                    <a:pt x="205" y="360"/>
                  </a:lnTo>
                  <a:lnTo>
                    <a:pt x="228" y="360"/>
                  </a:lnTo>
                  <a:lnTo>
                    <a:pt x="210" y="458"/>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8" name="Freeform 38"/>
            <p:cNvSpPr>
              <a:spLocks/>
            </p:cNvSpPr>
            <p:nvPr/>
          </p:nvSpPr>
          <p:spPr bwMode="gray">
            <a:xfrm>
              <a:off x="5246688" y="3028950"/>
              <a:ext cx="2922588" cy="1466850"/>
            </a:xfrm>
            <a:custGeom>
              <a:avLst/>
              <a:gdLst>
                <a:gd name="T0" fmla="*/ 964 w 1841"/>
                <a:gd name="T1" fmla="*/ 0 h 924"/>
                <a:gd name="T2" fmla="*/ 874 w 1841"/>
                <a:gd name="T3" fmla="*/ 5 h 924"/>
                <a:gd name="T4" fmla="*/ 784 w 1841"/>
                <a:gd name="T5" fmla="*/ 17 h 924"/>
                <a:gd name="T6" fmla="*/ 698 w 1841"/>
                <a:gd name="T7" fmla="*/ 38 h 924"/>
                <a:gd name="T8" fmla="*/ 615 w 1841"/>
                <a:gd name="T9" fmla="*/ 64 h 924"/>
                <a:gd name="T10" fmla="*/ 536 w 1841"/>
                <a:gd name="T11" fmla="*/ 100 h 924"/>
                <a:gd name="T12" fmla="*/ 460 w 1841"/>
                <a:gd name="T13" fmla="*/ 140 h 924"/>
                <a:gd name="T14" fmla="*/ 389 w 1841"/>
                <a:gd name="T15" fmla="*/ 188 h 924"/>
                <a:gd name="T16" fmla="*/ 322 w 1841"/>
                <a:gd name="T17" fmla="*/ 241 h 924"/>
                <a:gd name="T18" fmla="*/ 261 w 1841"/>
                <a:gd name="T19" fmla="*/ 301 h 924"/>
                <a:gd name="T20" fmla="*/ 205 w 1841"/>
                <a:gd name="T21" fmla="*/ 365 h 924"/>
                <a:gd name="T22" fmla="*/ 156 w 1841"/>
                <a:gd name="T23" fmla="*/ 433 h 924"/>
                <a:gd name="T24" fmla="*/ 111 w 1841"/>
                <a:gd name="T25" fmla="*/ 506 h 924"/>
                <a:gd name="T26" fmla="*/ 74 w 1841"/>
                <a:gd name="T27" fmla="*/ 583 h 924"/>
                <a:gd name="T28" fmla="*/ 44 w 1841"/>
                <a:gd name="T29" fmla="*/ 664 h 924"/>
                <a:gd name="T30" fmla="*/ 22 w 1841"/>
                <a:gd name="T31" fmla="*/ 747 h 924"/>
                <a:gd name="T32" fmla="*/ 7 w 1841"/>
                <a:gd name="T33" fmla="*/ 835 h 924"/>
                <a:gd name="T34" fmla="*/ 0 w 1841"/>
                <a:gd name="T35" fmla="*/ 924 h 924"/>
                <a:gd name="T36" fmla="*/ 107 w 1841"/>
                <a:gd name="T37" fmla="*/ 924 h 924"/>
                <a:gd name="T38" fmla="*/ 114 w 1841"/>
                <a:gd name="T39" fmla="*/ 835 h 924"/>
                <a:gd name="T40" fmla="*/ 132 w 1841"/>
                <a:gd name="T41" fmla="*/ 748 h 924"/>
                <a:gd name="T42" fmla="*/ 156 w 1841"/>
                <a:gd name="T43" fmla="*/ 665 h 924"/>
                <a:gd name="T44" fmla="*/ 188 w 1841"/>
                <a:gd name="T45" fmla="*/ 586 h 924"/>
                <a:gd name="T46" fmla="*/ 228 w 1841"/>
                <a:gd name="T47" fmla="*/ 510 h 924"/>
                <a:gd name="T48" fmla="*/ 275 w 1841"/>
                <a:gd name="T49" fmla="*/ 439 h 924"/>
                <a:gd name="T50" fmla="*/ 328 w 1841"/>
                <a:gd name="T51" fmla="*/ 374 h 924"/>
                <a:gd name="T52" fmla="*/ 388 w 1841"/>
                <a:gd name="T53" fmla="*/ 311 h 924"/>
                <a:gd name="T54" fmla="*/ 451 w 1841"/>
                <a:gd name="T55" fmla="*/ 256 h 924"/>
                <a:gd name="T56" fmla="*/ 521 w 1841"/>
                <a:gd name="T57" fmla="*/ 207 h 924"/>
                <a:gd name="T58" fmla="*/ 596 w 1841"/>
                <a:gd name="T59" fmla="*/ 164 h 924"/>
                <a:gd name="T60" fmla="*/ 674 w 1841"/>
                <a:gd name="T61" fmla="*/ 127 h 924"/>
                <a:gd name="T62" fmla="*/ 758 w 1841"/>
                <a:gd name="T63" fmla="*/ 99 h 924"/>
                <a:gd name="T64" fmla="*/ 844 w 1841"/>
                <a:gd name="T65" fmla="*/ 78 h 924"/>
                <a:gd name="T66" fmla="*/ 932 w 1841"/>
                <a:gd name="T67" fmla="*/ 64 h 924"/>
                <a:gd name="T68" fmla="*/ 1024 w 1841"/>
                <a:gd name="T69" fmla="*/ 60 h 924"/>
                <a:gd name="T70" fmla="*/ 1111 w 1841"/>
                <a:gd name="T71" fmla="*/ 64 h 924"/>
                <a:gd name="T72" fmla="*/ 1198 w 1841"/>
                <a:gd name="T73" fmla="*/ 76 h 924"/>
                <a:gd name="T74" fmla="*/ 1281 w 1841"/>
                <a:gd name="T75" fmla="*/ 96 h 924"/>
                <a:gd name="T76" fmla="*/ 1361 w 1841"/>
                <a:gd name="T77" fmla="*/ 122 h 924"/>
                <a:gd name="T78" fmla="*/ 1437 w 1841"/>
                <a:gd name="T79" fmla="*/ 157 h 924"/>
                <a:gd name="T80" fmla="*/ 1510 w 1841"/>
                <a:gd name="T81" fmla="*/ 197 h 924"/>
                <a:gd name="T82" fmla="*/ 1578 w 1841"/>
                <a:gd name="T83" fmla="*/ 243 h 924"/>
                <a:gd name="T84" fmla="*/ 1642 w 1841"/>
                <a:gd name="T85" fmla="*/ 295 h 924"/>
                <a:gd name="T86" fmla="*/ 1700 w 1841"/>
                <a:gd name="T87" fmla="*/ 353 h 924"/>
                <a:gd name="T88" fmla="*/ 1754 w 1841"/>
                <a:gd name="T89" fmla="*/ 415 h 924"/>
                <a:gd name="T90" fmla="*/ 1801 w 1841"/>
                <a:gd name="T91" fmla="*/ 482 h 924"/>
                <a:gd name="T92" fmla="*/ 1841 w 1841"/>
                <a:gd name="T93" fmla="*/ 554 h 924"/>
                <a:gd name="T94" fmla="*/ 1800 w 1841"/>
                <a:gd name="T95" fmla="*/ 473 h 924"/>
                <a:gd name="T96" fmla="*/ 1751 w 1841"/>
                <a:gd name="T97" fmla="*/ 399 h 924"/>
                <a:gd name="T98" fmla="*/ 1696 w 1841"/>
                <a:gd name="T99" fmla="*/ 329 h 924"/>
                <a:gd name="T100" fmla="*/ 1633 w 1841"/>
                <a:gd name="T101" fmla="*/ 265 h 924"/>
                <a:gd name="T102" fmla="*/ 1565 w 1841"/>
                <a:gd name="T103" fmla="*/ 207 h 924"/>
                <a:gd name="T104" fmla="*/ 1492 w 1841"/>
                <a:gd name="T105" fmla="*/ 155 h 924"/>
                <a:gd name="T106" fmla="*/ 1413 w 1841"/>
                <a:gd name="T107" fmla="*/ 109 h 924"/>
                <a:gd name="T108" fmla="*/ 1331 w 1841"/>
                <a:gd name="T109" fmla="*/ 72 h 924"/>
                <a:gd name="T110" fmla="*/ 1245 w 1841"/>
                <a:gd name="T111" fmla="*/ 41 h 924"/>
                <a:gd name="T112" fmla="*/ 1155 w 1841"/>
                <a:gd name="T113" fmla="*/ 20 h 924"/>
                <a:gd name="T114" fmla="*/ 1061 w 1841"/>
                <a:gd name="T115" fmla="*/ 5 h 924"/>
                <a:gd name="T116" fmla="*/ 964 w 1841"/>
                <a:gd name="T117" fmla="*/ 0 h 9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41" h="924">
                  <a:moveTo>
                    <a:pt x="964" y="0"/>
                  </a:moveTo>
                  <a:lnTo>
                    <a:pt x="874" y="5"/>
                  </a:lnTo>
                  <a:lnTo>
                    <a:pt x="784" y="17"/>
                  </a:lnTo>
                  <a:lnTo>
                    <a:pt x="698" y="38"/>
                  </a:lnTo>
                  <a:lnTo>
                    <a:pt x="615" y="64"/>
                  </a:lnTo>
                  <a:lnTo>
                    <a:pt x="536" y="100"/>
                  </a:lnTo>
                  <a:lnTo>
                    <a:pt x="460" y="140"/>
                  </a:lnTo>
                  <a:lnTo>
                    <a:pt x="389" y="188"/>
                  </a:lnTo>
                  <a:lnTo>
                    <a:pt x="322" y="241"/>
                  </a:lnTo>
                  <a:lnTo>
                    <a:pt x="261" y="301"/>
                  </a:lnTo>
                  <a:lnTo>
                    <a:pt x="205" y="365"/>
                  </a:lnTo>
                  <a:lnTo>
                    <a:pt x="156" y="433"/>
                  </a:lnTo>
                  <a:lnTo>
                    <a:pt x="111" y="506"/>
                  </a:lnTo>
                  <a:lnTo>
                    <a:pt x="74" y="583"/>
                  </a:lnTo>
                  <a:lnTo>
                    <a:pt x="44" y="664"/>
                  </a:lnTo>
                  <a:lnTo>
                    <a:pt x="22" y="747"/>
                  </a:lnTo>
                  <a:lnTo>
                    <a:pt x="7" y="835"/>
                  </a:lnTo>
                  <a:lnTo>
                    <a:pt x="0" y="924"/>
                  </a:lnTo>
                  <a:lnTo>
                    <a:pt x="107" y="924"/>
                  </a:lnTo>
                  <a:lnTo>
                    <a:pt x="114" y="835"/>
                  </a:lnTo>
                  <a:lnTo>
                    <a:pt x="132" y="748"/>
                  </a:lnTo>
                  <a:lnTo>
                    <a:pt x="156" y="665"/>
                  </a:lnTo>
                  <a:lnTo>
                    <a:pt x="188" y="586"/>
                  </a:lnTo>
                  <a:lnTo>
                    <a:pt x="228" y="510"/>
                  </a:lnTo>
                  <a:lnTo>
                    <a:pt x="275" y="439"/>
                  </a:lnTo>
                  <a:lnTo>
                    <a:pt x="328" y="374"/>
                  </a:lnTo>
                  <a:lnTo>
                    <a:pt x="388" y="311"/>
                  </a:lnTo>
                  <a:lnTo>
                    <a:pt x="451" y="256"/>
                  </a:lnTo>
                  <a:lnTo>
                    <a:pt x="521" y="207"/>
                  </a:lnTo>
                  <a:lnTo>
                    <a:pt x="596" y="164"/>
                  </a:lnTo>
                  <a:lnTo>
                    <a:pt x="674" y="127"/>
                  </a:lnTo>
                  <a:lnTo>
                    <a:pt x="758" y="99"/>
                  </a:lnTo>
                  <a:lnTo>
                    <a:pt x="844" y="78"/>
                  </a:lnTo>
                  <a:lnTo>
                    <a:pt x="932" y="64"/>
                  </a:lnTo>
                  <a:lnTo>
                    <a:pt x="1024" y="60"/>
                  </a:lnTo>
                  <a:lnTo>
                    <a:pt x="1111" y="64"/>
                  </a:lnTo>
                  <a:lnTo>
                    <a:pt x="1198" y="76"/>
                  </a:lnTo>
                  <a:lnTo>
                    <a:pt x="1281" y="96"/>
                  </a:lnTo>
                  <a:lnTo>
                    <a:pt x="1361" y="122"/>
                  </a:lnTo>
                  <a:lnTo>
                    <a:pt x="1437" y="157"/>
                  </a:lnTo>
                  <a:lnTo>
                    <a:pt x="1510" y="197"/>
                  </a:lnTo>
                  <a:lnTo>
                    <a:pt x="1578" y="243"/>
                  </a:lnTo>
                  <a:lnTo>
                    <a:pt x="1642" y="295"/>
                  </a:lnTo>
                  <a:lnTo>
                    <a:pt x="1700" y="353"/>
                  </a:lnTo>
                  <a:lnTo>
                    <a:pt x="1754" y="415"/>
                  </a:lnTo>
                  <a:lnTo>
                    <a:pt x="1801" y="482"/>
                  </a:lnTo>
                  <a:lnTo>
                    <a:pt x="1841" y="554"/>
                  </a:lnTo>
                  <a:lnTo>
                    <a:pt x="1800" y="473"/>
                  </a:lnTo>
                  <a:lnTo>
                    <a:pt x="1751" y="399"/>
                  </a:lnTo>
                  <a:lnTo>
                    <a:pt x="1696" y="329"/>
                  </a:lnTo>
                  <a:lnTo>
                    <a:pt x="1633" y="265"/>
                  </a:lnTo>
                  <a:lnTo>
                    <a:pt x="1565" y="207"/>
                  </a:lnTo>
                  <a:lnTo>
                    <a:pt x="1492" y="155"/>
                  </a:lnTo>
                  <a:lnTo>
                    <a:pt x="1413" y="109"/>
                  </a:lnTo>
                  <a:lnTo>
                    <a:pt x="1331" y="72"/>
                  </a:lnTo>
                  <a:lnTo>
                    <a:pt x="1245" y="41"/>
                  </a:lnTo>
                  <a:lnTo>
                    <a:pt x="1155" y="20"/>
                  </a:lnTo>
                  <a:lnTo>
                    <a:pt x="1061" y="5"/>
                  </a:lnTo>
                  <a:lnTo>
                    <a:pt x="964"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9" name="Freeform 39"/>
            <p:cNvSpPr>
              <a:spLocks/>
            </p:cNvSpPr>
            <p:nvPr/>
          </p:nvSpPr>
          <p:spPr bwMode="gray">
            <a:xfrm>
              <a:off x="5476876" y="4621213"/>
              <a:ext cx="2924175" cy="1463675"/>
            </a:xfrm>
            <a:custGeom>
              <a:avLst/>
              <a:gdLst>
                <a:gd name="T0" fmla="*/ 877 w 1842"/>
                <a:gd name="T1" fmla="*/ 922 h 922"/>
                <a:gd name="T2" fmla="*/ 968 w 1842"/>
                <a:gd name="T3" fmla="*/ 917 h 922"/>
                <a:gd name="T4" fmla="*/ 1057 w 1842"/>
                <a:gd name="T5" fmla="*/ 905 h 922"/>
                <a:gd name="T6" fmla="*/ 1143 w 1842"/>
                <a:gd name="T7" fmla="*/ 884 h 922"/>
                <a:gd name="T8" fmla="*/ 1227 w 1842"/>
                <a:gd name="T9" fmla="*/ 858 h 922"/>
                <a:gd name="T10" fmla="*/ 1305 w 1842"/>
                <a:gd name="T11" fmla="*/ 823 h 922"/>
                <a:gd name="T12" fmla="*/ 1381 w 1842"/>
                <a:gd name="T13" fmla="*/ 782 h 922"/>
                <a:gd name="T14" fmla="*/ 1453 w 1842"/>
                <a:gd name="T15" fmla="*/ 734 h 922"/>
                <a:gd name="T16" fmla="*/ 1519 w 1842"/>
                <a:gd name="T17" fmla="*/ 681 h 922"/>
                <a:gd name="T18" fmla="*/ 1580 w 1842"/>
                <a:gd name="T19" fmla="*/ 623 h 922"/>
                <a:gd name="T20" fmla="*/ 1637 w 1842"/>
                <a:gd name="T21" fmla="*/ 559 h 922"/>
                <a:gd name="T22" fmla="*/ 1686 w 1842"/>
                <a:gd name="T23" fmla="*/ 490 h 922"/>
                <a:gd name="T24" fmla="*/ 1731 w 1842"/>
                <a:gd name="T25" fmla="*/ 416 h 922"/>
                <a:gd name="T26" fmla="*/ 1768 w 1842"/>
                <a:gd name="T27" fmla="*/ 340 h 922"/>
                <a:gd name="T28" fmla="*/ 1797 w 1842"/>
                <a:gd name="T29" fmla="*/ 258 h 922"/>
                <a:gd name="T30" fmla="*/ 1820 w 1842"/>
                <a:gd name="T31" fmla="*/ 175 h 922"/>
                <a:gd name="T32" fmla="*/ 1835 w 1842"/>
                <a:gd name="T33" fmla="*/ 89 h 922"/>
                <a:gd name="T34" fmla="*/ 1842 w 1842"/>
                <a:gd name="T35" fmla="*/ 0 h 922"/>
                <a:gd name="T36" fmla="*/ 1735 w 1842"/>
                <a:gd name="T37" fmla="*/ 0 h 922"/>
                <a:gd name="T38" fmla="*/ 1728 w 1842"/>
                <a:gd name="T39" fmla="*/ 87 h 922"/>
                <a:gd name="T40" fmla="*/ 1711 w 1842"/>
                <a:gd name="T41" fmla="*/ 174 h 922"/>
                <a:gd name="T42" fmla="*/ 1686 w 1842"/>
                <a:gd name="T43" fmla="*/ 257 h 922"/>
                <a:gd name="T44" fmla="*/ 1653 w 1842"/>
                <a:gd name="T45" fmla="*/ 337 h 922"/>
                <a:gd name="T46" fmla="*/ 1613 w 1842"/>
                <a:gd name="T47" fmla="*/ 412 h 922"/>
                <a:gd name="T48" fmla="*/ 1567 w 1842"/>
                <a:gd name="T49" fmla="*/ 483 h 922"/>
                <a:gd name="T50" fmla="*/ 1514 w 1842"/>
                <a:gd name="T51" fmla="*/ 550 h 922"/>
                <a:gd name="T52" fmla="*/ 1454 w 1842"/>
                <a:gd name="T53" fmla="*/ 611 h 922"/>
                <a:gd name="T54" fmla="*/ 1390 w 1842"/>
                <a:gd name="T55" fmla="*/ 666 h 922"/>
                <a:gd name="T56" fmla="*/ 1320 w 1842"/>
                <a:gd name="T57" fmla="*/ 716 h 922"/>
                <a:gd name="T58" fmla="*/ 1246 w 1842"/>
                <a:gd name="T59" fmla="*/ 759 h 922"/>
                <a:gd name="T60" fmla="*/ 1167 w 1842"/>
                <a:gd name="T61" fmla="*/ 795 h 922"/>
                <a:gd name="T62" fmla="*/ 1084 w 1842"/>
                <a:gd name="T63" fmla="*/ 823 h 922"/>
                <a:gd name="T64" fmla="*/ 999 w 1842"/>
                <a:gd name="T65" fmla="*/ 846 h 922"/>
                <a:gd name="T66" fmla="*/ 910 w 1842"/>
                <a:gd name="T67" fmla="*/ 858 h 922"/>
                <a:gd name="T68" fmla="*/ 818 w 1842"/>
                <a:gd name="T69" fmla="*/ 862 h 922"/>
                <a:gd name="T70" fmla="*/ 730 w 1842"/>
                <a:gd name="T71" fmla="*/ 858 h 922"/>
                <a:gd name="T72" fmla="*/ 644 w 1842"/>
                <a:gd name="T73" fmla="*/ 846 h 922"/>
                <a:gd name="T74" fmla="*/ 561 w 1842"/>
                <a:gd name="T75" fmla="*/ 826 h 922"/>
                <a:gd name="T76" fmla="*/ 480 w 1842"/>
                <a:gd name="T77" fmla="*/ 800 h 922"/>
                <a:gd name="T78" fmla="*/ 405 w 1842"/>
                <a:gd name="T79" fmla="*/ 765 h 922"/>
                <a:gd name="T80" fmla="*/ 332 w 1842"/>
                <a:gd name="T81" fmla="*/ 725 h 922"/>
                <a:gd name="T82" fmla="*/ 263 w 1842"/>
                <a:gd name="T83" fmla="*/ 679 h 922"/>
                <a:gd name="T84" fmla="*/ 199 w 1842"/>
                <a:gd name="T85" fmla="*/ 627 h 922"/>
                <a:gd name="T86" fmla="*/ 141 w 1842"/>
                <a:gd name="T87" fmla="*/ 569 h 922"/>
                <a:gd name="T88" fmla="*/ 88 w 1842"/>
                <a:gd name="T89" fmla="*/ 508 h 922"/>
                <a:gd name="T90" fmla="*/ 40 w 1842"/>
                <a:gd name="T91" fmla="*/ 441 h 922"/>
                <a:gd name="T92" fmla="*/ 0 w 1842"/>
                <a:gd name="T93" fmla="*/ 370 h 922"/>
                <a:gd name="T94" fmla="*/ 42 w 1842"/>
                <a:gd name="T95" fmla="*/ 449 h 922"/>
                <a:gd name="T96" fmla="*/ 91 w 1842"/>
                <a:gd name="T97" fmla="*/ 523 h 922"/>
                <a:gd name="T98" fmla="*/ 146 w 1842"/>
                <a:gd name="T99" fmla="*/ 593 h 922"/>
                <a:gd name="T100" fmla="*/ 208 w 1842"/>
                <a:gd name="T101" fmla="*/ 657 h 922"/>
                <a:gd name="T102" fmla="*/ 277 w 1842"/>
                <a:gd name="T103" fmla="*/ 716 h 922"/>
                <a:gd name="T104" fmla="*/ 350 w 1842"/>
                <a:gd name="T105" fmla="*/ 768 h 922"/>
                <a:gd name="T106" fmla="*/ 428 w 1842"/>
                <a:gd name="T107" fmla="*/ 813 h 922"/>
                <a:gd name="T108" fmla="*/ 510 w 1842"/>
                <a:gd name="T109" fmla="*/ 852 h 922"/>
                <a:gd name="T110" fmla="*/ 598 w 1842"/>
                <a:gd name="T111" fmla="*/ 881 h 922"/>
                <a:gd name="T112" fmla="*/ 687 w 1842"/>
                <a:gd name="T113" fmla="*/ 904 h 922"/>
                <a:gd name="T114" fmla="*/ 781 w 1842"/>
                <a:gd name="T115" fmla="*/ 917 h 922"/>
                <a:gd name="T116" fmla="*/ 877 w 1842"/>
                <a:gd name="T117" fmla="*/ 922 h 9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42" h="922">
                  <a:moveTo>
                    <a:pt x="877" y="922"/>
                  </a:moveTo>
                  <a:lnTo>
                    <a:pt x="968" y="917"/>
                  </a:lnTo>
                  <a:lnTo>
                    <a:pt x="1057" y="905"/>
                  </a:lnTo>
                  <a:lnTo>
                    <a:pt x="1143" y="884"/>
                  </a:lnTo>
                  <a:lnTo>
                    <a:pt x="1227" y="858"/>
                  </a:lnTo>
                  <a:lnTo>
                    <a:pt x="1305" y="823"/>
                  </a:lnTo>
                  <a:lnTo>
                    <a:pt x="1381" y="782"/>
                  </a:lnTo>
                  <a:lnTo>
                    <a:pt x="1453" y="734"/>
                  </a:lnTo>
                  <a:lnTo>
                    <a:pt x="1519" y="681"/>
                  </a:lnTo>
                  <a:lnTo>
                    <a:pt x="1580" y="623"/>
                  </a:lnTo>
                  <a:lnTo>
                    <a:pt x="1637" y="559"/>
                  </a:lnTo>
                  <a:lnTo>
                    <a:pt x="1686" y="490"/>
                  </a:lnTo>
                  <a:lnTo>
                    <a:pt x="1731" y="416"/>
                  </a:lnTo>
                  <a:lnTo>
                    <a:pt x="1768" y="340"/>
                  </a:lnTo>
                  <a:lnTo>
                    <a:pt x="1797" y="258"/>
                  </a:lnTo>
                  <a:lnTo>
                    <a:pt x="1820" y="175"/>
                  </a:lnTo>
                  <a:lnTo>
                    <a:pt x="1835" y="89"/>
                  </a:lnTo>
                  <a:lnTo>
                    <a:pt x="1842" y="0"/>
                  </a:lnTo>
                  <a:lnTo>
                    <a:pt x="1735" y="0"/>
                  </a:lnTo>
                  <a:lnTo>
                    <a:pt x="1728" y="87"/>
                  </a:lnTo>
                  <a:lnTo>
                    <a:pt x="1711" y="174"/>
                  </a:lnTo>
                  <a:lnTo>
                    <a:pt x="1686" y="257"/>
                  </a:lnTo>
                  <a:lnTo>
                    <a:pt x="1653" y="337"/>
                  </a:lnTo>
                  <a:lnTo>
                    <a:pt x="1613" y="412"/>
                  </a:lnTo>
                  <a:lnTo>
                    <a:pt x="1567" y="483"/>
                  </a:lnTo>
                  <a:lnTo>
                    <a:pt x="1514" y="550"/>
                  </a:lnTo>
                  <a:lnTo>
                    <a:pt x="1454" y="611"/>
                  </a:lnTo>
                  <a:lnTo>
                    <a:pt x="1390" y="666"/>
                  </a:lnTo>
                  <a:lnTo>
                    <a:pt x="1320" y="716"/>
                  </a:lnTo>
                  <a:lnTo>
                    <a:pt x="1246" y="759"/>
                  </a:lnTo>
                  <a:lnTo>
                    <a:pt x="1167" y="795"/>
                  </a:lnTo>
                  <a:lnTo>
                    <a:pt x="1084" y="823"/>
                  </a:lnTo>
                  <a:lnTo>
                    <a:pt x="999" y="846"/>
                  </a:lnTo>
                  <a:lnTo>
                    <a:pt x="910" y="858"/>
                  </a:lnTo>
                  <a:lnTo>
                    <a:pt x="818" y="862"/>
                  </a:lnTo>
                  <a:lnTo>
                    <a:pt x="730" y="858"/>
                  </a:lnTo>
                  <a:lnTo>
                    <a:pt x="644" y="846"/>
                  </a:lnTo>
                  <a:lnTo>
                    <a:pt x="561" y="826"/>
                  </a:lnTo>
                  <a:lnTo>
                    <a:pt x="480" y="800"/>
                  </a:lnTo>
                  <a:lnTo>
                    <a:pt x="405" y="765"/>
                  </a:lnTo>
                  <a:lnTo>
                    <a:pt x="332" y="725"/>
                  </a:lnTo>
                  <a:lnTo>
                    <a:pt x="263" y="679"/>
                  </a:lnTo>
                  <a:lnTo>
                    <a:pt x="199" y="627"/>
                  </a:lnTo>
                  <a:lnTo>
                    <a:pt x="141" y="569"/>
                  </a:lnTo>
                  <a:lnTo>
                    <a:pt x="88" y="508"/>
                  </a:lnTo>
                  <a:lnTo>
                    <a:pt x="40" y="441"/>
                  </a:lnTo>
                  <a:lnTo>
                    <a:pt x="0" y="370"/>
                  </a:lnTo>
                  <a:lnTo>
                    <a:pt x="42" y="449"/>
                  </a:lnTo>
                  <a:lnTo>
                    <a:pt x="91" y="523"/>
                  </a:lnTo>
                  <a:lnTo>
                    <a:pt x="146" y="593"/>
                  </a:lnTo>
                  <a:lnTo>
                    <a:pt x="208" y="657"/>
                  </a:lnTo>
                  <a:lnTo>
                    <a:pt x="277" y="716"/>
                  </a:lnTo>
                  <a:lnTo>
                    <a:pt x="350" y="768"/>
                  </a:lnTo>
                  <a:lnTo>
                    <a:pt x="428" y="813"/>
                  </a:lnTo>
                  <a:lnTo>
                    <a:pt x="510" y="852"/>
                  </a:lnTo>
                  <a:lnTo>
                    <a:pt x="598" y="881"/>
                  </a:lnTo>
                  <a:lnTo>
                    <a:pt x="687" y="904"/>
                  </a:lnTo>
                  <a:lnTo>
                    <a:pt x="781" y="917"/>
                  </a:lnTo>
                  <a:lnTo>
                    <a:pt x="877" y="922"/>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40" name="Freeform 40"/>
            <p:cNvSpPr>
              <a:spLocks noEditPoints="1"/>
            </p:cNvSpPr>
            <p:nvPr/>
          </p:nvSpPr>
          <p:spPr bwMode="gray">
            <a:xfrm>
              <a:off x="7761288" y="5873750"/>
              <a:ext cx="436563" cy="207963"/>
            </a:xfrm>
            <a:custGeom>
              <a:avLst/>
              <a:gdLst>
                <a:gd name="T0" fmla="*/ 202 w 275"/>
                <a:gd name="T1" fmla="*/ 97 h 131"/>
                <a:gd name="T2" fmla="*/ 240 w 275"/>
                <a:gd name="T3" fmla="*/ 0 h 131"/>
                <a:gd name="T4" fmla="*/ 275 w 275"/>
                <a:gd name="T5" fmla="*/ 0 h 131"/>
                <a:gd name="T6" fmla="*/ 275 w 275"/>
                <a:gd name="T7" fmla="*/ 131 h 131"/>
                <a:gd name="T8" fmla="*/ 251 w 275"/>
                <a:gd name="T9" fmla="*/ 131 h 131"/>
                <a:gd name="T10" fmla="*/ 251 w 275"/>
                <a:gd name="T11" fmla="*/ 26 h 131"/>
                <a:gd name="T12" fmla="*/ 251 w 275"/>
                <a:gd name="T13" fmla="*/ 26 h 131"/>
                <a:gd name="T14" fmla="*/ 210 w 275"/>
                <a:gd name="T15" fmla="*/ 131 h 131"/>
                <a:gd name="T16" fmla="*/ 193 w 275"/>
                <a:gd name="T17" fmla="*/ 131 h 131"/>
                <a:gd name="T18" fmla="*/ 152 w 275"/>
                <a:gd name="T19" fmla="*/ 26 h 131"/>
                <a:gd name="T20" fmla="*/ 152 w 275"/>
                <a:gd name="T21" fmla="*/ 26 h 131"/>
                <a:gd name="T22" fmla="*/ 152 w 275"/>
                <a:gd name="T23" fmla="*/ 131 h 131"/>
                <a:gd name="T24" fmla="*/ 128 w 275"/>
                <a:gd name="T25" fmla="*/ 131 h 131"/>
                <a:gd name="T26" fmla="*/ 128 w 275"/>
                <a:gd name="T27" fmla="*/ 0 h 131"/>
                <a:gd name="T28" fmla="*/ 164 w 275"/>
                <a:gd name="T29" fmla="*/ 0 h 131"/>
                <a:gd name="T30" fmla="*/ 202 w 275"/>
                <a:gd name="T31" fmla="*/ 97 h 131"/>
                <a:gd name="T32" fmla="*/ 106 w 275"/>
                <a:gd name="T33" fmla="*/ 20 h 131"/>
                <a:gd name="T34" fmla="*/ 64 w 275"/>
                <a:gd name="T35" fmla="*/ 20 h 131"/>
                <a:gd name="T36" fmla="*/ 64 w 275"/>
                <a:gd name="T37" fmla="*/ 131 h 131"/>
                <a:gd name="T38" fmla="*/ 40 w 275"/>
                <a:gd name="T39" fmla="*/ 131 h 131"/>
                <a:gd name="T40" fmla="*/ 40 w 275"/>
                <a:gd name="T41" fmla="*/ 20 h 131"/>
                <a:gd name="T42" fmla="*/ 0 w 275"/>
                <a:gd name="T43" fmla="*/ 20 h 131"/>
                <a:gd name="T44" fmla="*/ 0 w 275"/>
                <a:gd name="T45" fmla="*/ 0 h 131"/>
                <a:gd name="T46" fmla="*/ 106 w 275"/>
                <a:gd name="T47" fmla="*/ 0 h 131"/>
                <a:gd name="T48" fmla="*/ 106 w 275"/>
                <a:gd name="T49" fmla="*/ 20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75" h="131">
                  <a:moveTo>
                    <a:pt x="202" y="97"/>
                  </a:moveTo>
                  <a:lnTo>
                    <a:pt x="240" y="0"/>
                  </a:lnTo>
                  <a:lnTo>
                    <a:pt x="275" y="0"/>
                  </a:lnTo>
                  <a:lnTo>
                    <a:pt x="275" y="131"/>
                  </a:lnTo>
                  <a:lnTo>
                    <a:pt x="251" y="131"/>
                  </a:lnTo>
                  <a:lnTo>
                    <a:pt x="251" y="26"/>
                  </a:lnTo>
                  <a:lnTo>
                    <a:pt x="251" y="26"/>
                  </a:lnTo>
                  <a:lnTo>
                    <a:pt x="210" y="131"/>
                  </a:lnTo>
                  <a:lnTo>
                    <a:pt x="193" y="131"/>
                  </a:lnTo>
                  <a:lnTo>
                    <a:pt x="152" y="26"/>
                  </a:lnTo>
                  <a:lnTo>
                    <a:pt x="152" y="26"/>
                  </a:lnTo>
                  <a:lnTo>
                    <a:pt x="152" y="131"/>
                  </a:lnTo>
                  <a:lnTo>
                    <a:pt x="128" y="131"/>
                  </a:lnTo>
                  <a:lnTo>
                    <a:pt x="128" y="0"/>
                  </a:lnTo>
                  <a:lnTo>
                    <a:pt x="164" y="0"/>
                  </a:lnTo>
                  <a:lnTo>
                    <a:pt x="202" y="97"/>
                  </a:lnTo>
                  <a:close/>
                  <a:moveTo>
                    <a:pt x="106" y="20"/>
                  </a:moveTo>
                  <a:lnTo>
                    <a:pt x="64" y="20"/>
                  </a:lnTo>
                  <a:lnTo>
                    <a:pt x="64" y="131"/>
                  </a:lnTo>
                  <a:lnTo>
                    <a:pt x="40" y="131"/>
                  </a:lnTo>
                  <a:lnTo>
                    <a:pt x="40" y="20"/>
                  </a:lnTo>
                  <a:lnTo>
                    <a:pt x="0" y="20"/>
                  </a:lnTo>
                  <a:lnTo>
                    <a:pt x="0" y="0"/>
                  </a:lnTo>
                  <a:lnTo>
                    <a:pt x="106" y="0"/>
                  </a:lnTo>
                  <a:lnTo>
                    <a:pt x="106" y="2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grpSp>
      <p:sp>
        <p:nvSpPr>
          <p:cNvPr id="2" name="Title 1"/>
          <p:cNvSpPr>
            <a:spLocks noGrp="1"/>
          </p:cNvSpPr>
          <p:nvPr>
            <p:ph type="ctrTitle"/>
          </p:nvPr>
        </p:nvSpPr>
        <p:spPr bwMode="gray">
          <a:xfrm>
            <a:off x="228600" y="1089406"/>
            <a:ext cx="8686800" cy="618631"/>
          </a:xfrm>
        </p:spPr>
        <p:txBody>
          <a:bodyPr bIns="0" anchor="b">
            <a:noAutofit/>
          </a:bodyPr>
          <a:lstStyle>
            <a:lvl1pPr algn="l">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bwMode="gray">
          <a:xfrm>
            <a:off x="228599" y="1708038"/>
            <a:ext cx="8689975" cy="433965"/>
          </a:xfrm>
        </p:spPr>
        <p:txBody>
          <a:bodyPr tIns="137160">
            <a:noAutofit/>
          </a:bodyPr>
          <a:lstStyle>
            <a:lvl1pPr marL="0" indent="0" algn="l">
              <a:buNone/>
              <a:defRPr sz="18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796210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Section Divider - Partial Image">
    <p:spTree>
      <p:nvGrpSpPr>
        <p:cNvPr id="1" name=""/>
        <p:cNvGrpSpPr/>
        <p:nvPr/>
      </p:nvGrpSpPr>
      <p:grpSpPr>
        <a:xfrm>
          <a:off x="0" y="0"/>
          <a:ext cx="0" cy="0"/>
          <a:chOff x="0" y="0"/>
          <a:chExt cx="0" cy="0"/>
        </a:xfrm>
      </p:grpSpPr>
      <p:sp>
        <p:nvSpPr>
          <p:cNvPr id="4" name="Rectangle 3"/>
          <p:cNvSpPr/>
          <p:nvPr/>
        </p:nvSpPr>
        <p:spPr bwMode="gray">
          <a:xfrm>
            <a:off x="228600" y="228600"/>
            <a:ext cx="8686800" cy="2355850"/>
          </a:xfrm>
          <a:prstGeom prst="rect">
            <a:avLst/>
          </a:prstGeom>
          <a:solidFill>
            <a:srgbClr val="0033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Picture Placeholder 16"/>
          <p:cNvSpPr>
            <a:spLocks noGrp="1"/>
          </p:cNvSpPr>
          <p:nvPr>
            <p:ph type="pic" sz="quarter" idx="10"/>
          </p:nvPr>
        </p:nvSpPr>
        <p:spPr bwMode="gray">
          <a:xfrm>
            <a:off x="228600" y="2705100"/>
            <a:ext cx="8686800" cy="3924300"/>
          </a:xfrm>
          <a:solidFill>
            <a:srgbClr val="63666A"/>
          </a:solidFill>
        </p:spPr>
        <p:txBody>
          <a:bodyPr rtlCol="0">
            <a:noAutofit/>
          </a:bodyPr>
          <a:lstStyle>
            <a:lvl1pPr>
              <a:defRPr/>
            </a:lvl1pPr>
          </a:lstStyle>
          <a:p>
            <a:pPr lvl="0"/>
            <a:r>
              <a:rPr lang="en-US" noProof="0" smtClean="0"/>
              <a:t>Click icon to add picture</a:t>
            </a:r>
            <a:endParaRPr lang="en-US" noProof="0" dirty="0"/>
          </a:p>
        </p:txBody>
      </p:sp>
      <p:sp>
        <p:nvSpPr>
          <p:cNvPr id="2" name="Title 1"/>
          <p:cNvSpPr>
            <a:spLocks noGrp="1"/>
          </p:cNvSpPr>
          <p:nvPr>
            <p:ph type="title"/>
          </p:nvPr>
        </p:nvSpPr>
        <p:spPr bwMode="gray">
          <a:xfrm>
            <a:off x="228600" y="1280160"/>
            <a:ext cx="8686800" cy="685800"/>
          </a:xfrm>
        </p:spPr>
        <p:txBody>
          <a:bodyPr bIns="0" rtlCol="0" anchor="b">
            <a:noAutofit/>
          </a:bodyPr>
          <a:lstStyle>
            <a:lvl1pPr>
              <a:defRPr lang="en-US" dirty="0">
                <a:solidFill>
                  <a:schemeClr val="bg1"/>
                </a:solidFill>
              </a:defRPr>
            </a:lvl1pPr>
          </a:lstStyle>
          <a:p>
            <a:pPr lvl="0"/>
            <a:r>
              <a:rPr lang="en-US" smtClean="0"/>
              <a:t>Click to edit Master title style</a:t>
            </a:r>
            <a:endParaRPr lang="en-US" dirty="0"/>
          </a:p>
        </p:txBody>
      </p:sp>
    </p:spTree>
    <p:extLst>
      <p:ext uri="{BB962C8B-B14F-4D97-AF65-F5344CB8AC3E}">
        <p14:creationId xmlns:p14="http://schemas.microsoft.com/office/powerpoint/2010/main" val="1710010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7AFE6C6-25CD-AA42-925B-001A85B1A7D9}" type="datetime1">
              <a:rPr lang="en-US" smtClean="0"/>
              <a:t>2/4/15</a:t>
            </a:fld>
            <a:endParaRPr lang="en-US"/>
          </a:p>
        </p:txBody>
      </p:sp>
      <p:sp>
        <p:nvSpPr>
          <p:cNvPr id="4" name="Footer Placeholder 4"/>
          <p:cNvSpPr>
            <a:spLocks noGrp="1"/>
          </p:cNvSpPr>
          <p:nvPr>
            <p:ph type="ftr" sz="quarter" idx="11"/>
          </p:nvPr>
        </p:nvSpPr>
        <p:spPr/>
        <p:txBody>
          <a:bodyPr/>
          <a:lstStyle>
            <a:lvl1pPr>
              <a:defRPr/>
            </a:lvl1pPr>
          </a:lstStyle>
          <a:p>
            <a:pPr>
              <a:defRPr/>
            </a:pPr>
            <a:endParaRPr/>
          </a:p>
        </p:txBody>
      </p:sp>
      <p:sp>
        <p:nvSpPr>
          <p:cNvPr id="5" name="Slide Number Placeholder 5"/>
          <p:cNvSpPr>
            <a:spLocks noGrp="1"/>
          </p:cNvSpPr>
          <p:nvPr>
            <p:ph type="sldNum" sz="quarter" idx="12"/>
          </p:nvPr>
        </p:nvSpPr>
        <p:spPr/>
        <p:txBody>
          <a:bodyPr/>
          <a:lstStyle>
            <a:lvl1pPr>
              <a:defRPr/>
            </a:lvl1pPr>
          </a:lstStyle>
          <a:p>
            <a:pPr>
              <a:defRPr/>
            </a:pPr>
            <a:fld id="{0D55A928-3C4C-0645-A63E-C4870BA8B028}" type="slidenum">
              <a:rPr lang="en-US"/>
              <a:pPr>
                <a:defRPr/>
              </a:pPr>
              <a:t>‹#›</a:t>
            </a:fld>
            <a:endParaRPr lang="en-US"/>
          </a:p>
        </p:txBody>
      </p:sp>
    </p:spTree>
    <p:extLst>
      <p:ext uri="{BB962C8B-B14F-4D97-AF65-F5344CB8AC3E}">
        <p14:creationId xmlns:p14="http://schemas.microsoft.com/office/powerpoint/2010/main" val="8724685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F40F201-7D55-9A4C-A3C1-641585B59440}" type="datetime1">
              <a:rPr lang="en-US" smtClean="0"/>
              <a:t>2/4/15</a:t>
            </a:fld>
            <a:endParaRPr lang="en-US"/>
          </a:p>
        </p:txBody>
      </p:sp>
      <p:sp>
        <p:nvSpPr>
          <p:cNvPr id="3" name="Footer Placeholder 4"/>
          <p:cNvSpPr>
            <a:spLocks noGrp="1"/>
          </p:cNvSpPr>
          <p:nvPr>
            <p:ph type="ftr" sz="quarter" idx="11"/>
          </p:nvPr>
        </p:nvSpPr>
        <p:spPr/>
        <p:txBody>
          <a:bodyPr/>
          <a:lstStyle>
            <a:lvl1pPr>
              <a:defRPr/>
            </a:lvl1pPr>
          </a:lstStyle>
          <a:p>
            <a:pPr>
              <a:defRPr/>
            </a:pPr>
            <a:endParaRPr/>
          </a:p>
        </p:txBody>
      </p:sp>
      <p:sp>
        <p:nvSpPr>
          <p:cNvPr id="4" name="Slide Number Placeholder 5"/>
          <p:cNvSpPr>
            <a:spLocks noGrp="1"/>
          </p:cNvSpPr>
          <p:nvPr>
            <p:ph type="sldNum" sz="quarter" idx="12"/>
          </p:nvPr>
        </p:nvSpPr>
        <p:spPr/>
        <p:txBody>
          <a:bodyPr/>
          <a:lstStyle>
            <a:lvl1pPr>
              <a:defRPr/>
            </a:lvl1pPr>
          </a:lstStyle>
          <a:p>
            <a:pPr>
              <a:defRPr/>
            </a:pPr>
            <a:fld id="{68118150-8BD3-AE41-BDD8-D8E6CB07C98B}" type="slidenum">
              <a:rPr lang="en-US"/>
              <a:pPr>
                <a:defRPr/>
              </a:pPr>
              <a:t>‹#›</a:t>
            </a:fld>
            <a:endParaRPr lang="en-US"/>
          </a:p>
        </p:txBody>
      </p:sp>
    </p:spTree>
    <p:extLst>
      <p:ext uri="{BB962C8B-B14F-4D97-AF65-F5344CB8AC3E}">
        <p14:creationId xmlns:p14="http://schemas.microsoft.com/office/powerpoint/2010/main" val="26653300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End Slide">
    <p:spTree>
      <p:nvGrpSpPr>
        <p:cNvPr id="1" name=""/>
        <p:cNvGrpSpPr/>
        <p:nvPr/>
      </p:nvGrpSpPr>
      <p:grpSpPr>
        <a:xfrm>
          <a:off x="0" y="0"/>
          <a:ext cx="0" cy="0"/>
          <a:chOff x="0" y="0"/>
          <a:chExt cx="0" cy="0"/>
        </a:xfrm>
      </p:grpSpPr>
      <p:sp>
        <p:nvSpPr>
          <p:cNvPr id="5" name="Rectangle 4"/>
          <p:cNvSpPr/>
          <p:nvPr/>
        </p:nvSpPr>
        <p:spPr bwMode="gray">
          <a:xfrm>
            <a:off x="228600" y="228600"/>
            <a:ext cx="8689975" cy="4764088"/>
          </a:xfrm>
          <a:prstGeom prst="rect">
            <a:avLst/>
          </a:prstGeom>
          <a:solidFill>
            <a:srgbClr val="0033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TextBox 5"/>
          <p:cNvSpPr txBox="1"/>
          <p:nvPr/>
        </p:nvSpPr>
        <p:spPr bwMode="gray">
          <a:xfrm>
            <a:off x="0" y="6427788"/>
            <a:ext cx="1828800" cy="430212"/>
          </a:xfrm>
          <a:prstGeom prst="rect">
            <a:avLst/>
          </a:prstGeom>
        </p:spPr>
        <p:txBody>
          <a:bodyPr wrap="none" lIns="228600" rIns="228600" bIns="201168" anchor="b"/>
          <a:lstStyle>
            <a:lvl1pPr eaLnBrk="0" hangingPunct="0">
              <a:tabLst>
                <a:tab pos="284163" algn="l"/>
              </a:tabLst>
              <a:defRPr sz="2400">
                <a:solidFill>
                  <a:schemeClr val="tx1"/>
                </a:solidFill>
                <a:latin typeface="Arial" charset="0"/>
                <a:ea typeface="ＭＳ Ｐゴシック" charset="0"/>
                <a:cs typeface="ＭＳ Ｐゴシック" charset="0"/>
              </a:defRPr>
            </a:lvl1pPr>
            <a:lvl2pPr marL="37931725" indent="-37474525" eaLnBrk="0" hangingPunct="0">
              <a:tabLst>
                <a:tab pos="284163" algn="l"/>
              </a:tabLst>
              <a:defRPr sz="2400">
                <a:solidFill>
                  <a:schemeClr val="tx1"/>
                </a:solidFill>
                <a:latin typeface="Arial" charset="0"/>
                <a:ea typeface="ＭＳ Ｐゴシック" charset="0"/>
              </a:defRPr>
            </a:lvl2pPr>
            <a:lvl3pPr eaLnBrk="0" hangingPunct="0">
              <a:tabLst>
                <a:tab pos="284163" algn="l"/>
              </a:tabLst>
              <a:defRPr sz="2400">
                <a:solidFill>
                  <a:schemeClr val="tx1"/>
                </a:solidFill>
                <a:latin typeface="Arial" charset="0"/>
                <a:ea typeface="ＭＳ Ｐゴシック" charset="0"/>
              </a:defRPr>
            </a:lvl3pPr>
            <a:lvl4pPr eaLnBrk="0" hangingPunct="0">
              <a:tabLst>
                <a:tab pos="284163" algn="l"/>
              </a:tabLst>
              <a:defRPr sz="2400">
                <a:solidFill>
                  <a:schemeClr val="tx1"/>
                </a:solidFill>
                <a:latin typeface="Arial" charset="0"/>
                <a:ea typeface="ＭＳ Ｐゴシック" charset="0"/>
              </a:defRPr>
            </a:lvl4pPr>
            <a:lvl5pPr eaLnBrk="0" hangingPunct="0">
              <a:tabLst>
                <a:tab pos="284163" algn="l"/>
              </a:tabLst>
              <a:defRPr sz="2400">
                <a:solidFill>
                  <a:schemeClr val="tx1"/>
                </a:solidFill>
                <a:latin typeface="Arial" charset="0"/>
                <a:ea typeface="ＭＳ Ｐゴシック" charset="0"/>
              </a:defRPr>
            </a:lvl5pPr>
            <a:lvl6pPr marL="457200" eaLnBrk="0" fontAlgn="base" hangingPunct="0">
              <a:spcBef>
                <a:spcPct val="0"/>
              </a:spcBef>
              <a:spcAft>
                <a:spcPct val="0"/>
              </a:spcAft>
              <a:tabLst>
                <a:tab pos="284163" algn="l"/>
              </a:tabLst>
              <a:defRPr sz="2400">
                <a:solidFill>
                  <a:schemeClr val="tx1"/>
                </a:solidFill>
                <a:latin typeface="Arial" charset="0"/>
                <a:ea typeface="ＭＳ Ｐゴシック" charset="0"/>
              </a:defRPr>
            </a:lvl6pPr>
            <a:lvl7pPr marL="914400" eaLnBrk="0" fontAlgn="base" hangingPunct="0">
              <a:spcBef>
                <a:spcPct val="0"/>
              </a:spcBef>
              <a:spcAft>
                <a:spcPct val="0"/>
              </a:spcAft>
              <a:tabLst>
                <a:tab pos="284163" algn="l"/>
              </a:tabLst>
              <a:defRPr sz="2400">
                <a:solidFill>
                  <a:schemeClr val="tx1"/>
                </a:solidFill>
                <a:latin typeface="Arial" charset="0"/>
                <a:ea typeface="ＭＳ Ｐゴシック" charset="0"/>
              </a:defRPr>
            </a:lvl7pPr>
            <a:lvl8pPr marL="1371600" eaLnBrk="0" fontAlgn="base" hangingPunct="0">
              <a:spcBef>
                <a:spcPct val="0"/>
              </a:spcBef>
              <a:spcAft>
                <a:spcPct val="0"/>
              </a:spcAft>
              <a:tabLst>
                <a:tab pos="284163" algn="l"/>
              </a:tabLst>
              <a:defRPr sz="2400">
                <a:solidFill>
                  <a:schemeClr val="tx1"/>
                </a:solidFill>
                <a:latin typeface="Arial" charset="0"/>
                <a:ea typeface="ＭＳ Ｐゴシック" charset="0"/>
              </a:defRPr>
            </a:lvl8pPr>
            <a:lvl9pPr marL="1828800" eaLnBrk="0" fontAlgn="base" hangingPunct="0">
              <a:spcBef>
                <a:spcPct val="0"/>
              </a:spcBef>
              <a:spcAft>
                <a:spcPct val="0"/>
              </a:spcAft>
              <a:tabLst>
                <a:tab pos="284163" algn="l"/>
              </a:tabLst>
              <a:defRPr sz="2400">
                <a:solidFill>
                  <a:schemeClr val="tx1"/>
                </a:solidFill>
                <a:latin typeface="Arial" charset="0"/>
                <a:ea typeface="ＭＳ Ｐゴシック" charset="0"/>
              </a:defRPr>
            </a:lvl9pPr>
          </a:lstStyle>
          <a:p>
            <a:pPr eaLnBrk="1" hangingPunct="1">
              <a:defRPr/>
            </a:pPr>
            <a:r>
              <a:rPr lang="en-US" sz="1000" smtClean="0"/>
              <a:t>www.internetsociety.org</a:t>
            </a:r>
          </a:p>
        </p:txBody>
      </p:sp>
      <p:grpSp>
        <p:nvGrpSpPr>
          <p:cNvPr id="7" name="Group 42"/>
          <p:cNvGrpSpPr>
            <a:grpSpLocks noChangeAspect="1"/>
          </p:cNvGrpSpPr>
          <p:nvPr/>
        </p:nvGrpSpPr>
        <p:grpSpPr bwMode="gray">
          <a:xfrm>
            <a:off x="6895367" y="5831829"/>
            <a:ext cx="2015644" cy="791861"/>
            <a:chOff x="622301" y="3028950"/>
            <a:chExt cx="7778750" cy="3055938"/>
          </a:xfrm>
          <a:solidFill>
            <a:srgbClr val="0033A0"/>
          </a:solidFill>
        </p:grpSpPr>
        <p:sp>
          <p:nvSpPr>
            <p:cNvPr id="8" name="Freeform 7"/>
            <p:cNvSpPr>
              <a:spLocks/>
            </p:cNvSpPr>
            <p:nvPr/>
          </p:nvSpPr>
          <p:spPr bwMode="gray">
            <a:xfrm>
              <a:off x="4456113" y="4791075"/>
              <a:ext cx="695325" cy="742950"/>
            </a:xfrm>
            <a:custGeom>
              <a:avLst/>
              <a:gdLst>
                <a:gd name="T0" fmla="*/ 202 w 438"/>
                <a:gd name="T1" fmla="*/ 215 h 468"/>
                <a:gd name="T2" fmla="*/ 301 w 438"/>
                <a:gd name="T3" fmla="*/ 0 h 468"/>
                <a:gd name="T4" fmla="*/ 438 w 438"/>
                <a:gd name="T5" fmla="*/ 0 h 468"/>
                <a:gd name="T6" fmla="*/ 266 w 438"/>
                <a:gd name="T7" fmla="*/ 327 h 468"/>
                <a:gd name="T8" fmla="*/ 248 w 438"/>
                <a:gd name="T9" fmla="*/ 360 h 468"/>
                <a:gd name="T10" fmla="*/ 231 w 438"/>
                <a:gd name="T11" fmla="*/ 388 h 468"/>
                <a:gd name="T12" fmla="*/ 215 w 438"/>
                <a:gd name="T13" fmla="*/ 412 h 468"/>
                <a:gd name="T14" fmla="*/ 199 w 438"/>
                <a:gd name="T15" fmla="*/ 429 h 468"/>
                <a:gd name="T16" fmla="*/ 179 w 438"/>
                <a:gd name="T17" fmla="*/ 444 h 468"/>
                <a:gd name="T18" fmla="*/ 157 w 438"/>
                <a:gd name="T19" fmla="*/ 455 h 468"/>
                <a:gd name="T20" fmla="*/ 132 w 438"/>
                <a:gd name="T21" fmla="*/ 462 h 468"/>
                <a:gd name="T22" fmla="*/ 99 w 438"/>
                <a:gd name="T23" fmla="*/ 467 h 468"/>
                <a:gd name="T24" fmla="*/ 62 w 438"/>
                <a:gd name="T25" fmla="*/ 468 h 468"/>
                <a:gd name="T26" fmla="*/ 37 w 438"/>
                <a:gd name="T27" fmla="*/ 468 h 468"/>
                <a:gd name="T28" fmla="*/ 14 w 438"/>
                <a:gd name="T29" fmla="*/ 467 h 468"/>
                <a:gd name="T30" fmla="*/ 0 w 438"/>
                <a:gd name="T31" fmla="*/ 465 h 468"/>
                <a:gd name="T32" fmla="*/ 17 w 438"/>
                <a:gd name="T33" fmla="*/ 368 h 468"/>
                <a:gd name="T34" fmla="*/ 46 w 438"/>
                <a:gd name="T35" fmla="*/ 370 h 468"/>
                <a:gd name="T36" fmla="*/ 69 w 438"/>
                <a:gd name="T37" fmla="*/ 368 h 468"/>
                <a:gd name="T38" fmla="*/ 84 w 438"/>
                <a:gd name="T39" fmla="*/ 363 h 468"/>
                <a:gd name="T40" fmla="*/ 93 w 438"/>
                <a:gd name="T41" fmla="*/ 354 h 468"/>
                <a:gd name="T42" fmla="*/ 98 w 438"/>
                <a:gd name="T43" fmla="*/ 339 h 468"/>
                <a:gd name="T44" fmla="*/ 95 w 438"/>
                <a:gd name="T45" fmla="*/ 318 h 468"/>
                <a:gd name="T46" fmla="*/ 35 w 438"/>
                <a:gd name="T47" fmla="*/ 0 h 468"/>
                <a:gd name="T48" fmla="*/ 178 w 438"/>
                <a:gd name="T49" fmla="*/ 0 h 468"/>
                <a:gd name="T50" fmla="*/ 202 w 438"/>
                <a:gd name="T51" fmla="*/ 215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38" h="468">
                  <a:moveTo>
                    <a:pt x="202" y="215"/>
                  </a:moveTo>
                  <a:lnTo>
                    <a:pt x="301" y="0"/>
                  </a:lnTo>
                  <a:lnTo>
                    <a:pt x="438" y="0"/>
                  </a:lnTo>
                  <a:lnTo>
                    <a:pt x="266" y="327"/>
                  </a:lnTo>
                  <a:lnTo>
                    <a:pt x="248" y="360"/>
                  </a:lnTo>
                  <a:lnTo>
                    <a:pt x="231" y="388"/>
                  </a:lnTo>
                  <a:lnTo>
                    <a:pt x="215" y="412"/>
                  </a:lnTo>
                  <a:lnTo>
                    <a:pt x="199" y="429"/>
                  </a:lnTo>
                  <a:lnTo>
                    <a:pt x="179" y="444"/>
                  </a:lnTo>
                  <a:lnTo>
                    <a:pt x="157" y="455"/>
                  </a:lnTo>
                  <a:lnTo>
                    <a:pt x="132" y="462"/>
                  </a:lnTo>
                  <a:lnTo>
                    <a:pt x="99" y="467"/>
                  </a:lnTo>
                  <a:lnTo>
                    <a:pt x="62" y="468"/>
                  </a:lnTo>
                  <a:lnTo>
                    <a:pt x="37" y="468"/>
                  </a:lnTo>
                  <a:lnTo>
                    <a:pt x="14" y="467"/>
                  </a:lnTo>
                  <a:lnTo>
                    <a:pt x="0" y="465"/>
                  </a:lnTo>
                  <a:lnTo>
                    <a:pt x="17" y="368"/>
                  </a:lnTo>
                  <a:lnTo>
                    <a:pt x="46" y="370"/>
                  </a:lnTo>
                  <a:lnTo>
                    <a:pt x="69" y="368"/>
                  </a:lnTo>
                  <a:lnTo>
                    <a:pt x="84" y="363"/>
                  </a:lnTo>
                  <a:lnTo>
                    <a:pt x="93" y="354"/>
                  </a:lnTo>
                  <a:lnTo>
                    <a:pt x="98" y="339"/>
                  </a:lnTo>
                  <a:lnTo>
                    <a:pt x="95" y="318"/>
                  </a:lnTo>
                  <a:lnTo>
                    <a:pt x="35" y="0"/>
                  </a:lnTo>
                  <a:lnTo>
                    <a:pt x="178" y="0"/>
                  </a:lnTo>
                  <a:lnTo>
                    <a:pt x="202" y="215"/>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9" name="Freeform 8"/>
            <p:cNvSpPr>
              <a:spLocks noEditPoints="1"/>
            </p:cNvSpPr>
            <p:nvPr/>
          </p:nvSpPr>
          <p:spPr bwMode="gray">
            <a:xfrm>
              <a:off x="3376613" y="4776788"/>
              <a:ext cx="658813" cy="585788"/>
            </a:xfrm>
            <a:custGeom>
              <a:avLst/>
              <a:gdLst>
                <a:gd name="T0" fmla="*/ 153 w 415"/>
                <a:gd name="T1" fmla="*/ 146 h 369"/>
                <a:gd name="T2" fmla="*/ 159 w 415"/>
                <a:gd name="T3" fmla="*/ 125 h 369"/>
                <a:gd name="T4" fmla="*/ 171 w 415"/>
                <a:gd name="T5" fmla="*/ 108 h 369"/>
                <a:gd name="T6" fmla="*/ 186 w 415"/>
                <a:gd name="T7" fmla="*/ 95 h 369"/>
                <a:gd name="T8" fmla="*/ 207 w 415"/>
                <a:gd name="T9" fmla="*/ 88 h 369"/>
                <a:gd name="T10" fmla="*/ 229 w 415"/>
                <a:gd name="T11" fmla="*/ 85 h 369"/>
                <a:gd name="T12" fmla="*/ 248 w 415"/>
                <a:gd name="T13" fmla="*/ 88 h 369"/>
                <a:gd name="T14" fmla="*/ 263 w 415"/>
                <a:gd name="T15" fmla="*/ 96 h 369"/>
                <a:gd name="T16" fmla="*/ 275 w 415"/>
                <a:gd name="T17" fmla="*/ 110 h 369"/>
                <a:gd name="T18" fmla="*/ 281 w 415"/>
                <a:gd name="T19" fmla="*/ 126 h 369"/>
                <a:gd name="T20" fmla="*/ 281 w 415"/>
                <a:gd name="T21" fmla="*/ 146 h 369"/>
                <a:gd name="T22" fmla="*/ 153 w 415"/>
                <a:gd name="T23" fmla="*/ 146 h 369"/>
                <a:gd name="T24" fmla="*/ 411 w 415"/>
                <a:gd name="T25" fmla="*/ 215 h 369"/>
                <a:gd name="T26" fmla="*/ 415 w 415"/>
                <a:gd name="T27" fmla="*/ 175 h 369"/>
                <a:gd name="T28" fmla="*/ 413 w 415"/>
                <a:gd name="T29" fmla="*/ 138 h 369"/>
                <a:gd name="T30" fmla="*/ 406 w 415"/>
                <a:gd name="T31" fmla="*/ 104 h 369"/>
                <a:gd name="T32" fmla="*/ 393 w 415"/>
                <a:gd name="T33" fmla="*/ 74 h 369"/>
                <a:gd name="T34" fmla="*/ 373 w 415"/>
                <a:gd name="T35" fmla="*/ 49 h 369"/>
                <a:gd name="T36" fmla="*/ 348 w 415"/>
                <a:gd name="T37" fmla="*/ 28 h 369"/>
                <a:gd name="T38" fmla="*/ 317 w 415"/>
                <a:gd name="T39" fmla="*/ 13 h 369"/>
                <a:gd name="T40" fmla="*/ 281 w 415"/>
                <a:gd name="T41" fmla="*/ 3 h 369"/>
                <a:gd name="T42" fmla="*/ 240 w 415"/>
                <a:gd name="T43" fmla="*/ 0 h 369"/>
                <a:gd name="T44" fmla="*/ 198 w 415"/>
                <a:gd name="T45" fmla="*/ 3 h 369"/>
                <a:gd name="T46" fmla="*/ 158 w 415"/>
                <a:gd name="T47" fmla="*/ 13 h 369"/>
                <a:gd name="T48" fmla="*/ 121 w 415"/>
                <a:gd name="T49" fmla="*/ 30 h 369"/>
                <a:gd name="T50" fmla="*/ 86 w 415"/>
                <a:gd name="T51" fmla="*/ 50 h 369"/>
                <a:gd name="T52" fmla="*/ 58 w 415"/>
                <a:gd name="T53" fmla="*/ 79 h 369"/>
                <a:gd name="T54" fmla="*/ 34 w 415"/>
                <a:gd name="T55" fmla="*/ 110 h 369"/>
                <a:gd name="T56" fmla="*/ 15 w 415"/>
                <a:gd name="T57" fmla="*/ 147 h 369"/>
                <a:gd name="T58" fmla="*/ 5 w 415"/>
                <a:gd name="T59" fmla="*/ 187 h 369"/>
                <a:gd name="T60" fmla="*/ 0 w 415"/>
                <a:gd name="T61" fmla="*/ 224 h 369"/>
                <a:gd name="T62" fmla="*/ 5 w 415"/>
                <a:gd name="T63" fmla="*/ 257 h 369"/>
                <a:gd name="T64" fmla="*/ 14 w 415"/>
                <a:gd name="T65" fmla="*/ 287 h 369"/>
                <a:gd name="T66" fmla="*/ 28 w 415"/>
                <a:gd name="T67" fmla="*/ 311 h 369"/>
                <a:gd name="T68" fmla="*/ 49 w 415"/>
                <a:gd name="T69" fmla="*/ 331 h 369"/>
                <a:gd name="T70" fmla="*/ 75 w 415"/>
                <a:gd name="T71" fmla="*/ 348 h 369"/>
                <a:gd name="T72" fmla="*/ 104 w 415"/>
                <a:gd name="T73" fmla="*/ 358 h 369"/>
                <a:gd name="T74" fmla="*/ 137 w 415"/>
                <a:gd name="T75" fmla="*/ 366 h 369"/>
                <a:gd name="T76" fmla="*/ 174 w 415"/>
                <a:gd name="T77" fmla="*/ 369 h 369"/>
                <a:gd name="T78" fmla="*/ 205 w 415"/>
                <a:gd name="T79" fmla="*/ 367 h 369"/>
                <a:gd name="T80" fmla="*/ 238 w 415"/>
                <a:gd name="T81" fmla="*/ 363 h 369"/>
                <a:gd name="T82" fmla="*/ 269 w 415"/>
                <a:gd name="T83" fmla="*/ 355 h 369"/>
                <a:gd name="T84" fmla="*/ 299 w 415"/>
                <a:gd name="T85" fmla="*/ 343 h 369"/>
                <a:gd name="T86" fmla="*/ 327 w 415"/>
                <a:gd name="T87" fmla="*/ 327 h 369"/>
                <a:gd name="T88" fmla="*/ 353 w 415"/>
                <a:gd name="T89" fmla="*/ 308 h 369"/>
                <a:gd name="T90" fmla="*/ 375 w 415"/>
                <a:gd name="T91" fmla="*/ 282 h 369"/>
                <a:gd name="T92" fmla="*/ 391 w 415"/>
                <a:gd name="T93" fmla="*/ 253 h 369"/>
                <a:gd name="T94" fmla="*/ 257 w 415"/>
                <a:gd name="T95" fmla="*/ 253 h 369"/>
                <a:gd name="T96" fmla="*/ 246 w 415"/>
                <a:gd name="T97" fmla="*/ 266 h 369"/>
                <a:gd name="T98" fmla="*/ 231 w 415"/>
                <a:gd name="T99" fmla="*/ 275 h 369"/>
                <a:gd name="T100" fmla="*/ 214 w 415"/>
                <a:gd name="T101" fmla="*/ 281 h 369"/>
                <a:gd name="T102" fmla="*/ 198 w 415"/>
                <a:gd name="T103" fmla="*/ 284 h 369"/>
                <a:gd name="T104" fmla="*/ 177 w 415"/>
                <a:gd name="T105" fmla="*/ 279 h 369"/>
                <a:gd name="T106" fmla="*/ 159 w 415"/>
                <a:gd name="T107" fmla="*/ 270 h 369"/>
                <a:gd name="T108" fmla="*/ 147 w 415"/>
                <a:gd name="T109" fmla="*/ 257 h 369"/>
                <a:gd name="T110" fmla="*/ 140 w 415"/>
                <a:gd name="T111" fmla="*/ 238 h 369"/>
                <a:gd name="T112" fmla="*/ 140 w 415"/>
                <a:gd name="T113" fmla="*/ 215 h 369"/>
                <a:gd name="T114" fmla="*/ 411 w 415"/>
                <a:gd name="T115" fmla="*/ 215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15" h="369">
                  <a:moveTo>
                    <a:pt x="153" y="146"/>
                  </a:moveTo>
                  <a:lnTo>
                    <a:pt x="159" y="125"/>
                  </a:lnTo>
                  <a:lnTo>
                    <a:pt x="171" y="108"/>
                  </a:lnTo>
                  <a:lnTo>
                    <a:pt x="186" y="95"/>
                  </a:lnTo>
                  <a:lnTo>
                    <a:pt x="207" y="88"/>
                  </a:lnTo>
                  <a:lnTo>
                    <a:pt x="229" y="85"/>
                  </a:lnTo>
                  <a:lnTo>
                    <a:pt x="248" y="88"/>
                  </a:lnTo>
                  <a:lnTo>
                    <a:pt x="263" y="96"/>
                  </a:lnTo>
                  <a:lnTo>
                    <a:pt x="275" y="110"/>
                  </a:lnTo>
                  <a:lnTo>
                    <a:pt x="281" y="126"/>
                  </a:lnTo>
                  <a:lnTo>
                    <a:pt x="281" y="146"/>
                  </a:lnTo>
                  <a:lnTo>
                    <a:pt x="153" y="146"/>
                  </a:lnTo>
                  <a:close/>
                  <a:moveTo>
                    <a:pt x="411" y="215"/>
                  </a:moveTo>
                  <a:lnTo>
                    <a:pt x="415" y="175"/>
                  </a:lnTo>
                  <a:lnTo>
                    <a:pt x="413" y="138"/>
                  </a:lnTo>
                  <a:lnTo>
                    <a:pt x="406" y="104"/>
                  </a:lnTo>
                  <a:lnTo>
                    <a:pt x="393" y="74"/>
                  </a:lnTo>
                  <a:lnTo>
                    <a:pt x="373" y="49"/>
                  </a:lnTo>
                  <a:lnTo>
                    <a:pt x="348" y="28"/>
                  </a:lnTo>
                  <a:lnTo>
                    <a:pt x="317" y="13"/>
                  </a:lnTo>
                  <a:lnTo>
                    <a:pt x="281" y="3"/>
                  </a:lnTo>
                  <a:lnTo>
                    <a:pt x="240" y="0"/>
                  </a:lnTo>
                  <a:lnTo>
                    <a:pt x="198" y="3"/>
                  </a:lnTo>
                  <a:lnTo>
                    <a:pt x="158" y="13"/>
                  </a:lnTo>
                  <a:lnTo>
                    <a:pt x="121" y="30"/>
                  </a:lnTo>
                  <a:lnTo>
                    <a:pt x="86" y="50"/>
                  </a:lnTo>
                  <a:lnTo>
                    <a:pt x="58" y="79"/>
                  </a:lnTo>
                  <a:lnTo>
                    <a:pt x="34" y="110"/>
                  </a:lnTo>
                  <a:lnTo>
                    <a:pt x="15" y="147"/>
                  </a:lnTo>
                  <a:lnTo>
                    <a:pt x="5" y="187"/>
                  </a:lnTo>
                  <a:lnTo>
                    <a:pt x="0" y="224"/>
                  </a:lnTo>
                  <a:lnTo>
                    <a:pt x="5" y="257"/>
                  </a:lnTo>
                  <a:lnTo>
                    <a:pt x="14" y="287"/>
                  </a:lnTo>
                  <a:lnTo>
                    <a:pt x="28" y="311"/>
                  </a:lnTo>
                  <a:lnTo>
                    <a:pt x="49" y="331"/>
                  </a:lnTo>
                  <a:lnTo>
                    <a:pt x="75" y="348"/>
                  </a:lnTo>
                  <a:lnTo>
                    <a:pt x="104" y="358"/>
                  </a:lnTo>
                  <a:lnTo>
                    <a:pt x="137" y="366"/>
                  </a:lnTo>
                  <a:lnTo>
                    <a:pt x="174" y="369"/>
                  </a:lnTo>
                  <a:lnTo>
                    <a:pt x="205" y="367"/>
                  </a:lnTo>
                  <a:lnTo>
                    <a:pt x="238" y="363"/>
                  </a:lnTo>
                  <a:lnTo>
                    <a:pt x="269" y="355"/>
                  </a:lnTo>
                  <a:lnTo>
                    <a:pt x="299" y="343"/>
                  </a:lnTo>
                  <a:lnTo>
                    <a:pt x="327" y="327"/>
                  </a:lnTo>
                  <a:lnTo>
                    <a:pt x="353" y="308"/>
                  </a:lnTo>
                  <a:lnTo>
                    <a:pt x="375" y="282"/>
                  </a:lnTo>
                  <a:lnTo>
                    <a:pt x="391" y="253"/>
                  </a:lnTo>
                  <a:lnTo>
                    <a:pt x="257" y="253"/>
                  </a:lnTo>
                  <a:lnTo>
                    <a:pt x="246" y="266"/>
                  </a:lnTo>
                  <a:lnTo>
                    <a:pt x="231" y="275"/>
                  </a:lnTo>
                  <a:lnTo>
                    <a:pt x="214" y="281"/>
                  </a:lnTo>
                  <a:lnTo>
                    <a:pt x="198" y="284"/>
                  </a:lnTo>
                  <a:lnTo>
                    <a:pt x="177" y="279"/>
                  </a:lnTo>
                  <a:lnTo>
                    <a:pt x="159" y="270"/>
                  </a:lnTo>
                  <a:lnTo>
                    <a:pt x="147" y="257"/>
                  </a:lnTo>
                  <a:lnTo>
                    <a:pt x="140" y="238"/>
                  </a:lnTo>
                  <a:lnTo>
                    <a:pt x="140" y="215"/>
                  </a:lnTo>
                  <a:lnTo>
                    <a:pt x="411" y="215"/>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0" name="Freeform 9"/>
            <p:cNvSpPr>
              <a:spLocks/>
            </p:cNvSpPr>
            <p:nvPr/>
          </p:nvSpPr>
          <p:spPr bwMode="gray">
            <a:xfrm>
              <a:off x="4056063" y="4618038"/>
              <a:ext cx="434975" cy="731838"/>
            </a:xfrm>
            <a:custGeom>
              <a:avLst/>
              <a:gdLst>
                <a:gd name="T0" fmla="*/ 210 w 274"/>
                <a:gd name="T1" fmla="*/ 458 h 461"/>
                <a:gd name="T2" fmla="*/ 159 w 274"/>
                <a:gd name="T3" fmla="*/ 461 h 461"/>
                <a:gd name="T4" fmla="*/ 116 w 274"/>
                <a:gd name="T5" fmla="*/ 461 h 461"/>
                <a:gd name="T6" fmla="*/ 84 w 274"/>
                <a:gd name="T7" fmla="*/ 460 h 461"/>
                <a:gd name="T8" fmla="*/ 58 w 274"/>
                <a:gd name="T9" fmla="*/ 454 h 461"/>
                <a:gd name="T10" fmla="*/ 39 w 274"/>
                <a:gd name="T11" fmla="*/ 446 h 461"/>
                <a:gd name="T12" fmla="*/ 27 w 274"/>
                <a:gd name="T13" fmla="*/ 434 h 461"/>
                <a:gd name="T14" fmla="*/ 20 w 274"/>
                <a:gd name="T15" fmla="*/ 417 h 461"/>
                <a:gd name="T16" fmla="*/ 18 w 274"/>
                <a:gd name="T17" fmla="*/ 396 h 461"/>
                <a:gd name="T18" fmla="*/ 20 w 274"/>
                <a:gd name="T19" fmla="*/ 369 h 461"/>
                <a:gd name="T20" fmla="*/ 24 w 274"/>
                <a:gd name="T21" fmla="*/ 336 h 461"/>
                <a:gd name="T22" fmla="*/ 51 w 274"/>
                <a:gd name="T23" fmla="*/ 189 h 461"/>
                <a:gd name="T24" fmla="*/ 0 w 274"/>
                <a:gd name="T25" fmla="*/ 189 h 461"/>
                <a:gd name="T26" fmla="*/ 15 w 274"/>
                <a:gd name="T27" fmla="*/ 109 h 461"/>
                <a:gd name="T28" fmla="*/ 67 w 274"/>
                <a:gd name="T29" fmla="*/ 109 h 461"/>
                <a:gd name="T30" fmla="*/ 87 w 274"/>
                <a:gd name="T31" fmla="*/ 0 h 461"/>
                <a:gd name="T32" fmla="*/ 226 w 274"/>
                <a:gd name="T33" fmla="*/ 0 h 461"/>
                <a:gd name="T34" fmla="*/ 207 w 274"/>
                <a:gd name="T35" fmla="*/ 109 h 461"/>
                <a:gd name="T36" fmla="*/ 274 w 274"/>
                <a:gd name="T37" fmla="*/ 109 h 461"/>
                <a:gd name="T38" fmla="*/ 260 w 274"/>
                <a:gd name="T39" fmla="*/ 189 h 461"/>
                <a:gd name="T40" fmla="*/ 192 w 274"/>
                <a:gd name="T41" fmla="*/ 189 h 461"/>
                <a:gd name="T42" fmla="*/ 170 w 274"/>
                <a:gd name="T43" fmla="*/ 317 h 461"/>
                <a:gd name="T44" fmla="*/ 167 w 274"/>
                <a:gd name="T45" fmla="*/ 333 h 461"/>
                <a:gd name="T46" fmla="*/ 168 w 274"/>
                <a:gd name="T47" fmla="*/ 345 h 461"/>
                <a:gd name="T48" fmla="*/ 174 w 274"/>
                <a:gd name="T49" fmla="*/ 354 h 461"/>
                <a:gd name="T50" fmla="*/ 186 w 274"/>
                <a:gd name="T51" fmla="*/ 359 h 461"/>
                <a:gd name="T52" fmla="*/ 205 w 274"/>
                <a:gd name="T53" fmla="*/ 360 h 461"/>
                <a:gd name="T54" fmla="*/ 228 w 274"/>
                <a:gd name="T55" fmla="*/ 360 h 461"/>
                <a:gd name="T56" fmla="*/ 210 w 274"/>
                <a:gd name="T57" fmla="*/ 458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4" h="461">
                  <a:moveTo>
                    <a:pt x="210" y="458"/>
                  </a:moveTo>
                  <a:lnTo>
                    <a:pt x="159" y="461"/>
                  </a:lnTo>
                  <a:lnTo>
                    <a:pt x="116" y="461"/>
                  </a:lnTo>
                  <a:lnTo>
                    <a:pt x="84" y="460"/>
                  </a:lnTo>
                  <a:lnTo>
                    <a:pt x="58" y="454"/>
                  </a:lnTo>
                  <a:lnTo>
                    <a:pt x="39" y="446"/>
                  </a:lnTo>
                  <a:lnTo>
                    <a:pt x="27" y="434"/>
                  </a:lnTo>
                  <a:lnTo>
                    <a:pt x="20" y="417"/>
                  </a:lnTo>
                  <a:lnTo>
                    <a:pt x="18" y="396"/>
                  </a:lnTo>
                  <a:lnTo>
                    <a:pt x="20" y="369"/>
                  </a:lnTo>
                  <a:lnTo>
                    <a:pt x="24" y="336"/>
                  </a:lnTo>
                  <a:lnTo>
                    <a:pt x="51" y="189"/>
                  </a:lnTo>
                  <a:lnTo>
                    <a:pt x="0" y="189"/>
                  </a:lnTo>
                  <a:lnTo>
                    <a:pt x="15" y="109"/>
                  </a:lnTo>
                  <a:lnTo>
                    <a:pt x="67" y="109"/>
                  </a:lnTo>
                  <a:lnTo>
                    <a:pt x="87" y="0"/>
                  </a:lnTo>
                  <a:lnTo>
                    <a:pt x="226" y="0"/>
                  </a:lnTo>
                  <a:lnTo>
                    <a:pt x="207" y="109"/>
                  </a:lnTo>
                  <a:lnTo>
                    <a:pt x="274" y="109"/>
                  </a:lnTo>
                  <a:lnTo>
                    <a:pt x="260" y="189"/>
                  </a:lnTo>
                  <a:lnTo>
                    <a:pt x="192" y="189"/>
                  </a:lnTo>
                  <a:lnTo>
                    <a:pt x="170" y="317"/>
                  </a:lnTo>
                  <a:lnTo>
                    <a:pt x="167" y="333"/>
                  </a:lnTo>
                  <a:lnTo>
                    <a:pt x="168" y="345"/>
                  </a:lnTo>
                  <a:lnTo>
                    <a:pt x="174" y="354"/>
                  </a:lnTo>
                  <a:lnTo>
                    <a:pt x="186" y="359"/>
                  </a:lnTo>
                  <a:lnTo>
                    <a:pt x="205" y="360"/>
                  </a:lnTo>
                  <a:lnTo>
                    <a:pt x="228" y="360"/>
                  </a:lnTo>
                  <a:lnTo>
                    <a:pt x="210" y="458"/>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1" name="Freeform 10"/>
            <p:cNvSpPr>
              <a:spLocks/>
            </p:cNvSpPr>
            <p:nvPr/>
          </p:nvSpPr>
          <p:spPr bwMode="gray">
            <a:xfrm>
              <a:off x="985838" y="4564063"/>
              <a:ext cx="741363" cy="800100"/>
            </a:xfrm>
            <a:custGeom>
              <a:avLst/>
              <a:gdLst>
                <a:gd name="T0" fmla="*/ 314 w 467"/>
                <a:gd name="T1" fmla="*/ 137 h 504"/>
                <a:gd name="T2" fmla="*/ 299 w 467"/>
                <a:gd name="T3" fmla="*/ 119 h 504"/>
                <a:gd name="T4" fmla="*/ 259 w 467"/>
                <a:gd name="T5" fmla="*/ 110 h 504"/>
                <a:gd name="T6" fmla="*/ 219 w 467"/>
                <a:gd name="T7" fmla="*/ 117 h 504"/>
                <a:gd name="T8" fmla="*/ 203 w 467"/>
                <a:gd name="T9" fmla="*/ 138 h 504"/>
                <a:gd name="T10" fmla="*/ 210 w 467"/>
                <a:gd name="T11" fmla="*/ 159 h 504"/>
                <a:gd name="T12" fmla="*/ 235 w 467"/>
                <a:gd name="T13" fmla="*/ 174 h 504"/>
                <a:gd name="T14" fmla="*/ 275 w 467"/>
                <a:gd name="T15" fmla="*/ 184 h 504"/>
                <a:gd name="T16" fmla="*/ 320 w 467"/>
                <a:gd name="T17" fmla="*/ 196 h 504"/>
                <a:gd name="T18" fmla="*/ 368 w 467"/>
                <a:gd name="T19" fmla="*/ 213 h 504"/>
                <a:gd name="T20" fmla="*/ 408 w 467"/>
                <a:gd name="T21" fmla="*/ 233 h 504"/>
                <a:gd name="T22" fmla="*/ 437 w 467"/>
                <a:gd name="T23" fmla="*/ 266 h 504"/>
                <a:gd name="T24" fmla="*/ 451 w 467"/>
                <a:gd name="T25" fmla="*/ 311 h 504"/>
                <a:gd name="T26" fmla="*/ 439 w 467"/>
                <a:gd name="T27" fmla="*/ 375 h 504"/>
                <a:gd name="T28" fmla="*/ 402 w 467"/>
                <a:gd name="T29" fmla="*/ 431 h 504"/>
                <a:gd name="T30" fmla="*/ 345 w 467"/>
                <a:gd name="T31" fmla="*/ 473 h 504"/>
                <a:gd name="T32" fmla="*/ 274 w 467"/>
                <a:gd name="T33" fmla="*/ 497 h 504"/>
                <a:gd name="T34" fmla="*/ 189 w 467"/>
                <a:gd name="T35" fmla="*/ 504 h 504"/>
                <a:gd name="T36" fmla="*/ 112 w 467"/>
                <a:gd name="T37" fmla="*/ 495 h 504"/>
                <a:gd name="T38" fmla="*/ 54 w 467"/>
                <a:gd name="T39" fmla="*/ 467 h 504"/>
                <a:gd name="T40" fmla="*/ 17 w 467"/>
                <a:gd name="T41" fmla="*/ 424 h 504"/>
                <a:gd name="T42" fmla="*/ 0 w 467"/>
                <a:gd name="T43" fmla="*/ 372 h 504"/>
                <a:gd name="T44" fmla="*/ 155 w 467"/>
                <a:gd name="T45" fmla="*/ 343 h 504"/>
                <a:gd name="T46" fmla="*/ 164 w 467"/>
                <a:gd name="T47" fmla="*/ 373 h 504"/>
                <a:gd name="T48" fmla="*/ 188 w 467"/>
                <a:gd name="T49" fmla="*/ 390 h 504"/>
                <a:gd name="T50" fmla="*/ 217 w 467"/>
                <a:gd name="T51" fmla="*/ 394 h 504"/>
                <a:gd name="T52" fmla="*/ 259 w 467"/>
                <a:gd name="T53" fmla="*/ 388 h 504"/>
                <a:gd name="T54" fmla="*/ 286 w 467"/>
                <a:gd name="T55" fmla="*/ 372 h 504"/>
                <a:gd name="T56" fmla="*/ 290 w 467"/>
                <a:gd name="T57" fmla="*/ 348 h 504"/>
                <a:gd name="T58" fmla="*/ 272 w 467"/>
                <a:gd name="T59" fmla="*/ 330 h 504"/>
                <a:gd name="T60" fmla="*/ 240 w 467"/>
                <a:gd name="T61" fmla="*/ 318 h 504"/>
                <a:gd name="T62" fmla="*/ 197 w 467"/>
                <a:gd name="T63" fmla="*/ 306 h 504"/>
                <a:gd name="T64" fmla="*/ 149 w 467"/>
                <a:gd name="T65" fmla="*/ 294 h 504"/>
                <a:gd name="T66" fmla="*/ 104 w 467"/>
                <a:gd name="T67" fmla="*/ 275 h 504"/>
                <a:gd name="T68" fmla="*/ 69 w 467"/>
                <a:gd name="T69" fmla="*/ 248 h 504"/>
                <a:gd name="T70" fmla="*/ 48 w 467"/>
                <a:gd name="T71" fmla="*/ 208 h 504"/>
                <a:gd name="T72" fmla="*/ 46 w 467"/>
                <a:gd name="T73" fmla="*/ 153 h 504"/>
                <a:gd name="T74" fmla="*/ 70 w 467"/>
                <a:gd name="T75" fmla="*/ 94 h 504"/>
                <a:gd name="T76" fmla="*/ 113 w 467"/>
                <a:gd name="T77" fmla="*/ 48 h 504"/>
                <a:gd name="T78" fmla="*/ 174 w 467"/>
                <a:gd name="T79" fmla="*/ 18 h 504"/>
                <a:gd name="T80" fmla="*/ 246 w 467"/>
                <a:gd name="T81" fmla="*/ 1 h 504"/>
                <a:gd name="T82" fmla="*/ 327 w 467"/>
                <a:gd name="T83" fmla="*/ 3 h 504"/>
                <a:gd name="T84" fmla="*/ 394 w 467"/>
                <a:gd name="T85" fmla="*/ 21 h 504"/>
                <a:gd name="T86" fmla="*/ 439 w 467"/>
                <a:gd name="T87" fmla="*/ 54 h 504"/>
                <a:gd name="T88" fmla="*/ 463 w 467"/>
                <a:gd name="T89" fmla="*/ 100 h 504"/>
                <a:gd name="T90" fmla="*/ 467 w 467"/>
                <a:gd name="T91" fmla="*/ 152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7" h="504">
                  <a:moveTo>
                    <a:pt x="316" y="152"/>
                  </a:moveTo>
                  <a:lnTo>
                    <a:pt x="314" y="137"/>
                  </a:lnTo>
                  <a:lnTo>
                    <a:pt x="308" y="126"/>
                  </a:lnTo>
                  <a:lnTo>
                    <a:pt x="299" y="119"/>
                  </a:lnTo>
                  <a:lnTo>
                    <a:pt x="281" y="113"/>
                  </a:lnTo>
                  <a:lnTo>
                    <a:pt x="259" y="110"/>
                  </a:lnTo>
                  <a:lnTo>
                    <a:pt x="235" y="113"/>
                  </a:lnTo>
                  <a:lnTo>
                    <a:pt x="219" y="117"/>
                  </a:lnTo>
                  <a:lnTo>
                    <a:pt x="209" y="126"/>
                  </a:lnTo>
                  <a:lnTo>
                    <a:pt x="203" y="138"/>
                  </a:lnTo>
                  <a:lnTo>
                    <a:pt x="204" y="149"/>
                  </a:lnTo>
                  <a:lnTo>
                    <a:pt x="210" y="159"/>
                  </a:lnTo>
                  <a:lnTo>
                    <a:pt x="220" y="167"/>
                  </a:lnTo>
                  <a:lnTo>
                    <a:pt x="235" y="174"/>
                  </a:lnTo>
                  <a:lnTo>
                    <a:pt x="255" y="180"/>
                  </a:lnTo>
                  <a:lnTo>
                    <a:pt x="275" y="184"/>
                  </a:lnTo>
                  <a:lnTo>
                    <a:pt x="298" y="190"/>
                  </a:lnTo>
                  <a:lnTo>
                    <a:pt x="320" y="196"/>
                  </a:lnTo>
                  <a:lnTo>
                    <a:pt x="344" y="204"/>
                  </a:lnTo>
                  <a:lnTo>
                    <a:pt x="368" y="213"/>
                  </a:lnTo>
                  <a:lnTo>
                    <a:pt x="388" y="222"/>
                  </a:lnTo>
                  <a:lnTo>
                    <a:pt x="408" y="233"/>
                  </a:lnTo>
                  <a:lnTo>
                    <a:pt x="426" y="248"/>
                  </a:lnTo>
                  <a:lnTo>
                    <a:pt x="437" y="266"/>
                  </a:lnTo>
                  <a:lnTo>
                    <a:pt x="446" y="287"/>
                  </a:lnTo>
                  <a:lnTo>
                    <a:pt x="451" y="311"/>
                  </a:lnTo>
                  <a:lnTo>
                    <a:pt x="448" y="339"/>
                  </a:lnTo>
                  <a:lnTo>
                    <a:pt x="439" y="375"/>
                  </a:lnTo>
                  <a:lnTo>
                    <a:pt x="423" y="406"/>
                  </a:lnTo>
                  <a:lnTo>
                    <a:pt x="402" y="431"/>
                  </a:lnTo>
                  <a:lnTo>
                    <a:pt x="376" y="453"/>
                  </a:lnTo>
                  <a:lnTo>
                    <a:pt x="345" y="473"/>
                  </a:lnTo>
                  <a:lnTo>
                    <a:pt x="311" y="486"/>
                  </a:lnTo>
                  <a:lnTo>
                    <a:pt x="274" y="497"/>
                  </a:lnTo>
                  <a:lnTo>
                    <a:pt x="232" y="503"/>
                  </a:lnTo>
                  <a:lnTo>
                    <a:pt x="189" y="504"/>
                  </a:lnTo>
                  <a:lnTo>
                    <a:pt x="149" y="503"/>
                  </a:lnTo>
                  <a:lnTo>
                    <a:pt x="112" y="495"/>
                  </a:lnTo>
                  <a:lnTo>
                    <a:pt x="81" y="482"/>
                  </a:lnTo>
                  <a:lnTo>
                    <a:pt x="54" y="467"/>
                  </a:lnTo>
                  <a:lnTo>
                    <a:pt x="32" y="446"/>
                  </a:lnTo>
                  <a:lnTo>
                    <a:pt x="17" y="424"/>
                  </a:lnTo>
                  <a:lnTo>
                    <a:pt x="5" y="400"/>
                  </a:lnTo>
                  <a:lnTo>
                    <a:pt x="0" y="372"/>
                  </a:lnTo>
                  <a:lnTo>
                    <a:pt x="2" y="343"/>
                  </a:lnTo>
                  <a:lnTo>
                    <a:pt x="155" y="343"/>
                  </a:lnTo>
                  <a:lnTo>
                    <a:pt x="158" y="360"/>
                  </a:lnTo>
                  <a:lnTo>
                    <a:pt x="164" y="373"/>
                  </a:lnTo>
                  <a:lnTo>
                    <a:pt x="174" y="382"/>
                  </a:lnTo>
                  <a:lnTo>
                    <a:pt x="188" y="390"/>
                  </a:lnTo>
                  <a:lnTo>
                    <a:pt x="203" y="393"/>
                  </a:lnTo>
                  <a:lnTo>
                    <a:pt x="217" y="394"/>
                  </a:lnTo>
                  <a:lnTo>
                    <a:pt x="240" y="393"/>
                  </a:lnTo>
                  <a:lnTo>
                    <a:pt x="259" y="388"/>
                  </a:lnTo>
                  <a:lnTo>
                    <a:pt x="275" y="381"/>
                  </a:lnTo>
                  <a:lnTo>
                    <a:pt x="286" y="372"/>
                  </a:lnTo>
                  <a:lnTo>
                    <a:pt x="290" y="358"/>
                  </a:lnTo>
                  <a:lnTo>
                    <a:pt x="290" y="348"/>
                  </a:lnTo>
                  <a:lnTo>
                    <a:pt x="284" y="338"/>
                  </a:lnTo>
                  <a:lnTo>
                    <a:pt x="272" y="330"/>
                  </a:lnTo>
                  <a:lnTo>
                    <a:pt x="258" y="323"/>
                  </a:lnTo>
                  <a:lnTo>
                    <a:pt x="240" y="318"/>
                  </a:lnTo>
                  <a:lnTo>
                    <a:pt x="219" y="312"/>
                  </a:lnTo>
                  <a:lnTo>
                    <a:pt x="197" y="306"/>
                  </a:lnTo>
                  <a:lnTo>
                    <a:pt x="173" y="300"/>
                  </a:lnTo>
                  <a:lnTo>
                    <a:pt x="149" y="294"/>
                  </a:lnTo>
                  <a:lnTo>
                    <a:pt x="127" y="285"/>
                  </a:lnTo>
                  <a:lnTo>
                    <a:pt x="104" y="275"/>
                  </a:lnTo>
                  <a:lnTo>
                    <a:pt x="85" y="263"/>
                  </a:lnTo>
                  <a:lnTo>
                    <a:pt x="69" y="248"/>
                  </a:lnTo>
                  <a:lnTo>
                    <a:pt x="55" y="230"/>
                  </a:lnTo>
                  <a:lnTo>
                    <a:pt x="48" y="208"/>
                  </a:lnTo>
                  <a:lnTo>
                    <a:pt x="44" y="183"/>
                  </a:lnTo>
                  <a:lnTo>
                    <a:pt x="46" y="153"/>
                  </a:lnTo>
                  <a:lnTo>
                    <a:pt x="55" y="122"/>
                  </a:lnTo>
                  <a:lnTo>
                    <a:pt x="70" y="94"/>
                  </a:lnTo>
                  <a:lnTo>
                    <a:pt x="90" y="68"/>
                  </a:lnTo>
                  <a:lnTo>
                    <a:pt x="113" y="48"/>
                  </a:lnTo>
                  <a:lnTo>
                    <a:pt x="142" y="31"/>
                  </a:lnTo>
                  <a:lnTo>
                    <a:pt x="174" y="18"/>
                  </a:lnTo>
                  <a:lnTo>
                    <a:pt x="209" y="7"/>
                  </a:lnTo>
                  <a:lnTo>
                    <a:pt x="246" y="1"/>
                  </a:lnTo>
                  <a:lnTo>
                    <a:pt x="286" y="0"/>
                  </a:lnTo>
                  <a:lnTo>
                    <a:pt x="327" y="3"/>
                  </a:lnTo>
                  <a:lnTo>
                    <a:pt x="365" y="10"/>
                  </a:lnTo>
                  <a:lnTo>
                    <a:pt x="394" y="21"/>
                  </a:lnTo>
                  <a:lnTo>
                    <a:pt x="420" y="36"/>
                  </a:lnTo>
                  <a:lnTo>
                    <a:pt x="439" y="54"/>
                  </a:lnTo>
                  <a:lnTo>
                    <a:pt x="452" y="76"/>
                  </a:lnTo>
                  <a:lnTo>
                    <a:pt x="463" y="100"/>
                  </a:lnTo>
                  <a:lnTo>
                    <a:pt x="467" y="125"/>
                  </a:lnTo>
                  <a:lnTo>
                    <a:pt x="467" y="152"/>
                  </a:lnTo>
                  <a:lnTo>
                    <a:pt x="316" y="152"/>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2" name="Freeform 11"/>
            <p:cNvSpPr>
              <a:spLocks noEditPoints="1"/>
            </p:cNvSpPr>
            <p:nvPr/>
          </p:nvSpPr>
          <p:spPr bwMode="gray">
            <a:xfrm>
              <a:off x="1739901" y="4776788"/>
              <a:ext cx="655638" cy="585788"/>
            </a:xfrm>
            <a:custGeom>
              <a:avLst/>
              <a:gdLst>
                <a:gd name="T0" fmla="*/ 224 w 413"/>
                <a:gd name="T1" fmla="*/ 93 h 369"/>
                <a:gd name="T2" fmla="*/ 240 w 413"/>
                <a:gd name="T3" fmla="*/ 96 h 369"/>
                <a:gd name="T4" fmla="*/ 254 w 413"/>
                <a:gd name="T5" fmla="*/ 104 h 369"/>
                <a:gd name="T6" fmla="*/ 264 w 413"/>
                <a:gd name="T7" fmla="*/ 117 h 369"/>
                <a:gd name="T8" fmla="*/ 269 w 413"/>
                <a:gd name="T9" fmla="*/ 135 h 369"/>
                <a:gd name="T10" fmla="*/ 270 w 413"/>
                <a:gd name="T11" fmla="*/ 156 h 369"/>
                <a:gd name="T12" fmla="*/ 269 w 413"/>
                <a:gd name="T13" fmla="*/ 181 h 369"/>
                <a:gd name="T14" fmla="*/ 261 w 413"/>
                <a:gd name="T15" fmla="*/ 211 h 369"/>
                <a:gd name="T16" fmla="*/ 251 w 413"/>
                <a:gd name="T17" fmla="*/ 235 h 369"/>
                <a:gd name="T18" fmla="*/ 239 w 413"/>
                <a:gd name="T19" fmla="*/ 253 h 369"/>
                <a:gd name="T20" fmla="*/ 226 w 413"/>
                <a:gd name="T21" fmla="*/ 264 h 369"/>
                <a:gd name="T22" fmla="*/ 209 w 413"/>
                <a:gd name="T23" fmla="*/ 272 h 369"/>
                <a:gd name="T24" fmla="*/ 191 w 413"/>
                <a:gd name="T25" fmla="*/ 275 h 369"/>
                <a:gd name="T26" fmla="*/ 174 w 413"/>
                <a:gd name="T27" fmla="*/ 272 h 369"/>
                <a:gd name="T28" fmla="*/ 160 w 413"/>
                <a:gd name="T29" fmla="*/ 264 h 369"/>
                <a:gd name="T30" fmla="*/ 151 w 413"/>
                <a:gd name="T31" fmla="*/ 253 h 369"/>
                <a:gd name="T32" fmla="*/ 145 w 413"/>
                <a:gd name="T33" fmla="*/ 235 h 369"/>
                <a:gd name="T34" fmla="*/ 144 w 413"/>
                <a:gd name="T35" fmla="*/ 211 h 369"/>
                <a:gd name="T36" fmla="*/ 147 w 413"/>
                <a:gd name="T37" fmla="*/ 181 h 369"/>
                <a:gd name="T38" fmla="*/ 150 w 413"/>
                <a:gd name="T39" fmla="*/ 163 h 369"/>
                <a:gd name="T40" fmla="*/ 157 w 413"/>
                <a:gd name="T41" fmla="*/ 147 h 369"/>
                <a:gd name="T42" fmla="*/ 165 w 413"/>
                <a:gd name="T43" fmla="*/ 131 h 369"/>
                <a:gd name="T44" fmla="*/ 175 w 413"/>
                <a:gd name="T45" fmla="*/ 116 h 369"/>
                <a:gd name="T46" fmla="*/ 188 w 413"/>
                <a:gd name="T47" fmla="*/ 104 h 369"/>
                <a:gd name="T48" fmla="*/ 205 w 413"/>
                <a:gd name="T49" fmla="*/ 96 h 369"/>
                <a:gd name="T50" fmla="*/ 224 w 413"/>
                <a:gd name="T51" fmla="*/ 93 h 369"/>
                <a:gd name="T52" fmla="*/ 4 w 413"/>
                <a:gd name="T53" fmla="*/ 189 h 369"/>
                <a:gd name="T54" fmla="*/ 0 w 413"/>
                <a:gd name="T55" fmla="*/ 226 h 369"/>
                <a:gd name="T56" fmla="*/ 4 w 413"/>
                <a:gd name="T57" fmla="*/ 259 h 369"/>
                <a:gd name="T58" fmla="*/ 13 w 413"/>
                <a:gd name="T59" fmla="*/ 287 h 369"/>
                <a:gd name="T60" fmla="*/ 28 w 413"/>
                <a:gd name="T61" fmla="*/ 312 h 369"/>
                <a:gd name="T62" fmla="*/ 49 w 413"/>
                <a:gd name="T63" fmla="*/ 331 h 369"/>
                <a:gd name="T64" fmla="*/ 74 w 413"/>
                <a:gd name="T65" fmla="*/ 348 h 369"/>
                <a:gd name="T66" fmla="*/ 104 w 413"/>
                <a:gd name="T67" fmla="*/ 360 h 369"/>
                <a:gd name="T68" fmla="*/ 138 w 413"/>
                <a:gd name="T69" fmla="*/ 366 h 369"/>
                <a:gd name="T70" fmla="*/ 174 w 413"/>
                <a:gd name="T71" fmla="*/ 369 h 369"/>
                <a:gd name="T72" fmla="*/ 211 w 413"/>
                <a:gd name="T73" fmla="*/ 366 h 369"/>
                <a:gd name="T74" fmla="*/ 246 w 413"/>
                <a:gd name="T75" fmla="*/ 360 h 369"/>
                <a:gd name="T76" fmla="*/ 281 w 413"/>
                <a:gd name="T77" fmla="*/ 348 h 369"/>
                <a:gd name="T78" fmla="*/ 312 w 413"/>
                <a:gd name="T79" fmla="*/ 331 h 369"/>
                <a:gd name="T80" fmla="*/ 340 w 413"/>
                <a:gd name="T81" fmla="*/ 311 h 369"/>
                <a:gd name="T82" fmla="*/ 364 w 413"/>
                <a:gd name="T83" fmla="*/ 285 h 369"/>
                <a:gd name="T84" fmla="*/ 385 w 413"/>
                <a:gd name="T85" fmla="*/ 256 h 369"/>
                <a:gd name="T86" fmla="*/ 399 w 413"/>
                <a:gd name="T87" fmla="*/ 221 h 369"/>
                <a:gd name="T88" fmla="*/ 410 w 413"/>
                <a:gd name="T89" fmla="*/ 181 h 369"/>
                <a:gd name="T90" fmla="*/ 413 w 413"/>
                <a:gd name="T91" fmla="*/ 146 h 369"/>
                <a:gd name="T92" fmla="*/ 410 w 413"/>
                <a:gd name="T93" fmla="*/ 114 h 369"/>
                <a:gd name="T94" fmla="*/ 402 w 413"/>
                <a:gd name="T95" fmla="*/ 86 h 369"/>
                <a:gd name="T96" fmla="*/ 388 w 413"/>
                <a:gd name="T97" fmla="*/ 61 h 369"/>
                <a:gd name="T98" fmla="*/ 368 w 413"/>
                <a:gd name="T99" fmla="*/ 40 h 369"/>
                <a:gd name="T100" fmla="*/ 343 w 413"/>
                <a:gd name="T101" fmla="*/ 22 h 369"/>
                <a:gd name="T102" fmla="*/ 313 w 413"/>
                <a:gd name="T103" fmla="*/ 10 h 369"/>
                <a:gd name="T104" fmla="*/ 279 w 413"/>
                <a:gd name="T105" fmla="*/ 3 h 369"/>
                <a:gd name="T106" fmla="*/ 239 w 413"/>
                <a:gd name="T107" fmla="*/ 0 h 369"/>
                <a:gd name="T108" fmla="*/ 196 w 413"/>
                <a:gd name="T109" fmla="*/ 3 h 369"/>
                <a:gd name="T110" fmla="*/ 154 w 413"/>
                <a:gd name="T111" fmla="*/ 12 h 369"/>
                <a:gd name="T112" fmla="*/ 117 w 413"/>
                <a:gd name="T113" fmla="*/ 28 h 369"/>
                <a:gd name="T114" fmla="*/ 84 w 413"/>
                <a:gd name="T115" fmla="*/ 49 h 369"/>
                <a:gd name="T116" fmla="*/ 56 w 413"/>
                <a:gd name="T117" fmla="*/ 76 h 369"/>
                <a:gd name="T118" fmla="*/ 32 w 413"/>
                <a:gd name="T119" fmla="*/ 108 h 369"/>
                <a:gd name="T120" fmla="*/ 14 w 413"/>
                <a:gd name="T121" fmla="*/ 146 h 369"/>
                <a:gd name="T122" fmla="*/ 4 w 413"/>
                <a:gd name="T123" fmla="*/ 189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13" h="369">
                  <a:moveTo>
                    <a:pt x="224" y="93"/>
                  </a:moveTo>
                  <a:lnTo>
                    <a:pt x="240" y="96"/>
                  </a:lnTo>
                  <a:lnTo>
                    <a:pt x="254" y="104"/>
                  </a:lnTo>
                  <a:lnTo>
                    <a:pt x="264" y="117"/>
                  </a:lnTo>
                  <a:lnTo>
                    <a:pt x="269" y="135"/>
                  </a:lnTo>
                  <a:lnTo>
                    <a:pt x="270" y="156"/>
                  </a:lnTo>
                  <a:lnTo>
                    <a:pt x="269" y="181"/>
                  </a:lnTo>
                  <a:lnTo>
                    <a:pt x="261" y="211"/>
                  </a:lnTo>
                  <a:lnTo>
                    <a:pt x="251" y="235"/>
                  </a:lnTo>
                  <a:lnTo>
                    <a:pt x="239" y="253"/>
                  </a:lnTo>
                  <a:lnTo>
                    <a:pt x="226" y="264"/>
                  </a:lnTo>
                  <a:lnTo>
                    <a:pt x="209" y="272"/>
                  </a:lnTo>
                  <a:lnTo>
                    <a:pt x="191" y="275"/>
                  </a:lnTo>
                  <a:lnTo>
                    <a:pt x="174" y="272"/>
                  </a:lnTo>
                  <a:lnTo>
                    <a:pt x="160" y="264"/>
                  </a:lnTo>
                  <a:lnTo>
                    <a:pt x="151" y="253"/>
                  </a:lnTo>
                  <a:lnTo>
                    <a:pt x="145" y="235"/>
                  </a:lnTo>
                  <a:lnTo>
                    <a:pt x="144" y="211"/>
                  </a:lnTo>
                  <a:lnTo>
                    <a:pt x="147" y="181"/>
                  </a:lnTo>
                  <a:lnTo>
                    <a:pt x="150" y="163"/>
                  </a:lnTo>
                  <a:lnTo>
                    <a:pt x="157" y="147"/>
                  </a:lnTo>
                  <a:lnTo>
                    <a:pt x="165" y="131"/>
                  </a:lnTo>
                  <a:lnTo>
                    <a:pt x="175" y="116"/>
                  </a:lnTo>
                  <a:lnTo>
                    <a:pt x="188" y="104"/>
                  </a:lnTo>
                  <a:lnTo>
                    <a:pt x="205" y="96"/>
                  </a:lnTo>
                  <a:lnTo>
                    <a:pt x="224" y="93"/>
                  </a:lnTo>
                  <a:close/>
                  <a:moveTo>
                    <a:pt x="4" y="189"/>
                  </a:moveTo>
                  <a:lnTo>
                    <a:pt x="0" y="226"/>
                  </a:lnTo>
                  <a:lnTo>
                    <a:pt x="4" y="259"/>
                  </a:lnTo>
                  <a:lnTo>
                    <a:pt x="13" y="287"/>
                  </a:lnTo>
                  <a:lnTo>
                    <a:pt x="28" y="312"/>
                  </a:lnTo>
                  <a:lnTo>
                    <a:pt x="49" y="331"/>
                  </a:lnTo>
                  <a:lnTo>
                    <a:pt x="74" y="348"/>
                  </a:lnTo>
                  <a:lnTo>
                    <a:pt x="104" y="360"/>
                  </a:lnTo>
                  <a:lnTo>
                    <a:pt x="138" y="366"/>
                  </a:lnTo>
                  <a:lnTo>
                    <a:pt x="174" y="369"/>
                  </a:lnTo>
                  <a:lnTo>
                    <a:pt x="211" y="366"/>
                  </a:lnTo>
                  <a:lnTo>
                    <a:pt x="246" y="360"/>
                  </a:lnTo>
                  <a:lnTo>
                    <a:pt x="281" y="348"/>
                  </a:lnTo>
                  <a:lnTo>
                    <a:pt x="312" y="331"/>
                  </a:lnTo>
                  <a:lnTo>
                    <a:pt x="340" y="311"/>
                  </a:lnTo>
                  <a:lnTo>
                    <a:pt x="364" y="285"/>
                  </a:lnTo>
                  <a:lnTo>
                    <a:pt x="385" y="256"/>
                  </a:lnTo>
                  <a:lnTo>
                    <a:pt x="399" y="221"/>
                  </a:lnTo>
                  <a:lnTo>
                    <a:pt x="410" y="181"/>
                  </a:lnTo>
                  <a:lnTo>
                    <a:pt x="413" y="146"/>
                  </a:lnTo>
                  <a:lnTo>
                    <a:pt x="410" y="114"/>
                  </a:lnTo>
                  <a:lnTo>
                    <a:pt x="402" y="86"/>
                  </a:lnTo>
                  <a:lnTo>
                    <a:pt x="388" y="61"/>
                  </a:lnTo>
                  <a:lnTo>
                    <a:pt x="368" y="40"/>
                  </a:lnTo>
                  <a:lnTo>
                    <a:pt x="343" y="22"/>
                  </a:lnTo>
                  <a:lnTo>
                    <a:pt x="313" y="10"/>
                  </a:lnTo>
                  <a:lnTo>
                    <a:pt x="279" y="3"/>
                  </a:lnTo>
                  <a:lnTo>
                    <a:pt x="239" y="0"/>
                  </a:lnTo>
                  <a:lnTo>
                    <a:pt x="196" y="3"/>
                  </a:lnTo>
                  <a:lnTo>
                    <a:pt x="154" y="12"/>
                  </a:lnTo>
                  <a:lnTo>
                    <a:pt x="117" y="28"/>
                  </a:lnTo>
                  <a:lnTo>
                    <a:pt x="84" y="49"/>
                  </a:lnTo>
                  <a:lnTo>
                    <a:pt x="56" y="76"/>
                  </a:lnTo>
                  <a:lnTo>
                    <a:pt x="32" y="108"/>
                  </a:lnTo>
                  <a:lnTo>
                    <a:pt x="14" y="146"/>
                  </a:lnTo>
                  <a:lnTo>
                    <a:pt x="4" y="189"/>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3" name="Freeform 12"/>
            <p:cNvSpPr>
              <a:spLocks/>
            </p:cNvSpPr>
            <p:nvPr/>
          </p:nvSpPr>
          <p:spPr bwMode="gray">
            <a:xfrm>
              <a:off x="2425701" y="4776788"/>
              <a:ext cx="649288" cy="585788"/>
            </a:xfrm>
            <a:custGeom>
              <a:avLst/>
              <a:gdLst>
                <a:gd name="T0" fmla="*/ 266 w 409"/>
                <a:gd name="T1" fmla="*/ 143 h 369"/>
                <a:gd name="T2" fmla="*/ 266 w 409"/>
                <a:gd name="T3" fmla="*/ 129 h 369"/>
                <a:gd name="T4" fmla="*/ 263 w 409"/>
                <a:gd name="T5" fmla="*/ 117 h 369"/>
                <a:gd name="T6" fmla="*/ 257 w 409"/>
                <a:gd name="T7" fmla="*/ 107 h 369"/>
                <a:gd name="T8" fmla="*/ 248 w 409"/>
                <a:gd name="T9" fmla="*/ 99 h 369"/>
                <a:gd name="T10" fmla="*/ 237 w 409"/>
                <a:gd name="T11" fmla="*/ 95 h 369"/>
                <a:gd name="T12" fmla="*/ 223 w 409"/>
                <a:gd name="T13" fmla="*/ 93 h 369"/>
                <a:gd name="T14" fmla="*/ 202 w 409"/>
                <a:gd name="T15" fmla="*/ 96 h 369"/>
                <a:gd name="T16" fmla="*/ 186 w 409"/>
                <a:gd name="T17" fmla="*/ 105 h 369"/>
                <a:gd name="T18" fmla="*/ 173 w 409"/>
                <a:gd name="T19" fmla="*/ 117 h 369"/>
                <a:gd name="T20" fmla="*/ 162 w 409"/>
                <a:gd name="T21" fmla="*/ 134 h 369"/>
                <a:gd name="T22" fmla="*/ 153 w 409"/>
                <a:gd name="T23" fmla="*/ 151 h 369"/>
                <a:gd name="T24" fmla="*/ 149 w 409"/>
                <a:gd name="T25" fmla="*/ 169 h 369"/>
                <a:gd name="T26" fmla="*/ 144 w 409"/>
                <a:gd name="T27" fmla="*/ 189 h 369"/>
                <a:gd name="T28" fmla="*/ 141 w 409"/>
                <a:gd name="T29" fmla="*/ 212 h 369"/>
                <a:gd name="T30" fmla="*/ 143 w 409"/>
                <a:gd name="T31" fmla="*/ 233 h 369"/>
                <a:gd name="T32" fmla="*/ 149 w 409"/>
                <a:gd name="T33" fmla="*/ 251 h 369"/>
                <a:gd name="T34" fmla="*/ 158 w 409"/>
                <a:gd name="T35" fmla="*/ 263 h 369"/>
                <a:gd name="T36" fmla="*/ 173 w 409"/>
                <a:gd name="T37" fmla="*/ 272 h 369"/>
                <a:gd name="T38" fmla="*/ 190 w 409"/>
                <a:gd name="T39" fmla="*/ 275 h 369"/>
                <a:gd name="T40" fmla="*/ 210 w 409"/>
                <a:gd name="T41" fmla="*/ 272 h 369"/>
                <a:gd name="T42" fmla="*/ 226 w 409"/>
                <a:gd name="T43" fmla="*/ 264 h 369"/>
                <a:gd name="T44" fmla="*/ 240 w 409"/>
                <a:gd name="T45" fmla="*/ 253 h 369"/>
                <a:gd name="T46" fmla="*/ 248 w 409"/>
                <a:gd name="T47" fmla="*/ 239 h 369"/>
                <a:gd name="T48" fmla="*/ 254 w 409"/>
                <a:gd name="T49" fmla="*/ 223 h 369"/>
                <a:gd name="T50" fmla="*/ 397 w 409"/>
                <a:gd name="T51" fmla="*/ 223 h 369"/>
                <a:gd name="T52" fmla="*/ 385 w 409"/>
                <a:gd name="T53" fmla="*/ 256 h 369"/>
                <a:gd name="T54" fmla="*/ 367 w 409"/>
                <a:gd name="T55" fmla="*/ 284 h 369"/>
                <a:gd name="T56" fmla="*/ 348 w 409"/>
                <a:gd name="T57" fmla="*/ 308 h 369"/>
                <a:gd name="T58" fmla="*/ 324 w 409"/>
                <a:gd name="T59" fmla="*/ 327 h 369"/>
                <a:gd name="T60" fmla="*/ 297 w 409"/>
                <a:gd name="T61" fmla="*/ 343 h 369"/>
                <a:gd name="T62" fmla="*/ 268 w 409"/>
                <a:gd name="T63" fmla="*/ 354 h 369"/>
                <a:gd name="T64" fmla="*/ 238 w 409"/>
                <a:gd name="T65" fmla="*/ 363 h 369"/>
                <a:gd name="T66" fmla="*/ 207 w 409"/>
                <a:gd name="T67" fmla="*/ 367 h 369"/>
                <a:gd name="T68" fmla="*/ 174 w 409"/>
                <a:gd name="T69" fmla="*/ 369 h 369"/>
                <a:gd name="T70" fmla="*/ 137 w 409"/>
                <a:gd name="T71" fmla="*/ 366 h 369"/>
                <a:gd name="T72" fmla="*/ 103 w 409"/>
                <a:gd name="T73" fmla="*/ 360 h 369"/>
                <a:gd name="T74" fmla="*/ 75 w 409"/>
                <a:gd name="T75" fmla="*/ 348 h 369"/>
                <a:gd name="T76" fmla="*/ 48 w 409"/>
                <a:gd name="T77" fmla="*/ 331 h 369"/>
                <a:gd name="T78" fmla="*/ 28 w 409"/>
                <a:gd name="T79" fmla="*/ 311 h 369"/>
                <a:gd name="T80" fmla="*/ 12 w 409"/>
                <a:gd name="T81" fmla="*/ 287 h 369"/>
                <a:gd name="T82" fmla="*/ 3 w 409"/>
                <a:gd name="T83" fmla="*/ 257 h 369"/>
                <a:gd name="T84" fmla="*/ 0 w 409"/>
                <a:gd name="T85" fmla="*/ 224 h 369"/>
                <a:gd name="T86" fmla="*/ 3 w 409"/>
                <a:gd name="T87" fmla="*/ 187 h 369"/>
                <a:gd name="T88" fmla="*/ 14 w 409"/>
                <a:gd name="T89" fmla="*/ 150 h 369"/>
                <a:gd name="T90" fmla="*/ 28 w 409"/>
                <a:gd name="T91" fmla="*/ 116 h 369"/>
                <a:gd name="T92" fmla="*/ 48 w 409"/>
                <a:gd name="T93" fmla="*/ 86 h 369"/>
                <a:gd name="T94" fmla="*/ 72 w 409"/>
                <a:gd name="T95" fmla="*/ 61 h 369"/>
                <a:gd name="T96" fmla="*/ 100 w 409"/>
                <a:gd name="T97" fmla="*/ 38 h 369"/>
                <a:gd name="T98" fmla="*/ 131 w 409"/>
                <a:gd name="T99" fmla="*/ 22 h 369"/>
                <a:gd name="T100" fmla="*/ 165 w 409"/>
                <a:gd name="T101" fmla="*/ 10 h 369"/>
                <a:gd name="T102" fmla="*/ 201 w 409"/>
                <a:gd name="T103" fmla="*/ 3 h 369"/>
                <a:gd name="T104" fmla="*/ 240 w 409"/>
                <a:gd name="T105" fmla="*/ 0 h 369"/>
                <a:gd name="T106" fmla="*/ 271 w 409"/>
                <a:gd name="T107" fmla="*/ 1 h 369"/>
                <a:gd name="T108" fmla="*/ 300 w 409"/>
                <a:gd name="T109" fmla="*/ 6 h 369"/>
                <a:gd name="T110" fmla="*/ 327 w 409"/>
                <a:gd name="T111" fmla="*/ 15 h 369"/>
                <a:gd name="T112" fmla="*/ 352 w 409"/>
                <a:gd name="T113" fmla="*/ 25 h 369"/>
                <a:gd name="T114" fmla="*/ 373 w 409"/>
                <a:gd name="T115" fmla="*/ 41 h 369"/>
                <a:gd name="T116" fmla="*/ 390 w 409"/>
                <a:gd name="T117" fmla="*/ 61 h 369"/>
                <a:gd name="T118" fmla="*/ 402 w 409"/>
                <a:gd name="T119" fmla="*/ 83 h 369"/>
                <a:gd name="T120" fmla="*/ 409 w 409"/>
                <a:gd name="T121" fmla="*/ 111 h 369"/>
                <a:gd name="T122" fmla="*/ 409 w 409"/>
                <a:gd name="T123" fmla="*/ 143 h 369"/>
                <a:gd name="T124" fmla="*/ 266 w 409"/>
                <a:gd name="T125" fmla="*/ 143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09" h="369">
                  <a:moveTo>
                    <a:pt x="266" y="143"/>
                  </a:moveTo>
                  <a:lnTo>
                    <a:pt x="266" y="129"/>
                  </a:lnTo>
                  <a:lnTo>
                    <a:pt x="263" y="117"/>
                  </a:lnTo>
                  <a:lnTo>
                    <a:pt x="257" y="107"/>
                  </a:lnTo>
                  <a:lnTo>
                    <a:pt x="248" y="99"/>
                  </a:lnTo>
                  <a:lnTo>
                    <a:pt x="237" y="95"/>
                  </a:lnTo>
                  <a:lnTo>
                    <a:pt x="223" y="93"/>
                  </a:lnTo>
                  <a:lnTo>
                    <a:pt x="202" y="96"/>
                  </a:lnTo>
                  <a:lnTo>
                    <a:pt x="186" y="105"/>
                  </a:lnTo>
                  <a:lnTo>
                    <a:pt x="173" y="117"/>
                  </a:lnTo>
                  <a:lnTo>
                    <a:pt x="162" y="134"/>
                  </a:lnTo>
                  <a:lnTo>
                    <a:pt x="153" y="151"/>
                  </a:lnTo>
                  <a:lnTo>
                    <a:pt x="149" y="169"/>
                  </a:lnTo>
                  <a:lnTo>
                    <a:pt x="144" y="189"/>
                  </a:lnTo>
                  <a:lnTo>
                    <a:pt x="141" y="212"/>
                  </a:lnTo>
                  <a:lnTo>
                    <a:pt x="143" y="233"/>
                  </a:lnTo>
                  <a:lnTo>
                    <a:pt x="149" y="251"/>
                  </a:lnTo>
                  <a:lnTo>
                    <a:pt x="158" y="263"/>
                  </a:lnTo>
                  <a:lnTo>
                    <a:pt x="173" y="272"/>
                  </a:lnTo>
                  <a:lnTo>
                    <a:pt x="190" y="275"/>
                  </a:lnTo>
                  <a:lnTo>
                    <a:pt x="210" y="272"/>
                  </a:lnTo>
                  <a:lnTo>
                    <a:pt x="226" y="264"/>
                  </a:lnTo>
                  <a:lnTo>
                    <a:pt x="240" y="253"/>
                  </a:lnTo>
                  <a:lnTo>
                    <a:pt x="248" y="239"/>
                  </a:lnTo>
                  <a:lnTo>
                    <a:pt x="254" y="223"/>
                  </a:lnTo>
                  <a:lnTo>
                    <a:pt x="397" y="223"/>
                  </a:lnTo>
                  <a:lnTo>
                    <a:pt x="385" y="256"/>
                  </a:lnTo>
                  <a:lnTo>
                    <a:pt x="367" y="284"/>
                  </a:lnTo>
                  <a:lnTo>
                    <a:pt x="348" y="308"/>
                  </a:lnTo>
                  <a:lnTo>
                    <a:pt x="324" y="327"/>
                  </a:lnTo>
                  <a:lnTo>
                    <a:pt x="297" y="343"/>
                  </a:lnTo>
                  <a:lnTo>
                    <a:pt x="268" y="354"/>
                  </a:lnTo>
                  <a:lnTo>
                    <a:pt x="238" y="363"/>
                  </a:lnTo>
                  <a:lnTo>
                    <a:pt x="207" y="367"/>
                  </a:lnTo>
                  <a:lnTo>
                    <a:pt x="174" y="369"/>
                  </a:lnTo>
                  <a:lnTo>
                    <a:pt x="137" y="366"/>
                  </a:lnTo>
                  <a:lnTo>
                    <a:pt x="103" y="360"/>
                  </a:lnTo>
                  <a:lnTo>
                    <a:pt x="75" y="348"/>
                  </a:lnTo>
                  <a:lnTo>
                    <a:pt x="48" y="331"/>
                  </a:lnTo>
                  <a:lnTo>
                    <a:pt x="28" y="311"/>
                  </a:lnTo>
                  <a:lnTo>
                    <a:pt x="12" y="287"/>
                  </a:lnTo>
                  <a:lnTo>
                    <a:pt x="3" y="257"/>
                  </a:lnTo>
                  <a:lnTo>
                    <a:pt x="0" y="224"/>
                  </a:lnTo>
                  <a:lnTo>
                    <a:pt x="3" y="187"/>
                  </a:lnTo>
                  <a:lnTo>
                    <a:pt x="14" y="150"/>
                  </a:lnTo>
                  <a:lnTo>
                    <a:pt x="28" y="116"/>
                  </a:lnTo>
                  <a:lnTo>
                    <a:pt x="48" y="86"/>
                  </a:lnTo>
                  <a:lnTo>
                    <a:pt x="72" y="61"/>
                  </a:lnTo>
                  <a:lnTo>
                    <a:pt x="100" y="38"/>
                  </a:lnTo>
                  <a:lnTo>
                    <a:pt x="131" y="22"/>
                  </a:lnTo>
                  <a:lnTo>
                    <a:pt x="165" y="10"/>
                  </a:lnTo>
                  <a:lnTo>
                    <a:pt x="201" y="3"/>
                  </a:lnTo>
                  <a:lnTo>
                    <a:pt x="240" y="0"/>
                  </a:lnTo>
                  <a:lnTo>
                    <a:pt x="271" y="1"/>
                  </a:lnTo>
                  <a:lnTo>
                    <a:pt x="300" y="6"/>
                  </a:lnTo>
                  <a:lnTo>
                    <a:pt x="327" y="15"/>
                  </a:lnTo>
                  <a:lnTo>
                    <a:pt x="352" y="25"/>
                  </a:lnTo>
                  <a:lnTo>
                    <a:pt x="373" y="41"/>
                  </a:lnTo>
                  <a:lnTo>
                    <a:pt x="390" y="61"/>
                  </a:lnTo>
                  <a:lnTo>
                    <a:pt x="402" y="83"/>
                  </a:lnTo>
                  <a:lnTo>
                    <a:pt x="409" y="111"/>
                  </a:lnTo>
                  <a:lnTo>
                    <a:pt x="409" y="143"/>
                  </a:lnTo>
                  <a:lnTo>
                    <a:pt x="266" y="143"/>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4" name="Freeform 13"/>
            <p:cNvSpPr>
              <a:spLocks noEditPoints="1"/>
            </p:cNvSpPr>
            <p:nvPr/>
          </p:nvSpPr>
          <p:spPr bwMode="gray">
            <a:xfrm>
              <a:off x="3063876" y="4564063"/>
              <a:ext cx="365125" cy="781050"/>
            </a:xfrm>
            <a:custGeom>
              <a:avLst/>
              <a:gdLst>
                <a:gd name="T0" fmla="*/ 0 w 230"/>
                <a:gd name="T1" fmla="*/ 492 h 492"/>
                <a:gd name="T2" fmla="*/ 62 w 230"/>
                <a:gd name="T3" fmla="*/ 143 h 492"/>
                <a:gd name="T4" fmla="*/ 203 w 230"/>
                <a:gd name="T5" fmla="*/ 143 h 492"/>
                <a:gd name="T6" fmla="*/ 141 w 230"/>
                <a:gd name="T7" fmla="*/ 492 h 492"/>
                <a:gd name="T8" fmla="*/ 0 w 230"/>
                <a:gd name="T9" fmla="*/ 492 h 492"/>
                <a:gd name="T10" fmla="*/ 87 w 230"/>
                <a:gd name="T11" fmla="*/ 0 h 492"/>
                <a:gd name="T12" fmla="*/ 230 w 230"/>
                <a:gd name="T13" fmla="*/ 0 h 492"/>
                <a:gd name="T14" fmla="*/ 211 w 230"/>
                <a:gd name="T15" fmla="*/ 100 h 492"/>
                <a:gd name="T16" fmla="*/ 69 w 230"/>
                <a:gd name="T17" fmla="*/ 100 h 492"/>
                <a:gd name="T18" fmla="*/ 87 w 230"/>
                <a:gd name="T19"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0" h="492">
                  <a:moveTo>
                    <a:pt x="0" y="492"/>
                  </a:moveTo>
                  <a:lnTo>
                    <a:pt x="62" y="143"/>
                  </a:lnTo>
                  <a:lnTo>
                    <a:pt x="203" y="143"/>
                  </a:lnTo>
                  <a:lnTo>
                    <a:pt x="141" y="492"/>
                  </a:lnTo>
                  <a:lnTo>
                    <a:pt x="0" y="492"/>
                  </a:lnTo>
                  <a:close/>
                  <a:moveTo>
                    <a:pt x="87" y="0"/>
                  </a:moveTo>
                  <a:lnTo>
                    <a:pt x="230" y="0"/>
                  </a:lnTo>
                  <a:lnTo>
                    <a:pt x="211" y="100"/>
                  </a:lnTo>
                  <a:lnTo>
                    <a:pt x="69" y="100"/>
                  </a:lnTo>
                  <a:lnTo>
                    <a:pt x="87"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5" name="Freeform 14"/>
            <p:cNvSpPr>
              <a:spLocks/>
            </p:cNvSpPr>
            <p:nvPr/>
          </p:nvSpPr>
          <p:spPr bwMode="gray">
            <a:xfrm>
              <a:off x="6357938" y="4179888"/>
              <a:ext cx="180975" cy="539750"/>
            </a:xfrm>
            <a:custGeom>
              <a:avLst/>
              <a:gdLst>
                <a:gd name="T0" fmla="*/ 9 w 114"/>
                <a:gd name="T1" fmla="*/ 47 h 340"/>
                <a:gd name="T2" fmla="*/ 6 w 114"/>
                <a:gd name="T3" fmla="*/ 86 h 340"/>
                <a:gd name="T4" fmla="*/ 3 w 114"/>
                <a:gd name="T5" fmla="*/ 120 h 340"/>
                <a:gd name="T6" fmla="*/ 1 w 114"/>
                <a:gd name="T7" fmla="*/ 153 h 340"/>
                <a:gd name="T8" fmla="*/ 0 w 114"/>
                <a:gd name="T9" fmla="*/ 188 h 340"/>
                <a:gd name="T10" fmla="*/ 0 w 114"/>
                <a:gd name="T11" fmla="*/ 229 h 340"/>
                <a:gd name="T12" fmla="*/ 0 w 114"/>
                <a:gd name="T13" fmla="*/ 246 h 340"/>
                <a:gd name="T14" fmla="*/ 0 w 114"/>
                <a:gd name="T15" fmla="*/ 260 h 340"/>
                <a:gd name="T16" fmla="*/ 0 w 114"/>
                <a:gd name="T17" fmla="*/ 273 h 340"/>
                <a:gd name="T18" fmla="*/ 0 w 114"/>
                <a:gd name="T19" fmla="*/ 290 h 340"/>
                <a:gd name="T20" fmla="*/ 6 w 114"/>
                <a:gd name="T21" fmla="*/ 310 h 340"/>
                <a:gd name="T22" fmla="*/ 18 w 114"/>
                <a:gd name="T23" fmla="*/ 327 h 340"/>
                <a:gd name="T24" fmla="*/ 34 w 114"/>
                <a:gd name="T25" fmla="*/ 337 h 340"/>
                <a:gd name="T26" fmla="*/ 55 w 114"/>
                <a:gd name="T27" fmla="*/ 340 h 340"/>
                <a:gd name="T28" fmla="*/ 76 w 114"/>
                <a:gd name="T29" fmla="*/ 336 h 340"/>
                <a:gd name="T30" fmla="*/ 92 w 114"/>
                <a:gd name="T31" fmla="*/ 324 h 340"/>
                <a:gd name="T32" fmla="*/ 102 w 114"/>
                <a:gd name="T33" fmla="*/ 307 h 340"/>
                <a:gd name="T34" fmla="*/ 105 w 114"/>
                <a:gd name="T35" fmla="*/ 287 h 340"/>
                <a:gd name="T36" fmla="*/ 105 w 114"/>
                <a:gd name="T37" fmla="*/ 270 h 340"/>
                <a:gd name="T38" fmla="*/ 105 w 114"/>
                <a:gd name="T39" fmla="*/ 258 h 340"/>
                <a:gd name="T40" fmla="*/ 105 w 114"/>
                <a:gd name="T41" fmla="*/ 245 h 340"/>
                <a:gd name="T42" fmla="*/ 105 w 114"/>
                <a:gd name="T43" fmla="*/ 229 h 340"/>
                <a:gd name="T44" fmla="*/ 105 w 114"/>
                <a:gd name="T45" fmla="*/ 190 h 340"/>
                <a:gd name="T46" fmla="*/ 107 w 114"/>
                <a:gd name="T47" fmla="*/ 157 h 340"/>
                <a:gd name="T48" fmla="*/ 108 w 114"/>
                <a:gd name="T49" fmla="*/ 126 h 340"/>
                <a:gd name="T50" fmla="*/ 111 w 114"/>
                <a:gd name="T51" fmla="*/ 93 h 340"/>
                <a:gd name="T52" fmla="*/ 114 w 114"/>
                <a:gd name="T53" fmla="*/ 56 h 340"/>
                <a:gd name="T54" fmla="*/ 111 w 114"/>
                <a:gd name="T55" fmla="*/ 35 h 340"/>
                <a:gd name="T56" fmla="*/ 102 w 114"/>
                <a:gd name="T57" fmla="*/ 17 h 340"/>
                <a:gd name="T58" fmla="*/ 86 w 114"/>
                <a:gd name="T59" fmla="*/ 6 h 340"/>
                <a:gd name="T60" fmla="*/ 67 w 114"/>
                <a:gd name="T61" fmla="*/ 0 h 340"/>
                <a:gd name="T62" fmla="*/ 46 w 114"/>
                <a:gd name="T63" fmla="*/ 3 h 340"/>
                <a:gd name="T64" fmla="*/ 28 w 114"/>
                <a:gd name="T65" fmla="*/ 11 h 340"/>
                <a:gd name="T66" fmla="*/ 15 w 114"/>
                <a:gd name="T67" fmla="*/ 26 h 340"/>
                <a:gd name="T68" fmla="*/ 9 w 114"/>
                <a:gd name="T69" fmla="*/ 47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4" h="340">
                  <a:moveTo>
                    <a:pt x="9" y="47"/>
                  </a:moveTo>
                  <a:lnTo>
                    <a:pt x="6" y="86"/>
                  </a:lnTo>
                  <a:lnTo>
                    <a:pt x="3" y="120"/>
                  </a:lnTo>
                  <a:lnTo>
                    <a:pt x="1" y="153"/>
                  </a:lnTo>
                  <a:lnTo>
                    <a:pt x="0" y="188"/>
                  </a:lnTo>
                  <a:lnTo>
                    <a:pt x="0" y="229"/>
                  </a:lnTo>
                  <a:lnTo>
                    <a:pt x="0" y="246"/>
                  </a:lnTo>
                  <a:lnTo>
                    <a:pt x="0" y="260"/>
                  </a:lnTo>
                  <a:lnTo>
                    <a:pt x="0" y="273"/>
                  </a:lnTo>
                  <a:lnTo>
                    <a:pt x="0" y="290"/>
                  </a:lnTo>
                  <a:lnTo>
                    <a:pt x="6" y="310"/>
                  </a:lnTo>
                  <a:lnTo>
                    <a:pt x="18" y="327"/>
                  </a:lnTo>
                  <a:lnTo>
                    <a:pt x="34" y="337"/>
                  </a:lnTo>
                  <a:lnTo>
                    <a:pt x="55" y="340"/>
                  </a:lnTo>
                  <a:lnTo>
                    <a:pt x="76" y="336"/>
                  </a:lnTo>
                  <a:lnTo>
                    <a:pt x="92" y="324"/>
                  </a:lnTo>
                  <a:lnTo>
                    <a:pt x="102" y="307"/>
                  </a:lnTo>
                  <a:lnTo>
                    <a:pt x="105" y="287"/>
                  </a:lnTo>
                  <a:lnTo>
                    <a:pt x="105" y="270"/>
                  </a:lnTo>
                  <a:lnTo>
                    <a:pt x="105" y="258"/>
                  </a:lnTo>
                  <a:lnTo>
                    <a:pt x="105" y="245"/>
                  </a:lnTo>
                  <a:lnTo>
                    <a:pt x="105" y="229"/>
                  </a:lnTo>
                  <a:lnTo>
                    <a:pt x="105" y="190"/>
                  </a:lnTo>
                  <a:lnTo>
                    <a:pt x="107" y="157"/>
                  </a:lnTo>
                  <a:lnTo>
                    <a:pt x="108" y="126"/>
                  </a:lnTo>
                  <a:lnTo>
                    <a:pt x="111" y="93"/>
                  </a:lnTo>
                  <a:lnTo>
                    <a:pt x="114" y="56"/>
                  </a:lnTo>
                  <a:lnTo>
                    <a:pt x="111" y="35"/>
                  </a:lnTo>
                  <a:lnTo>
                    <a:pt x="102" y="17"/>
                  </a:lnTo>
                  <a:lnTo>
                    <a:pt x="86" y="6"/>
                  </a:lnTo>
                  <a:lnTo>
                    <a:pt x="67" y="0"/>
                  </a:lnTo>
                  <a:lnTo>
                    <a:pt x="46" y="3"/>
                  </a:lnTo>
                  <a:lnTo>
                    <a:pt x="28" y="11"/>
                  </a:lnTo>
                  <a:lnTo>
                    <a:pt x="15" y="26"/>
                  </a:lnTo>
                  <a:lnTo>
                    <a:pt x="9" y="47"/>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6" name="Freeform 15"/>
            <p:cNvSpPr>
              <a:spLocks/>
            </p:cNvSpPr>
            <p:nvPr/>
          </p:nvSpPr>
          <p:spPr bwMode="gray">
            <a:xfrm>
              <a:off x="6105526" y="4179888"/>
              <a:ext cx="190500" cy="539750"/>
            </a:xfrm>
            <a:custGeom>
              <a:avLst/>
              <a:gdLst>
                <a:gd name="T0" fmla="*/ 15 w 120"/>
                <a:gd name="T1" fmla="*/ 44 h 340"/>
                <a:gd name="T2" fmla="*/ 10 w 120"/>
                <a:gd name="T3" fmla="*/ 84 h 340"/>
                <a:gd name="T4" fmla="*/ 6 w 120"/>
                <a:gd name="T5" fmla="*/ 119 h 340"/>
                <a:gd name="T6" fmla="*/ 3 w 120"/>
                <a:gd name="T7" fmla="*/ 153 h 340"/>
                <a:gd name="T8" fmla="*/ 1 w 120"/>
                <a:gd name="T9" fmla="*/ 187 h 340"/>
                <a:gd name="T10" fmla="*/ 0 w 120"/>
                <a:gd name="T11" fmla="*/ 229 h 340"/>
                <a:gd name="T12" fmla="*/ 0 w 120"/>
                <a:gd name="T13" fmla="*/ 246 h 340"/>
                <a:gd name="T14" fmla="*/ 1 w 120"/>
                <a:gd name="T15" fmla="*/ 260 h 340"/>
                <a:gd name="T16" fmla="*/ 1 w 120"/>
                <a:gd name="T17" fmla="*/ 273 h 340"/>
                <a:gd name="T18" fmla="*/ 3 w 120"/>
                <a:gd name="T19" fmla="*/ 291 h 340"/>
                <a:gd name="T20" fmla="*/ 7 w 120"/>
                <a:gd name="T21" fmla="*/ 310 h 340"/>
                <a:gd name="T22" fmla="*/ 19 w 120"/>
                <a:gd name="T23" fmla="*/ 327 h 340"/>
                <a:gd name="T24" fmla="*/ 37 w 120"/>
                <a:gd name="T25" fmla="*/ 337 h 340"/>
                <a:gd name="T26" fmla="*/ 58 w 120"/>
                <a:gd name="T27" fmla="*/ 340 h 340"/>
                <a:gd name="T28" fmla="*/ 78 w 120"/>
                <a:gd name="T29" fmla="*/ 336 h 340"/>
                <a:gd name="T30" fmla="*/ 95 w 120"/>
                <a:gd name="T31" fmla="*/ 324 h 340"/>
                <a:gd name="T32" fmla="*/ 105 w 120"/>
                <a:gd name="T33" fmla="*/ 306 h 340"/>
                <a:gd name="T34" fmla="*/ 108 w 120"/>
                <a:gd name="T35" fmla="*/ 287 h 340"/>
                <a:gd name="T36" fmla="*/ 107 w 120"/>
                <a:gd name="T37" fmla="*/ 270 h 340"/>
                <a:gd name="T38" fmla="*/ 107 w 120"/>
                <a:gd name="T39" fmla="*/ 257 h 340"/>
                <a:gd name="T40" fmla="*/ 107 w 120"/>
                <a:gd name="T41" fmla="*/ 245 h 340"/>
                <a:gd name="T42" fmla="*/ 107 w 120"/>
                <a:gd name="T43" fmla="*/ 229 h 340"/>
                <a:gd name="T44" fmla="*/ 107 w 120"/>
                <a:gd name="T45" fmla="*/ 190 h 340"/>
                <a:gd name="T46" fmla="*/ 108 w 120"/>
                <a:gd name="T47" fmla="*/ 157 h 340"/>
                <a:gd name="T48" fmla="*/ 111 w 120"/>
                <a:gd name="T49" fmla="*/ 127 h 340"/>
                <a:gd name="T50" fmla="*/ 116 w 120"/>
                <a:gd name="T51" fmla="*/ 95 h 340"/>
                <a:gd name="T52" fmla="*/ 120 w 120"/>
                <a:gd name="T53" fmla="*/ 59 h 340"/>
                <a:gd name="T54" fmla="*/ 119 w 120"/>
                <a:gd name="T55" fmla="*/ 38 h 340"/>
                <a:gd name="T56" fmla="*/ 110 w 120"/>
                <a:gd name="T57" fmla="*/ 20 h 340"/>
                <a:gd name="T58" fmla="*/ 95 w 120"/>
                <a:gd name="T59" fmla="*/ 7 h 340"/>
                <a:gd name="T60" fmla="*/ 74 w 120"/>
                <a:gd name="T61" fmla="*/ 0 h 340"/>
                <a:gd name="T62" fmla="*/ 53 w 120"/>
                <a:gd name="T63" fmla="*/ 1 h 340"/>
                <a:gd name="T64" fmla="*/ 35 w 120"/>
                <a:gd name="T65" fmla="*/ 10 h 340"/>
                <a:gd name="T66" fmla="*/ 22 w 120"/>
                <a:gd name="T67" fmla="*/ 25 h 340"/>
                <a:gd name="T68" fmla="*/ 15 w 120"/>
                <a:gd name="T69" fmla="*/ 4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0" h="340">
                  <a:moveTo>
                    <a:pt x="15" y="44"/>
                  </a:moveTo>
                  <a:lnTo>
                    <a:pt x="10" y="84"/>
                  </a:lnTo>
                  <a:lnTo>
                    <a:pt x="6" y="119"/>
                  </a:lnTo>
                  <a:lnTo>
                    <a:pt x="3" y="153"/>
                  </a:lnTo>
                  <a:lnTo>
                    <a:pt x="1" y="187"/>
                  </a:lnTo>
                  <a:lnTo>
                    <a:pt x="0" y="229"/>
                  </a:lnTo>
                  <a:lnTo>
                    <a:pt x="0" y="246"/>
                  </a:lnTo>
                  <a:lnTo>
                    <a:pt x="1" y="260"/>
                  </a:lnTo>
                  <a:lnTo>
                    <a:pt x="1" y="273"/>
                  </a:lnTo>
                  <a:lnTo>
                    <a:pt x="3" y="291"/>
                  </a:lnTo>
                  <a:lnTo>
                    <a:pt x="7" y="310"/>
                  </a:lnTo>
                  <a:lnTo>
                    <a:pt x="19" y="327"/>
                  </a:lnTo>
                  <a:lnTo>
                    <a:pt x="37" y="337"/>
                  </a:lnTo>
                  <a:lnTo>
                    <a:pt x="58" y="340"/>
                  </a:lnTo>
                  <a:lnTo>
                    <a:pt x="78" y="336"/>
                  </a:lnTo>
                  <a:lnTo>
                    <a:pt x="95" y="324"/>
                  </a:lnTo>
                  <a:lnTo>
                    <a:pt x="105" y="306"/>
                  </a:lnTo>
                  <a:lnTo>
                    <a:pt x="108" y="287"/>
                  </a:lnTo>
                  <a:lnTo>
                    <a:pt x="107" y="270"/>
                  </a:lnTo>
                  <a:lnTo>
                    <a:pt x="107" y="257"/>
                  </a:lnTo>
                  <a:lnTo>
                    <a:pt x="107" y="245"/>
                  </a:lnTo>
                  <a:lnTo>
                    <a:pt x="107" y="229"/>
                  </a:lnTo>
                  <a:lnTo>
                    <a:pt x="107" y="190"/>
                  </a:lnTo>
                  <a:lnTo>
                    <a:pt x="108" y="157"/>
                  </a:lnTo>
                  <a:lnTo>
                    <a:pt x="111" y="127"/>
                  </a:lnTo>
                  <a:lnTo>
                    <a:pt x="116" y="95"/>
                  </a:lnTo>
                  <a:lnTo>
                    <a:pt x="120" y="59"/>
                  </a:lnTo>
                  <a:lnTo>
                    <a:pt x="119" y="38"/>
                  </a:lnTo>
                  <a:lnTo>
                    <a:pt x="110" y="20"/>
                  </a:lnTo>
                  <a:lnTo>
                    <a:pt x="95" y="7"/>
                  </a:lnTo>
                  <a:lnTo>
                    <a:pt x="74" y="0"/>
                  </a:lnTo>
                  <a:lnTo>
                    <a:pt x="53" y="1"/>
                  </a:lnTo>
                  <a:lnTo>
                    <a:pt x="35" y="10"/>
                  </a:lnTo>
                  <a:lnTo>
                    <a:pt x="22" y="25"/>
                  </a:lnTo>
                  <a:lnTo>
                    <a:pt x="15" y="44"/>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7" name="Freeform 16"/>
            <p:cNvSpPr>
              <a:spLocks/>
            </p:cNvSpPr>
            <p:nvPr/>
          </p:nvSpPr>
          <p:spPr bwMode="gray">
            <a:xfrm>
              <a:off x="6184901" y="5021263"/>
              <a:ext cx="344488" cy="569913"/>
            </a:xfrm>
            <a:custGeom>
              <a:avLst/>
              <a:gdLst>
                <a:gd name="T0" fmla="*/ 2 w 217"/>
                <a:gd name="T1" fmla="*/ 66 h 359"/>
                <a:gd name="T2" fmla="*/ 20 w 217"/>
                <a:gd name="T3" fmla="*/ 128 h 359"/>
                <a:gd name="T4" fmla="*/ 42 w 217"/>
                <a:gd name="T5" fmla="*/ 185 h 359"/>
                <a:gd name="T6" fmla="*/ 64 w 217"/>
                <a:gd name="T7" fmla="*/ 237 h 359"/>
                <a:gd name="T8" fmla="*/ 91 w 217"/>
                <a:gd name="T9" fmla="*/ 286 h 359"/>
                <a:gd name="T10" fmla="*/ 119 w 217"/>
                <a:gd name="T11" fmla="*/ 335 h 359"/>
                <a:gd name="T12" fmla="*/ 131 w 217"/>
                <a:gd name="T13" fmla="*/ 347 h 359"/>
                <a:gd name="T14" fmla="*/ 144 w 217"/>
                <a:gd name="T15" fmla="*/ 356 h 359"/>
                <a:gd name="T16" fmla="*/ 161 w 217"/>
                <a:gd name="T17" fmla="*/ 359 h 359"/>
                <a:gd name="T18" fmla="*/ 177 w 217"/>
                <a:gd name="T19" fmla="*/ 357 h 359"/>
                <a:gd name="T20" fmla="*/ 192 w 217"/>
                <a:gd name="T21" fmla="*/ 351 h 359"/>
                <a:gd name="T22" fmla="*/ 205 w 217"/>
                <a:gd name="T23" fmla="*/ 341 h 359"/>
                <a:gd name="T24" fmla="*/ 214 w 217"/>
                <a:gd name="T25" fmla="*/ 326 h 359"/>
                <a:gd name="T26" fmla="*/ 217 w 217"/>
                <a:gd name="T27" fmla="*/ 311 h 359"/>
                <a:gd name="T28" fmla="*/ 216 w 217"/>
                <a:gd name="T29" fmla="*/ 295 h 359"/>
                <a:gd name="T30" fmla="*/ 210 w 217"/>
                <a:gd name="T31" fmla="*/ 280 h 359"/>
                <a:gd name="T32" fmla="*/ 185 w 217"/>
                <a:gd name="T33" fmla="*/ 238 h 359"/>
                <a:gd name="T34" fmla="*/ 161 w 217"/>
                <a:gd name="T35" fmla="*/ 194 h 359"/>
                <a:gd name="T36" fmla="*/ 140 w 217"/>
                <a:gd name="T37" fmla="*/ 148 h 359"/>
                <a:gd name="T38" fmla="*/ 121 w 217"/>
                <a:gd name="T39" fmla="*/ 97 h 359"/>
                <a:gd name="T40" fmla="*/ 104 w 217"/>
                <a:gd name="T41" fmla="*/ 41 h 359"/>
                <a:gd name="T42" fmla="*/ 98 w 217"/>
                <a:gd name="T43" fmla="*/ 26 h 359"/>
                <a:gd name="T44" fmla="*/ 86 w 217"/>
                <a:gd name="T45" fmla="*/ 12 h 359"/>
                <a:gd name="T46" fmla="*/ 73 w 217"/>
                <a:gd name="T47" fmla="*/ 5 h 359"/>
                <a:gd name="T48" fmla="*/ 57 w 217"/>
                <a:gd name="T49" fmla="*/ 0 h 359"/>
                <a:gd name="T50" fmla="*/ 40 w 217"/>
                <a:gd name="T51" fmla="*/ 2 h 359"/>
                <a:gd name="T52" fmla="*/ 24 w 217"/>
                <a:gd name="T53" fmla="*/ 9 h 359"/>
                <a:gd name="T54" fmla="*/ 12 w 217"/>
                <a:gd name="T55" fmla="*/ 20 h 359"/>
                <a:gd name="T56" fmla="*/ 5 w 217"/>
                <a:gd name="T57" fmla="*/ 33 h 359"/>
                <a:gd name="T58" fmla="*/ 0 w 217"/>
                <a:gd name="T59" fmla="*/ 50 h 359"/>
                <a:gd name="T60" fmla="*/ 2 w 217"/>
                <a:gd name="T61" fmla="*/ 66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7" h="359">
                  <a:moveTo>
                    <a:pt x="2" y="66"/>
                  </a:moveTo>
                  <a:lnTo>
                    <a:pt x="20" y="128"/>
                  </a:lnTo>
                  <a:lnTo>
                    <a:pt x="42" y="185"/>
                  </a:lnTo>
                  <a:lnTo>
                    <a:pt x="64" y="237"/>
                  </a:lnTo>
                  <a:lnTo>
                    <a:pt x="91" y="286"/>
                  </a:lnTo>
                  <a:lnTo>
                    <a:pt x="119" y="335"/>
                  </a:lnTo>
                  <a:lnTo>
                    <a:pt x="131" y="347"/>
                  </a:lnTo>
                  <a:lnTo>
                    <a:pt x="144" y="356"/>
                  </a:lnTo>
                  <a:lnTo>
                    <a:pt x="161" y="359"/>
                  </a:lnTo>
                  <a:lnTo>
                    <a:pt x="177" y="357"/>
                  </a:lnTo>
                  <a:lnTo>
                    <a:pt x="192" y="351"/>
                  </a:lnTo>
                  <a:lnTo>
                    <a:pt x="205" y="341"/>
                  </a:lnTo>
                  <a:lnTo>
                    <a:pt x="214" y="326"/>
                  </a:lnTo>
                  <a:lnTo>
                    <a:pt x="217" y="311"/>
                  </a:lnTo>
                  <a:lnTo>
                    <a:pt x="216" y="295"/>
                  </a:lnTo>
                  <a:lnTo>
                    <a:pt x="210" y="280"/>
                  </a:lnTo>
                  <a:lnTo>
                    <a:pt x="185" y="238"/>
                  </a:lnTo>
                  <a:lnTo>
                    <a:pt x="161" y="194"/>
                  </a:lnTo>
                  <a:lnTo>
                    <a:pt x="140" y="148"/>
                  </a:lnTo>
                  <a:lnTo>
                    <a:pt x="121" y="97"/>
                  </a:lnTo>
                  <a:lnTo>
                    <a:pt x="104" y="41"/>
                  </a:lnTo>
                  <a:lnTo>
                    <a:pt x="98" y="26"/>
                  </a:lnTo>
                  <a:lnTo>
                    <a:pt x="86" y="12"/>
                  </a:lnTo>
                  <a:lnTo>
                    <a:pt x="73" y="5"/>
                  </a:lnTo>
                  <a:lnTo>
                    <a:pt x="57" y="0"/>
                  </a:lnTo>
                  <a:lnTo>
                    <a:pt x="40" y="2"/>
                  </a:lnTo>
                  <a:lnTo>
                    <a:pt x="24" y="9"/>
                  </a:lnTo>
                  <a:lnTo>
                    <a:pt x="12" y="20"/>
                  </a:lnTo>
                  <a:lnTo>
                    <a:pt x="5" y="33"/>
                  </a:lnTo>
                  <a:lnTo>
                    <a:pt x="0" y="50"/>
                  </a:lnTo>
                  <a:lnTo>
                    <a:pt x="2" y="66"/>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8" name="Freeform 17"/>
            <p:cNvSpPr>
              <a:spLocks/>
            </p:cNvSpPr>
            <p:nvPr/>
          </p:nvSpPr>
          <p:spPr bwMode="gray">
            <a:xfrm>
              <a:off x="6619876" y="3940175"/>
              <a:ext cx="558800" cy="166688"/>
            </a:xfrm>
            <a:custGeom>
              <a:avLst/>
              <a:gdLst>
                <a:gd name="T0" fmla="*/ 298 w 352"/>
                <a:gd name="T1" fmla="*/ 0 h 105"/>
                <a:gd name="T2" fmla="*/ 53 w 352"/>
                <a:gd name="T3" fmla="*/ 0 h 105"/>
                <a:gd name="T4" fmla="*/ 32 w 352"/>
                <a:gd name="T5" fmla="*/ 5 h 105"/>
                <a:gd name="T6" fmla="*/ 16 w 352"/>
                <a:gd name="T7" fmla="*/ 15 h 105"/>
                <a:gd name="T8" fmla="*/ 4 w 352"/>
                <a:gd name="T9" fmla="*/ 32 h 105"/>
                <a:gd name="T10" fmla="*/ 0 w 352"/>
                <a:gd name="T11" fmla="*/ 52 h 105"/>
                <a:gd name="T12" fmla="*/ 4 w 352"/>
                <a:gd name="T13" fmla="*/ 73 h 105"/>
                <a:gd name="T14" fmla="*/ 16 w 352"/>
                <a:gd name="T15" fmla="*/ 90 h 105"/>
                <a:gd name="T16" fmla="*/ 32 w 352"/>
                <a:gd name="T17" fmla="*/ 100 h 105"/>
                <a:gd name="T18" fmla="*/ 53 w 352"/>
                <a:gd name="T19" fmla="*/ 105 h 105"/>
                <a:gd name="T20" fmla="*/ 298 w 352"/>
                <a:gd name="T21" fmla="*/ 105 h 105"/>
                <a:gd name="T22" fmla="*/ 319 w 352"/>
                <a:gd name="T23" fmla="*/ 100 h 105"/>
                <a:gd name="T24" fmla="*/ 336 w 352"/>
                <a:gd name="T25" fmla="*/ 90 h 105"/>
                <a:gd name="T26" fmla="*/ 348 w 352"/>
                <a:gd name="T27" fmla="*/ 73 h 105"/>
                <a:gd name="T28" fmla="*/ 352 w 352"/>
                <a:gd name="T29" fmla="*/ 52 h 105"/>
                <a:gd name="T30" fmla="*/ 348 w 352"/>
                <a:gd name="T31" fmla="*/ 32 h 105"/>
                <a:gd name="T32" fmla="*/ 336 w 352"/>
                <a:gd name="T33" fmla="*/ 15 h 105"/>
                <a:gd name="T34" fmla="*/ 319 w 352"/>
                <a:gd name="T35" fmla="*/ 5 h 105"/>
                <a:gd name="T36" fmla="*/ 298 w 352"/>
                <a:gd name="T37"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52" h="105">
                  <a:moveTo>
                    <a:pt x="298" y="0"/>
                  </a:moveTo>
                  <a:lnTo>
                    <a:pt x="53" y="0"/>
                  </a:lnTo>
                  <a:lnTo>
                    <a:pt x="32" y="5"/>
                  </a:lnTo>
                  <a:lnTo>
                    <a:pt x="16" y="15"/>
                  </a:lnTo>
                  <a:lnTo>
                    <a:pt x="4" y="32"/>
                  </a:lnTo>
                  <a:lnTo>
                    <a:pt x="0" y="52"/>
                  </a:lnTo>
                  <a:lnTo>
                    <a:pt x="4" y="73"/>
                  </a:lnTo>
                  <a:lnTo>
                    <a:pt x="16" y="90"/>
                  </a:lnTo>
                  <a:lnTo>
                    <a:pt x="32" y="100"/>
                  </a:lnTo>
                  <a:lnTo>
                    <a:pt x="53" y="105"/>
                  </a:lnTo>
                  <a:lnTo>
                    <a:pt x="298" y="105"/>
                  </a:lnTo>
                  <a:lnTo>
                    <a:pt x="319" y="100"/>
                  </a:lnTo>
                  <a:lnTo>
                    <a:pt x="336" y="90"/>
                  </a:lnTo>
                  <a:lnTo>
                    <a:pt x="348" y="73"/>
                  </a:lnTo>
                  <a:lnTo>
                    <a:pt x="352" y="52"/>
                  </a:lnTo>
                  <a:lnTo>
                    <a:pt x="348" y="32"/>
                  </a:lnTo>
                  <a:lnTo>
                    <a:pt x="336" y="15"/>
                  </a:lnTo>
                  <a:lnTo>
                    <a:pt x="319" y="5"/>
                  </a:lnTo>
                  <a:lnTo>
                    <a:pt x="298"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9" name="Freeform 18"/>
            <p:cNvSpPr>
              <a:spLocks/>
            </p:cNvSpPr>
            <p:nvPr/>
          </p:nvSpPr>
          <p:spPr bwMode="gray">
            <a:xfrm>
              <a:off x="5510213" y="4791075"/>
              <a:ext cx="558800" cy="165100"/>
            </a:xfrm>
            <a:custGeom>
              <a:avLst/>
              <a:gdLst>
                <a:gd name="T0" fmla="*/ 299 w 352"/>
                <a:gd name="T1" fmla="*/ 0 h 104"/>
                <a:gd name="T2" fmla="*/ 54 w 352"/>
                <a:gd name="T3" fmla="*/ 0 h 104"/>
                <a:gd name="T4" fmla="*/ 33 w 352"/>
                <a:gd name="T5" fmla="*/ 4 h 104"/>
                <a:gd name="T6" fmla="*/ 16 w 352"/>
                <a:gd name="T7" fmla="*/ 16 h 104"/>
                <a:gd name="T8" fmla="*/ 5 w 352"/>
                <a:gd name="T9" fmla="*/ 32 h 104"/>
                <a:gd name="T10" fmla="*/ 0 w 352"/>
                <a:gd name="T11" fmla="*/ 52 h 104"/>
                <a:gd name="T12" fmla="*/ 5 w 352"/>
                <a:gd name="T13" fmla="*/ 73 h 104"/>
                <a:gd name="T14" fmla="*/ 16 w 352"/>
                <a:gd name="T15" fmla="*/ 89 h 104"/>
                <a:gd name="T16" fmla="*/ 33 w 352"/>
                <a:gd name="T17" fmla="*/ 101 h 104"/>
                <a:gd name="T18" fmla="*/ 54 w 352"/>
                <a:gd name="T19" fmla="*/ 104 h 104"/>
                <a:gd name="T20" fmla="*/ 299 w 352"/>
                <a:gd name="T21" fmla="*/ 104 h 104"/>
                <a:gd name="T22" fmla="*/ 320 w 352"/>
                <a:gd name="T23" fmla="*/ 101 h 104"/>
                <a:gd name="T24" fmla="*/ 336 w 352"/>
                <a:gd name="T25" fmla="*/ 89 h 104"/>
                <a:gd name="T26" fmla="*/ 348 w 352"/>
                <a:gd name="T27" fmla="*/ 73 h 104"/>
                <a:gd name="T28" fmla="*/ 352 w 352"/>
                <a:gd name="T29" fmla="*/ 52 h 104"/>
                <a:gd name="T30" fmla="*/ 348 w 352"/>
                <a:gd name="T31" fmla="*/ 32 h 104"/>
                <a:gd name="T32" fmla="*/ 336 w 352"/>
                <a:gd name="T33" fmla="*/ 16 h 104"/>
                <a:gd name="T34" fmla="*/ 320 w 352"/>
                <a:gd name="T35" fmla="*/ 4 h 104"/>
                <a:gd name="T36" fmla="*/ 299 w 352"/>
                <a:gd name="T37"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52" h="104">
                  <a:moveTo>
                    <a:pt x="299" y="0"/>
                  </a:moveTo>
                  <a:lnTo>
                    <a:pt x="54" y="0"/>
                  </a:lnTo>
                  <a:lnTo>
                    <a:pt x="33" y="4"/>
                  </a:lnTo>
                  <a:lnTo>
                    <a:pt x="16" y="16"/>
                  </a:lnTo>
                  <a:lnTo>
                    <a:pt x="5" y="32"/>
                  </a:lnTo>
                  <a:lnTo>
                    <a:pt x="0" y="52"/>
                  </a:lnTo>
                  <a:lnTo>
                    <a:pt x="5" y="73"/>
                  </a:lnTo>
                  <a:lnTo>
                    <a:pt x="16" y="89"/>
                  </a:lnTo>
                  <a:lnTo>
                    <a:pt x="33" y="101"/>
                  </a:lnTo>
                  <a:lnTo>
                    <a:pt x="54" y="104"/>
                  </a:lnTo>
                  <a:lnTo>
                    <a:pt x="299" y="104"/>
                  </a:lnTo>
                  <a:lnTo>
                    <a:pt x="320" y="101"/>
                  </a:lnTo>
                  <a:lnTo>
                    <a:pt x="336" y="89"/>
                  </a:lnTo>
                  <a:lnTo>
                    <a:pt x="348" y="73"/>
                  </a:lnTo>
                  <a:lnTo>
                    <a:pt x="352" y="52"/>
                  </a:lnTo>
                  <a:lnTo>
                    <a:pt x="348" y="32"/>
                  </a:lnTo>
                  <a:lnTo>
                    <a:pt x="336" y="16"/>
                  </a:lnTo>
                  <a:lnTo>
                    <a:pt x="320" y="4"/>
                  </a:lnTo>
                  <a:lnTo>
                    <a:pt x="299"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0" name="Freeform 19"/>
            <p:cNvSpPr>
              <a:spLocks/>
            </p:cNvSpPr>
            <p:nvPr/>
          </p:nvSpPr>
          <p:spPr bwMode="gray">
            <a:xfrm>
              <a:off x="7546976" y="4179888"/>
              <a:ext cx="557213" cy="165100"/>
            </a:xfrm>
            <a:custGeom>
              <a:avLst/>
              <a:gdLst>
                <a:gd name="T0" fmla="*/ 297 w 351"/>
                <a:gd name="T1" fmla="*/ 0 h 104"/>
                <a:gd name="T2" fmla="*/ 52 w 351"/>
                <a:gd name="T3" fmla="*/ 0 h 104"/>
                <a:gd name="T4" fmla="*/ 31 w 351"/>
                <a:gd name="T5" fmla="*/ 4 h 104"/>
                <a:gd name="T6" fmla="*/ 15 w 351"/>
                <a:gd name="T7" fmla="*/ 16 h 104"/>
                <a:gd name="T8" fmla="*/ 3 w 351"/>
                <a:gd name="T9" fmla="*/ 32 h 104"/>
                <a:gd name="T10" fmla="*/ 0 w 351"/>
                <a:gd name="T11" fmla="*/ 52 h 104"/>
                <a:gd name="T12" fmla="*/ 3 w 351"/>
                <a:gd name="T13" fmla="*/ 72 h 104"/>
                <a:gd name="T14" fmla="*/ 15 w 351"/>
                <a:gd name="T15" fmla="*/ 89 h 104"/>
                <a:gd name="T16" fmla="*/ 31 w 351"/>
                <a:gd name="T17" fmla="*/ 101 h 104"/>
                <a:gd name="T18" fmla="*/ 52 w 351"/>
                <a:gd name="T19" fmla="*/ 104 h 104"/>
                <a:gd name="T20" fmla="*/ 297 w 351"/>
                <a:gd name="T21" fmla="*/ 104 h 104"/>
                <a:gd name="T22" fmla="*/ 318 w 351"/>
                <a:gd name="T23" fmla="*/ 101 h 104"/>
                <a:gd name="T24" fmla="*/ 336 w 351"/>
                <a:gd name="T25" fmla="*/ 89 h 104"/>
                <a:gd name="T26" fmla="*/ 346 w 351"/>
                <a:gd name="T27" fmla="*/ 72 h 104"/>
                <a:gd name="T28" fmla="*/ 351 w 351"/>
                <a:gd name="T29" fmla="*/ 52 h 104"/>
                <a:gd name="T30" fmla="*/ 346 w 351"/>
                <a:gd name="T31" fmla="*/ 32 h 104"/>
                <a:gd name="T32" fmla="*/ 336 w 351"/>
                <a:gd name="T33" fmla="*/ 16 h 104"/>
                <a:gd name="T34" fmla="*/ 318 w 351"/>
                <a:gd name="T35" fmla="*/ 4 h 104"/>
                <a:gd name="T36" fmla="*/ 297 w 351"/>
                <a:gd name="T37"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51" h="104">
                  <a:moveTo>
                    <a:pt x="297" y="0"/>
                  </a:moveTo>
                  <a:lnTo>
                    <a:pt x="52" y="0"/>
                  </a:lnTo>
                  <a:lnTo>
                    <a:pt x="31" y="4"/>
                  </a:lnTo>
                  <a:lnTo>
                    <a:pt x="15" y="16"/>
                  </a:lnTo>
                  <a:lnTo>
                    <a:pt x="3" y="32"/>
                  </a:lnTo>
                  <a:lnTo>
                    <a:pt x="0" y="52"/>
                  </a:lnTo>
                  <a:lnTo>
                    <a:pt x="3" y="72"/>
                  </a:lnTo>
                  <a:lnTo>
                    <a:pt x="15" y="89"/>
                  </a:lnTo>
                  <a:lnTo>
                    <a:pt x="31" y="101"/>
                  </a:lnTo>
                  <a:lnTo>
                    <a:pt x="52" y="104"/>
                  </a:lnTo>
                  <a:lnTo>
                    <a:pt x="297" y="104"/>
                  </a:lnTo>
                  <a:lnTo>
                    <a:pt x="318" y="101"/>
                  </a:lnTo>
                  <a:lnTo>
                    <a:pt x="336" y="89"/>
                  </a:lnTo>
                  <a:lnTo>
                    <a:pt x="346" y="72"/>
                  </a:lnTo>
                  <a:lnTo>
                    <a:pt x="351" y="52"/>
                  </a:lnTo>
                  <a:lnTo>
                    <a:pt x="346" y="32"/>
                  </a:lnTo>
                  <a:lnTo>
                    <a:pt x="336" y="16"/>
                  </a:lnTo>
                  <a:lnTo>
                    <a:pt x="318" y="4"/>
                  </a:lnTo>
                  <a:lnTo>
                    <a:pt x="297"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1" name="Freeform 20"/>
            <p:cNvSpPr>
              <a:spLocks/>
            </p:cNvSpPr>
            <p:nvPr/>
          </p:nvSpPr>
          <p:spPr bwMode="gray">
            <a:xfrm>
              <a:off x="6619876" y="4179888"/>
              <a:ext cx="615950" cy="165100"/>
            </a:xfrm>
            <a:custGeom>
              <a:avLst/>
              <a:gdLst>
                <a:gd name="T0" fmla="*/ 334 w 388"/>
                <a:gd name="T1" fmla="*/ 0 h 104"/>
                <a:gd name="T2" fmla="*/ 53 w 388"/>
                <a:gd name="T3" fmla="*/ 0 h 104"/>
                <a:gd name="T4" fmla="*/ 32 w 388"/>
                <a:gd name="T5" fmla="*/ 4 h 104"/>
                <a:gd name="T6" fmla="*/ 16 w 388"/>
                <a:gd name="T7" fmla="*/ 16 h 104"/>
                <a:gd name="T8" fmla="*/ 4 w 388"/>
                <a:gd name="T9" fmla="*/ 32 h 104"/>
                <a:gd name="T10" fmla="*/ 0 w 388"/>
                <a:gd name="T11" fmla="*/ 52 h 104"/>
                <a:gd name="T12" fmla="*/ 4 w 388"/>
                <a:gd name="T13" fmla="*/ 72 h 104"/>
                <a:gd name="T14" fmla="*/ 16 w 388"/>
                <a:gd name="T15" fmla="*/ 89 h 104"/>
                <a:gd name="T16" fmla="*/ 32 w 388"/>
                <a:gd name="T17" fmla="*/ 101 h 104"/>
                <a:gd name="T18" fmla="*/ 53 w 388"/>
                <a:gd name="T19" fmla="*/ 104 h 104"/>
                <a:gd name="T20" fmla="*/ 334 w 388"/>
                <a:gd name="T21" fmla="*/ 104 h 104"/>
                <a:gd name="T22" fmla="*/ 355 w 388"/>
                <a:gd name="T23" fmla="*/ 101 h 104"/>
                <a:gd name="T24" fmla="*/ 371 w 388"/>
                <a:gd name="T25" fmla="*/ 89 h 104"/>
                <a:gd name="T26" fmla="*/ 383 w 388"/>
                <a:gd name="T27" fmla="*/ 72 h 104"/>
                <a:gd name="T28" fmla="*/ 388 w 388"/>
                <a:gd name="T29" fmla="*/ 52 h 104"/>
                <a:gd name="T30" fmla="*/ 383 w 388"/>
                <a:gd name="T31" fmla="*/ 32 h 104"/>
                <a:gd name="T32" fmla="*/ 371 w 388"/>
                <a:gd name="T33" fmla="*/ 16 h 104"/>
                <a:gd name="T34" fmla="*/ 355 w 388"/>
                <a:gd name="T35" fmla="*/ 4 h 104"/>
                <a:gd name="T36" fmla="*/ 334 w 388"/>
                <a:gd name="T37"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8" h="104">
                  <a:moveTo>
                    <a:pt x="334" y="0"/>
                  </a:moveTo>
                  <a:lnTo>
                    <a:pt x="53" y="0"/>
                  </a:lnTo>
                  <a:lnTo>
                    <a:pt x="32" y="4"/>
                  </a:lnTo>
                  <a:lnTo>
                    <a:pt x="16" y="16"/>
                  </a:lnTo>
                  <a:lnTo>
                    <a:pt x="4" y="32"/>
                  </a:lnTo>
                  <a:lnTo>
                    <a:pt x="0" y="52"/>
                  </a:lnTo>
                  <a:lnTo>
                    <a:pt x="4" y="72"/>
                  </a:lnTo>
                  <a:lnTo>
                    <a:pt x="16" y="89"/>
                  </a:lnTo>
                  <a:lnTo>
                    <a:pt x="32" y="101"/>
                  </a:lnTo>
                  <a:lnTo>
                    <a:pt x="53" y="104"/>
                  </a:lnTo>
                  <a:lnTo>
                    <a:pt x="334" y="104"/>
                  </a:lnTo>
                  <a:lnTo>
                    <a:pt x="355" y="101"/>
                  </a:lnTo>
                  <a:lnTo>
                    <a:pt x="371" y="89"/>
                  </a:lnTo>
                  <a:lnTo>
                    <a:pt x="383" y="72"/>
                  </a:lnTo>
                  <a:lnTo>
                    <a:pt x="388" y="52"/>
                  </a:lnTo>
                  <a:lnTo>
                    <a:pt x="383" y="32"/>
                  </a:lnTo>
                  <a:lnTo>
                    <a:pt x="371" y="16"/>
                  </a:lnTo>
                  <a:lnTo>
                    <a:pt x="355" y="4"/>
                  </a:lnTo>
                  <a:lnTo>
                    <a:pt x="334"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2" name="Freeform 21"/>
            <p:cNvSpPr>
              <a:spLocks/>
            </p:cNvSpPr>
            <p:nvPr/>
          </p:nvSpPr>
          <p:spPr bwMode="gray">
            <a:xfrm>
              <a:off x="6381751" y="4791075"/>
              <a:ext cx="612775" cy="165100"/>
            </a:xfrm>
            <a:custGeom>
              <a:avLst/>
              <a:gdLst>
                <a:gd name="T0" fmla="*/ 334 w 386"/>
                <a:gd name="T1" fmla="*/ 0 h 104"/>
                <a:gd name="T2" fmla="*/ 53 w 386"/>
                <a:gd name="T3" fmla="*/ 0 h 104"/>
                <a:gd name="T4" fmla="*/ 32 w 386"/>
                <a:gd name="T5" fmla="*/ 4 h 104"/>
                <a:gd name="T6" fmla="*/ 16 w 386"/>
                <a:gd name="T7" fmla="*/ 16 h 104"/>
                <a:gd name="T8" fmla="*/ 4 w 386"/>
                <a:gd name="T9" fmla="*/ 32 h 104"/>
                <a:gd name="T10" fmla="*/ 0 w 386"/>
                <a:gd name="T11" fmla="*/ 52 h 104"/>
                <a:gd name="T12" fmla="*/ 4 w 386"/>
                <a:gd name="T13" fmla="*/ 73 h 104"/>
                <a:gd name="T14" fmla="*/ 16 w 386"/>
                <a:gd name="T15" fmla="*/ 89 h 104"/>
                <a:gd name="T16" fmla="*/ 32 w 386"/>
                <a:gd name="T17" fmla="*/ 101 h 104"/>
                <a:gd name="T18" fmla="*/ 53 w 386"/>
                <a:gd name="T19" fmla="*/ 104 h 104"/>
                <a:gd name="T20" fmla="*/ 334 w 386"/>
                <a:gd name="T21" fmla="*/ 104 h 104"/>
                <a:gd name="T22" fmla="*/ 355 w 386"/>
                <a:gd name="T23" fmla="*/ 101 h 104"/>
                <a:gd name="T24" fmla="*/ 371 w 386"/>
                <a:gd name="T25" fmla="*/ 89 h 104"/>
                <a:gd name="T26" fmla="*/ 383 w 386"/>
                <a:gd name="T27" fmla="*/ 73 h 104"/>
                <a:gd name="T28" fmla="*/ 386 w 386"/>
                <a:gd name="T29" fmla="*/ 52 h 104"/>
                <a:gd name="T30" fmla="*/ 383 w 386"/>
                <a:gd name="T31" fmla="*/ 32 h 104"/>
                <a:gd name="T32" fmla="*/ 371 w 386"/>
                <a:gd name="T33" fmla="*/ 16 h 104"/>
                <a:gd name="T34" fmla="*/ 355 w 386"/>
                <a:gd name="T35" fmla="*/ 4 h 104"/>
                <a:gd name="T36" fmla="*/ 334 w 386"/>
                <a:gd name="T37"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6" h="104">
                  <a:moveTo>
                    <a:pt x="334" y="0"/>
                  </a:moveTo>
                  <a:lnTo>
                    <a:pt x="53" y="0"/>
                  </a:lnTo>
                  <a:lnTo>
                    <a:pt x="32" y="4"/>
                  </a:lnTo>
                  <a:lnTo>
                    <a:pt x="16" y="16"/>
                  </a:lnTo>
                  <a:lnTo>
                    <a:pt x="4" y="32"/>
                  </a:lnTo>
                  <a:lnTo>
                    <a:pt x="0" y="52"/>
                  </a:lnTo>
                  <a:lnTo>
                    <a:pt x="4" y="73"/>
                  </a:lnTo>
                  <a:lnTo>
                    <a:pt x="16" y="89"/>
                  </a:lnTo>
                  <a:lnTo>
                    <a:pt x="32" y="101"/>
                  </a:lnTo>
                  <a:lnTo>
                    <a:pt x="53" y="104"/>
                  </a:lnTo>
                  <a:lnTo>
                    <a:pt x="334" y="104"/>
                  </a:lnTo>
                  <a:lnTo>
                    <a:pt x="355" y="101"/>
                  </a:lnTo>
                  <a:lnTo>
                    <a:pt x="371" y="89"/>
                  </a:lnTo>
                  <a:lnTo>
                    <a:pt x="383" y="73"/>
                  </a:lnTo>
                  <a:lnTo>
                    <a:pt x="386" y="52"/>
                  </a:lnTo>
                  <a:lnTo>
                    <a:pt x="383" y="32"/>
                  </a:lnTo>
                  <a:lnTo>
                    <a:pt x="371" y="16"/>
                  </a:lnTo>
                  <a:lnTo>
                    <a:pt x="355" y="4"/>
                  </a:lnTo>
                  <a:lnTo>
                    <a:pt x="334"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3" name="Freeform 22"/>
            <p:cNvSpPr>
              <a:spLocks/>
            </p:cNvSpPr>
            <p:nvPr/>
          </p:nvSpPr>
          <p:spPr bwMode="gray">
            <a:xfrm>
              <a:off x="6437313" y="5021263"/>
              <a:ext cx="557213" cy="166688"/>
            </a:xfrm>
            <a:custGeom>
              <a:avLst/>
              <a:gdLst>
                <a:gd name="T0" fmla="*/ 299 w 351"/>
                <a:gd name="T1" fmla="*/ 0 h 105"/>
                <a:gd name="T2" fmla="*/ 54 w 351"/>
                <a:gd name="T3" fmla="*/ 0 h 105"/>
                <a:gd name="T4" fmla="*/ 33 w 351"/>
                <a:gd name="T5" fmla="*/ 5 h 105"/>
                <a:gd name="T6" fmla="*/ 15 w 351"/>
                <a:gd name="T7" fmla="*/ 17 h 105"/>
                <a:gd name="T8" fmla="*/ 5 w 351"/>
                <a:gd name="T9" fmla="*/ 33 h 105"/>
                <a:gd name="T10" fmla="*/ 0 w 351"/>
                <a:gd name="T11" fmla="*/ 52 h 105"/>
                <a:gd name="T12" fmla="*/ 5 w 351"/>
                <a:gd name="T13" fmla="*/ 73 h 105"/>
                <a:gd name="T14" fmla="*/ 15 w 351"/>
                <a:gd name="T15" fmla="*/ 90 h 105"/>
                <a:gd name="T16" fmla="*/ 33 w 351"/>
                <a:gd name="T17" fmla="*/ 102 h 105"/>
                <a:gd name="T18" fmla="*/ 54 w 351"/>
                <a:gd name="T19" fmla="*/ 105 h 105"/>
                <a:gd name="T20" fmla="*/ 299 w 351"/>
                <a:gd name="T21" fmla="*/ 105 h 105"/>
                <a:gd name="T22" fmla="*/ 320 w 351"/>
                <a:gd name="T23" fmla="*/ 102 h 105"/>
                <a:gd name="T24" fmla="*/ 336 w 351"/>
                <a:gd name="T25" fmla="*/ 90 h 105"/>
                <a:gd name="T26" fmla="*/ 348 w 351"/>
                <a:gd name="T27" fmla="*/ 73 h 105"/>
                <a:gd name="T28" fmla="*/ 351 w 351"/>
                <a:gd name="T29" fmla="*/ 52 h 105"/>
                <a:gd name="T30" fmla="*/ 348 w 351"/>
                <a:gd name="T31" fmla="*/ 33 h 105"/>
                <a:gd name="T32" fmla="*/ 336 w 351"/>
                <a:gd name="T33" fmla="*/ 17 h 105"/>
                <a:gd name="T34" fmla="*/ 320 w 351"/>
                <a:gd name="T35" fmla="*/ 5 h 105"/>
                <a:gd name="T36" fmla="*/ 299 w 351"/>
                <a:gd name="T37"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51" h="105">
                  <a:moveTo>
                    <a:pt x="299" y="0"/>
                  </a:moveTo>
                  <a:lnTo>
                    <a:pt x="54" y="0"/>
                  </a:lnTo>
                  <a:lnTo>
                    <a:pt x="33" y="5"/>
                  </a:lnTo>
                  <a:lnTo>
                    <a:pt x="15" y="17"/>
                  </a:lnTo>
                  <a:lnTo>
                    <a:pt x="5" y="33"/>
                  </a:lnTo>
                  <a:lnTo>
                    <a:pt x="0" y="52"/>
                  </a:lnTo>
                  <a:lnTo>
                    <a:pt x="5" y="73"/>
                  </a:lnTo>
                  <a:lnTo>
                    <a:pt x="15" y="90"/>
                  </a:lnTo>
                  <a:lnTo>
                    <a:pt x="33" y="102"/>
                  </a:lnTo>
                  <a:lnTo>
                    <a:pt x="54" y="105"/>
                  </a:lnTo>
                  <a:lnTo>
                    <a:pt x="299" y="105"/>
                  </a:lnTo>
                  <a:lnTo>
                    <a:pt x="320" y="102"/>
                  </a:lnTo>
                  <a:lnTo>
                    <a:pt x="336" y="90"/>
                  </a:lnTo>
                  <a:lnTo>
                    <a:pt x="348" y="73"/>
                  </a:lnTo>
                  <a:lnTo>
                    <a:pt x="351" y="52"/>
                  </a:lnTo>
                  <a:lnTo>
                    <a:pt x="348" y="33"/>
                  </a:lnTo>
                  <a:lnTo>
                    <a:pt x="336" y="17"/>
                  </a:lnTo>
                  <a:lnTo>
                    <a:pt x="320" y="5"/>
                  </a:lnTo>
                  <a:lnTo>
                    <a:pt x="299"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4" name="Freeform 23"/>
            <p:cNvSpPr>
              <a:spLocks/>
            </p:cNvSpPr>
            <p:nvPr/>
          </p:nvSpPr>
          <p:spPr bwMode="gray">
            <a:xfrm>
              <a:off x="6450013" y="3332163"/>
              <a:ext cx="346075" cy="544513"/>
            </a:xfrm>
            <a:custGeom>
              <a:avLst/>
              <a:gdLst>
                <a:gd name="T0" fmla="*/ 126 w 218"/>
                <a:gd name="T1" fmla="*/ 18 h 343"/>
                <a:gd name="T2" fmla="*/ 101 w 218"/>
                <a:gd name="T3" fmla="*/ 49 h 343"/>
                <a:gd name="T4" fmla="*/ 77 w 218"/>
                <a:gd name="T5" fmla="*/ 83 h 343"/>
                <a:gd name="T6" fmla="*/ 56 w 218"/>
                <a:gd name="T7" fmla="*/ 122 h 343"/>
                <a:gd name="T8" fmla="*/ 37 w 218"/>
                <a:gd name="T9" fmla="*/ 166 h 343"/>
                <a:gd name="T10" fmla="*/ 19 w 218"/>
                <a:gd name="T11" fmla="*/ 218 h 343"/>
                <a:gd name="T12" fmla="*/ 1 w 218"/>
                <a:gd name="T13" fmla="*/ 278 h 343"/>
                <a:gd name="T14" fmla="*/ 0 w 218"/>
                <a:gd name="T15" fmla="*/ 294 h 343"/>
                <a:gd name="T16" fmla="*/ 4 w 218"/>
                <a:gd name="T17" fmla="*/ 311 h 343"/>
                <a:gd name="T18" fmla="*/ 12 w 218"/>
                <a:gd name="T19" fmla="*/ 324 h 343"/>
                <a:gd name="T20" fmla="*/ 23 w 218"/>
                <a:gd name="T21" fmla="*/ 334 h 343"/>
                <a:gd name="T22" fmla="*/ 40 w 218"/>
                <a:gd name="T23" fmla="*/ 342 h 343"/>
                <a:gd name="T24" fmla="*/ 56 w 218"/>
                <a:gd name="T25" fmla="*/ 343 h 343"/>
                <a:gd name="T26" fmla="*/ 73 w 218"/>
                <a:gd name="T27" fmla="*/ 339 h 343"/>
                <a:gd name="T28" fmla="*/ 86 w 218"/>
                <a:gd name="T29" fmla="*/ 331 h 343"/>
                <a:gd name="T30" fmla="*/ 98 w 218"/>
                <a:gd name="T31" fmla="*/ 319 h 343"/>
                <a:gd name="T32" fmla="*/ 104 w 218"/>
                <a:gd name="T33" fmla="*/ 305 h 343"/>
                <a:gd name="T34" fmla="*/ 119 w 218"/>
                <a:gd name="T35" fmla="*/ 253 h 343"/>
                <a:gd name="T36" fmla="*/ 133 w 218"/>
                <a:gd name="T37" fmla="*/ 208 h 343"/>
                <a:gd name="T38" fmla="*/ 150 w 218"/>
                <a:gd name="T39" fmla="*/ 171 h 343"/>
                <a:gd name="T40" fmla="*/ 166 w 218"/>
                <a:gd name="T41" fmla="*/ 140 h 343"/>
                <a:gd name="T42" fmla="*/ 185 w 218"/>
                <a:gd name="T43" fmla="*/ 111 h 343"/>
                <a:gd name="T44" fmla="*/ 205 w 218"/>
                <a:gd name="T45" fmla="*/ 86 h 343"/>
                <a:gd name="T46" fmla="*/ 214 w 218"/>
                <a:gd name="T47" fmla="*/ 73 h 343"/>
                <a:gd name="T48" fmla="*/ 218 w 218"/>
                <a:gd name="T49" fmla="*/ 56 h 343"/>
                <a:gd name="T50" fmla="*/ 217 w 218"/>
                <a:gd name="T51" fmla="*/ 41 h 343"/>
                <a:gd name="T52" fmla="*/ 211 w 218"/>
                <a:gd name="T53" fmla="*/ 27 h 343"/>
                <a:gd name="T54" fmla="*/ 200 w 218"/>
                <a:gd name="T55" fmla="*/ 13 h 343"/>
                <a:gd name="T56" fmla="*/ 185 w 218"/>
                <a:gd name="T57" fmla="*/ 4 h 343"/>
                <a:gd name="T58" fmla="*/ 171 w 218"/>
                <a:gd name="T59" fmla="*/ 0 h 343"/>
                <a:gd name="T60" fmla="*/ 154 w 218"/>
                <a:gd name="T61" fmla="*/ 1 h 343"/>
                <a:gd name="T62" fmla="*/ 139 w 218"/>
                <a:gd name="T63" fmla="*/ 7 h 343"/>
                <a:gd name="T64" fmla="*/ 126 w 218"/>
                <a:gd name="T65" fmla="*/ 18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8" h="343">
                  <a:moveTo>
                    <a:pt x="126" y="18"/>
                  </a:moveTo>
                  <a:lnTo>
                    <a:pt x="101" y="49"/>
                  </a:lnTo>
                  <a:lnTo>
                    <a:pt x="77" y="83"/>
                  </a:lnTo>
                  <a:lnTo>
                    <a:pt x="56" y="122"/>
                  </a:lnTo>
                  <a:lnTo>
                    <a:pt x="37" y="166"/>
                  </a:lnTo>
                  <a:lnTo>
                    <a:pt x="19" y="218"/>
                  </a:lnTo>
                  <a:lnTo>
                    <a:pt x="1" y="278"/>
                  </a:lnTo>
                  <a:lnTo>
                    <a:pt x="0" y="294"/>
                  </a:lnTo>
                  <a:lnTo>
                    <a:pt x="4" y="311"/>
                  </a:lnTo>
                  <a:lnTo>
                    <a:pt x="12" y="324"/>
                  </a:lnTo>
                  <a:lnTo>
                    <a:pt x="23" y="334"/>
                  </a:lnTo>
                  <a:lnTo>
                    <a:pt x="40" y="342"/>
                  </a:lnTo>
                  <a:lnTo>
                    <a:pt x="56" y="343"/>
                  </a:lnTo>
                  <a:lnTo>
                    <a:pt x="73" y="339"/>
                  </a:lnTo>
                  <a:lnTo>
                    <a:pt x="86" y="331"/>
                  </a:lnTo>
                  <a:lnTo>
                    <a:pt x="98" y="319"/>
                  </a:lnTo>
                  <a:lnTo>
                    <a:pt x="104" y="305"/>
                  </a:lnTo>
                  <a:lnTo>
                    <a:pt x="119" y="253"/>
                  </a:lnTo>
                  <a:lnTo>
                    <a:pt x="133" y="208"/>
                  </a:lnTo>
                  <a:lnTo>
                    <a:pt x="150" y="171"/>
                  </a:lnTo>
                  <a:lnTo>
                    <a:pt x="166" y="140"/>
                  </a:lnTo>
                  <a:lnTo>
                    <a:pt x="185" y="111"/>
                  </a:lnTo>
                  <a:lnTo>
                    <a:pt x="205" y="86"/>
                  </a:lnTo>
                  <a:lnTo>
                    <a:pt x="214" y="73"/>
                  </a:lnTo>
                  <a:lnTo>
                    <a:pt x="218" y="56"/>
                  </a:lnTo>
                  <a:lnTo>
                    <a:pt x="217" y="41"/>
                  </a:lnTo>
                  <a:lnTo>
                    <a:pt x="211" y="27"/>
                  </a:lnTo>
                  <a:lnTo>
                    <a:pt x="200" y="13"/>
                  </a:lnTo>
                  <a:lnTo>
                    <a:pt x="185" y="4"/>
                  </a:lnTo>
                  <a:lnTo>
                    <a:pt x="171" y="0"/>
                  </a:lnTo>
                  <a:lnTo>
                    <a:pt x="154" y="1"/>
                  </a:lnTo>
                  <a:lnTo>
                    <a:pt x="139" y="7"/>
                  </a:lnTo>
                  <a:lnTo>
                    <a:pt x="126" y="18"/>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5" name="Freeform 24"/>
            <p:cNvSpPr>
              <a:spLocks/>
            </p:cNvSpPr>
            <p:nvPr/>
          </p:nvSpPr>
          <p:spPr bwMode="gray">
            <a:xfrm>
              <a:off x="6805613" y="5257800"/>
              <a:ext cx="347663" cy="546100"/>
            </a:xfrm>
            <a:custGeom>
              <a:avLst/>
              <a:gdLst>
                <a:gd name="T0" fmla="*/ 92 w 219"/>
                <a:gd name="T1" fmla="*/ 326 h 344"/>
                <a:gd name="T2" fmla="*/ 119 w 219"/>
                <a:gd name="T3" fmla="*/ 295 h 344"/>
                <a:gd name="T4" fmla="*/ 141 w 219"/>
                <a:gd name="T5" fmla="*/ 260 h 344"/>
                <a:gd name="T6" fmla="*/ 162 w 219"/>
                <a:gd name="T7" fmla="*/ 222 h 344"/>
                <a:gd name="T8" fmla="*/ 181 w 219"/>
                <a:gd name="T9" fmla="*/ 177 h 344"/>
                <a:gd name="T10" fmla="*/ 199 w 219"/>
                <a:gd name="T11" fmla="*/ 125 h 344"/>
                <a:gd name="T12" fmla="*/ 217 w 219"/>
                <a:gd name="T13" fmla="*/ 66 h 344"/>
                <a:gd name="T14" fmla="*/ 219 w 219"/>
                <a:gd name="T15" fmla="*/ 49 h 344"/>
                <a:gd name="T16" fmla="*/ 214 w 219"/>
                <a:gd name="T17" fmla="*/ 33 h 344"/>
                <a:gd name="T18" fmla="*/ 207 w 219"/>
                <a:gd name="T19" fmla="*/ 19 h 344"/>
                <a:gd name="T20" fmla="*/ 195 w 219"/>
                <a:gd name="T21" fmla="*/ 9 h 344"/>
                <a:gd name="T22" fmla="*/ 179 w 219"/>
                <a:gd name="T23" fmla="*/ 2 h 344"/>
                <a:gd name="T24" fmla="*/ 162 w 219"/>
                <a:gd name="T25" fmla="*/ 0 h 344"/>
                <a:gd name="T26" fmla="*/ 146 w 219"/>
                <a:gd name="T27" fmla="*/ 5 h 344"/>
                <a:gd name="T28" fmla="*/ 132 w 219"/>
                <a:gd name="T29" fmla="*/ 12 h 344"/>
                <a:gd name="T30" fmla="*/ 121 w 219"/>
                <a:gd name="T31" fmla="*/ 24 h 344"/>
                <a:gd name="T32" fmla="*/ 115 w 219"/>
                <a:gd name="T33" fmla="*/ 40 h 344"/>
                <a:gd name="T34" fmla="*/ 100 w 219"/>
                <a:gd name="T35" fmla="*/ 91 h 344"/>
                <a:gd name="T36" fmla="*/ 85 w 219"/>
                <a:gd name="T37" fmla="*/ 135 h 344"/>
                <a:gd name="T38" fmla="*/ 69 w 219"/>
                <a:gd name="T39" fmla="*/ 173 h 344"/>
                <a:gd name="T40" fmla="*/ 52 w 219"/>
                <a:gd name="T41" fmla="*/ 205 h 344"/>
                <a:gd name="T42" fmla="*/ 33 w 219"/>
                <a:gd name="T43" fmla="*/ 232 h 344"/>
                <a:gd name="T44" fmla="*/ 14 w 219"/>
                <a:gd name="T45" fmla="*/ 257 h 344"/>
                <a:gd name="T46" fmla="*/ 5 w 219"/>
                <a:gd name="T47" fmla="*/ 271 h 344"/>
                <a:gd name="T48" fmla="*/ 0 w 219"/>
                <a:gd name="T49" fmla="*/ 287 h 344"/>
                <a:gd name="T50" fmla="*/ 2 w 219"/>
                <a:gd name="T51" fmla="*/ 302 h 344"/>
                <a:gd name="T52" fmla="*/ 8 w 219"/>
                <a:gd name="T53" fmla="*/ 317 h 344"/>
                <a:gd name="T54" fmla="*/ 18 w 219"/>
                <a:gd name="T55" fmla="*/ 330 h 344"/>
                <a:gd name="T56" fmla="*/ 33 w 219"/>
                <a:gd name="T57" fmla="*/ 339 h 344"/>
                <a:gd name="T58" fmla="*/ 48 w 219"/>
                <a:gd name="T59" fmla="*/ 344 h 344"/>
                <a:gd name="T60" fmla="*/ 64 w 219"/>
                <a:gd name="T61" fmla="*/ 342 h 344"/>
                <a:gd name="T62" fmla="*/ 80 w 219"/>
                <a:gd name="T63" fmla="*/ 336 h 344"/>
                <a:gd name="T64" fmla="*/ 92 w 219"/>
                <a:gd name="T65" fmla="*/ 326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9" h="344">
                  <a:moveTo>
                    <a:pt x="92" y="326"/>
                  </a:moveTo>
                  <a:lnTo>
                    <a:pt x="119" y="295"/>
                  </a:lnTo>
                  <a:lnTo>
                    <a:pt x="141" y="260"/>
                  </a:lnTo>
                  <a:lnTo>
                    <a:pt x="162" y="222"/>
                  </a:lnTo>
                  <a:lnTo>
                    <a:pt x="181" y="177"/>
                  </a:lnTo>
                  <a:lnTo>
                    <a:pt x="199" y="125"/>
                  </a:lnTo>
                  <a:lnTo>
                    <a:pt x="217" y="66"/>
                  </a:lnTo>
                  <a:lnTo>
                    <a:pt x="219" y="49"/>
                  </a:lnTo>
                  <a:lnTo>
                    <a:pt x="214" y="33"/>
                  </a:lnTo>
                  <a:lnTo>
                    <a:pt x="207" y="19"/>
                  </a:lnTo>
                  <a:lnTo>
                    <a:pt x="195" y="9"/>
                  </a:lnTo>
                  <a:lnTo>
                    <a:pt x="179" y="2"/>
                  </a:lnTo>
                  <a:lnTo>
                    <a:pt x="162" y="0"/>
                  </a:lnTo>
                  <a:lnTo>
                    <a:pt x="146" y="5"/>
                  </a:lnTo>
                  <a:lnTo>
                    <a:pt x="132" y="12"/>
                  </a:lnTo>
                  <a:lnTo>
                    <a:pt x="121" y="24"/>
                  </a:lnTo>
                  <a:lnTo>
                    <a:pt x="115" y="40"/>
                  </a:lnTo>
                  <a:lnTo>
                    <a:pt x="100" y="91"/>
                  </a:lnTo>
                  <a:lnTo>
                    <a:pt x="85" y="135"/>
                  </a:lnTo>
                  <a:lnTo>
                    <a:pt x="69" y="173"/>
                  </a:lnTo>
                  <a:lnTo>
                    <a:pt x="52" y="205"/>
                  </a:lnTo>
                  <a:lnTo>
                    <a:pt x="33" y="232"/>
                  </a:lnTo>
                  <a:lnTo>
                    <a:pt x="14" y="257"/>
                  </a:lnTo>
                  <a:lnTo>
                    <a:pt x="5" y="271"/>
                  </a:lnTo>
                  <a:lnTo>
                    <a:pt x="0" y="287"/>
                  </a:lnTo>
                  <a:lnTo>
                    <a:pt x="2" y="302"/>
                  </a:lnTo>
                  <a:lnTo>
                    <a:pt x="8" y="317"/>
                  </a:lnTo>
                  <a:lnTo>
                    <a:pt x="18" y="330"/>
                  </a:lnTo>
                  <a:lnTo>
                    <a:pt x="33" y="339"/>
                  </a:lnTo>
                  <a:lnTo>
                    <a:pt x="48" y="344"/>
                  </a:lnTo>
                  <a:lnTo>
                    <a:pt x="64" y="342"/>
                  </a:lnTo>
                  <a:lnTo>
                    <a:pt x="80" y="336"/>
                  </a:lnTo>
                  <a:lnTo>
                    <a:pt x="92" y="326"/>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6" name="Freeform 25"/>
            <p:cNvSpPr>
              <a:spLocks/>
            </p:cNvSpPr>
            <p:nvPr/>
          </p:nvSpPr>
          <p:spPr bwMode="gray">
            <a:xfrm>
              <a:off x="7077076" y="4414838"/>
              <a:ext cx="182563" cy="541338"/>
            </a:xfrm>
            <a:custGeom>
              <a:avLst/>
              <a:gdLst>
                <a:gd name="T0" fmla="*/ 106 w 115"/>
                <a:gd name="T1" fmla="*/ 293 h 341"/>
                <a:gd name="T2" fmla="*/ 109 w 115"/>
                <a:gd name="T3" fmla="*/ 255 h 341"/>
                <a:gd name="T4" fmla="*/ 112 w 115"/>
                <a:gd name="T5" fmla="*/ 220 h 341"/>
                <a:gd name="T6" fmla="*/ 113 w 115"/>
                <a:gd name="T7" fmla="*/ 188 h 341"/>
                <a:gd name="T8" fmla="*/ 115 w 115"/>
                <a:gd name="T9" fmla="*/ 153 h 341"/>
                <a:gd name="T10" fmla="*/ 115 w 115"/>
                <a:gd name="T11" fmla="*/ 112 h 341"/>
                <a:gd name="T12" fmla="*/ 115 w 115"/>
                <a:gd name="T13" fmla="*/ 94 h 341"/>
                <a:gd name="T14" fmla="*/ 115 w 115"/>
                <a:gd name="T15" fmla="*/ 81 h 341"/>
                <a:gd name="T16" fmla="*/ 115 w 115"/>
                <a:gd name="T17" fmla="*/ 67 h 341"/>
                <a:gd name="T18" fmla="*/ 113 w 115"/>
                <a:gd name="T19" fmla="*/ 51 h 341"/>
                <a:gd name="T20" fmla="*/ 109 w 115"/>
                <a:gd name="T21" fmla="*/ 30 h 341"/>
                <a:gd name="T22" fmla="*/ 97 w 115"/>
                <a:gd name="T23" fmla="*/ 15 h 341"/>
                <a:gd name="T24" fmla="*/ 80 w 115"/>
                <a:gd name="T25" fmla="*/ 3 h 341"/>
                <a:gd name="T26" fmla="*/ 60 w 115"/>
                <a:gd name="T27" fmla="*/ 0 h 341"/>
                <a:gd name="T28" fmla="*/ 39 w 115"/>
                <a:gd name="T29" fmla="*/ 5 h 341"/>
                <a:gd name="T30" fmla="*/ 22 w 115"/>
                <a:gd name="T31" fmla="*/ 17 h 341"/>
                <a:gd name="T32" fmla="*/ 12 w 115"/>
                <a:gd name="T33" fmla="*/ 33 h 341"/>
                <a:gd name="T34" fmla="*/ 8 w 115"/>
                <a:gd name="T35" fmla="*/ 54 h 341"/>
                <a:gd name="T36" fmla="*/ 9 w 115"/>
                <a:gd name="T37" fmla="*/ 70 h 341"/>
                <a:gd name="T38" fmla="*/ 9 w 115"/>
                <a:gd name="T39" fmla="*/ 82 h 341"/>
                <a:gd name="T40" fmla="*/ 9 w 115"/>
                <a:gd name="T41" fmla="*/ 95 h 341"/>
                <a:gd name="T42" fmla="*/ 9 w 115"/>
                <a:gd name="T43" fmla="*/ 112 h 341"/>
                <a:gd name="T44" fmla="*/ 9 w 115"/>
                <a:gd name="T45" fmla="*/ 150 h 341"/>
                <a:gd name="T46" fmla="*/ 8 w 115"/>
                <a:gd name="T47" fmla="*/ 185 h 341"/>
                <a:gd name="T48" fmla="*/ 6 w 115"/>
                <a:gd name="T49" fmla="*/ 214 h 341"/>
                <a:gd name="T50" fmla="*/ 3 w 115"/>
                <a:gd name="T51" fmla="*/ 247 h 341"/>
                <a:gd name="T52" fmla="*/ 0 w 115"/>
                <a:gd name="T53" fmla="*/ 284 h 341"/>
                <a:gd name="T54" fmla="*/ 2 w 115"/>
                <a:gd name="T55" fmla="*/ 305 h 341"/>
                <a:gd name="T56" fmla="*/ 12 w 115"/>
                <a:gd name="T57" fmla="*/ 323 h 341"/>
                <a:gd name="T58" fmla="*/ 28 w 115"/>
                <a:gd name="T59" fmla="*/ 335 h 341"/>
                <a:gd name="T60" fmla="*/ 48 w 115"/>
                <a:gd name="T61" fmla="*/ 341 h 341"/>
                <a:gd name="T62" fmla="*/ 68 w 115"/>
                <a:gd name="T63" fmla="*/ 339 h 341"/>
                <a:gd name="T64" fmla="*/ 86 w 115"/>
                <a:gd name="T65" fmla="*/ 329 h 341"/>
                <a:gd name="T66" fmla="*/ 100 w 115"/>
                <a:gd name="T67" fmla="*/ 314 h 341"/>
                <a:gd name="T68" fmla="*/ 106 w 115"/>
                <a:gd name="T69" fmla="*/ 293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5" h="341">
                  <a:moveTo>
                    <a:pt x="106" y="293"/>
                  </a:moveTo>
                  <a:lnTo>
                    <a:pt x="109" y="255"/>
                  </a:lnTo>
                  <a:lnTo>
                    <a:pt x="112" y="220"/>
                  </a:lnTo>
                  <a:lnTo>
                    <a:pt x="113" y="188"/>
                  </a:lnTo>
                  <a:lnTo>
                    <a:pt x="115" y="153"/>
                  </a:lnTo>
                  <a:lnTo>
                    <a:pt x="115" y="112"/>
                  </a:lnTo>
                  <a:lnTo>
                    <a:pt x="115" y="94"/>
                  </a:lnTo>
                  <a:lnTo>
                    <a:pt x="115" y="81"/>
                  </a:lnTo>
                  <a:lnTo>
                    <a:pt x="115" y="67"/>
                  </a:lnTo>
                  <a:lnTo>
                    <a:pt x="113" y="51"/>
                  </a:lnTo>
                  <a:lnTo>
                    <a:pt x="109" y="30"/>
                  </a:lnTo>
                  <a:lnTo>
                    <a:pt x="97" y="15"/>
                  </a:lnTo>
                  <a:lnTo>
                    <a:pt x="80" y="3"/>
                  </a:lnTo>
                  <a:lnTo>
                    <a:pt x="60" y="0"/>
                  </a:lnTo>
                  <a:lnTo>
                    <a:pt x="39" y="5"/>
                  </a:lnTo>
                  <a:lnTo>
                    <a:pt x="22" y="17"/>
                  </a:lnTo>
                  <a:lnTo>
                    <a:pt x="12" y="33"/>
                  </a:lnTo>
                  <a:lnTo>
                    <a:pt x="8" y="54"/>
                  </a:lnTo>
                  <a:lnTo>
                    <a:pt x="9" y="70"/>
                  </a:lnTo>
                  <a:lnTo>
                    <a:pt x="9" y="82"/>
                  </a:lnTo>
                  <a:lnTo>
                    <a:pt x="9" y="95"/>
                  </a:lnTo>
                  <a:lnTo>
                    <a:pt x="9" y="112"/>
                  </a:lnTo>
                  <a:lnTo>
                    <a:pt x="9" y="150"/>
                  </a:lnTo>
                  <a:lnTo>
                    <a:pt x="8" y="185"/>
                  </a:lnTo>
                  <a:lnTo>
                    <a:pt x="6" y="214"/>
                  </a:lnTo>
                  <a:lnTo>
                    <a:pt x="3" y="247"/>
                  </a:lnTo>
                  <a:lnTo>
                    <a:pt x="0" y="284"/>
                  </a:lnTo>
                  <a:lnTo>
                    <a:pt x="2" y="305"/>
                  </a:lnTo>
                  <a:lnTo>
                    <a:pt x="12" y="323"/>
                  </a:lnTo>
                  <a:lnTo>
                    <a:pt x="28" y="335"/>
                  </a:lnTo>
                  <a:lnTo>
                    <a:pt x="48" y="341"/>
                  </a:lnTo>
                  <a:lnTo>
                    <a:pt x="68" y="339"/>
                  </a:lnTo>
                  <a:lnTo>
                    <a:pt x="86" y="329"/>
                  </a:lnTo>
                  <a:lnTo>
                    <a:pt x="100" y="314"/>
                  </a:lnTo>
                  <a:lnTo>
                    <a:pt x="106" y="293"/>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7" name="Freeform 26"/>
            <p:cNvSpPr>
              <a:spLocks/>
            </p:cNvSpPr>
            <p:nvPr/>
          </p:nvSpPr>
          <p:spPr bwMode="gray">
            <a:xfrm>
              <a:off x="7319963" y="4414838"/>
              <a:ext cx="188913" cy="541338"/>
            </a:xfrm>
            <a:custGeom>
              <a:avLst/>
              <a:gdLst>
                <a:gd name="T0" fmla="*/ 104 w 119"/>
                <a:gd name="T1" fmla="*/ 296 h 341"/>
                <a:gd name="T2" fmla="*/ 110 w 119"/>
                <a:gd name="T3" fmla="*/ 256 h 341"/>
                <a:gd name="T4" fmla="*/ 115 w 119"/>
                <a:gd name="T5" fmla="*/ 222 h 341"/>
                <a:gd name="T6" fmla="*/ 118 w 119"/>
                <a:gd name="T7" fmla="*/ 189 h 341"/>
                <a:gd name="T8" fmla="*/ 119 w 119"/>
                <a:gd name="T9" fmla="*/ 153 h 341"/>
                <a:gd name="T10" fmla="*/ 119 w 119"/>
                <a:gd name="T11" fmla="*/ 112 h 341"/>
                <a:gd name="T12" fmla="*/ 119 w 119"/>
                <a:gd name="T13" fmla="*/ 94 h 341"/>
                <a:gd name="T14" fmla="*/ 119 w 119"/>
                <a:gd name="T15" fmla="*/ 81 h 341"/>
                <a:gd name="T16" fmla="*/ 119 w 119"/>
                <a:gd name="T17" fmla="*/ 67 h 341"/>
                <a:gd name="T18" fmla="*/ 118 w 119"/>
                <a:gd name="T19" fmla="*/ 49 h 341"/>
                <a:gd name="T20" fmla="*/ 113 w 119"/>
                <a:gd name="T21" fmla="*/ 30 h 341"/>
                <a:gd name="T22" fmla="*/ 100 w 119"/>
                <a:gd name="T23" fmla="*/ 14 h 341"/>
                <a:gd name="T24" fmla="*/ 83 w 119"/>
                <a:gd name="T25" fmla="*/ 3 h 341"/>
                <a:gd name="T26" fmla="*/ 63 w 119"/>
                <a:gd name="T27" fmla="*/ 0 h 341"/>
                <a:gd name="T28" fmla="*/ 42 w 119"/>
                <a:gd name="T29" fmla="*/ 5 h 341"/>
                <a:gd name="T30" fmla="*/ 25 w 119"/>
                <a:gd name="T31" fmla="*/ 17 h 341"/>
                <a:gd name="T32" fmla="*/ 15 w 119"/>
                <a:gd name="T33" fmla="*/ 34 h 341"/>
                <a:gd name="T34" fmla="*/ 12 w 119"/>
                <a:gd name="T35" fmla="*/ 55 h 341"/>
                <a:gd name="T36" fmla="*/ 14 w 119"/>
                <a:gd name="T37" fmla="*/ 70 h 341"/>
                <a:gd name="T38" fmla="*/ 14 w 119"/>
                <a:gd name="T39" fmla="*/ 84 h 341"/>
                <a:gd name="T40" fmla="*/ 14 w 119"/>
                <a:gd name="T41" fmla="*/ 95 h 341"/>
                <a:gd name="T42" fmla="*/ 14 w 119"/>
                <a:gd name="T43" fmla="*/ 112 h 341"/>
                <a:gd name="T44" fmla="*/ 14 w 119"/>
                <a:gd name="T45" fmla="*/ 150 h 341"/>
                <a:gd name="T46" fmla="*/ 12 w 119"/>
                <a:gd name="T47" fmla="*/ 183 h 341"/>
                <a:gd name="T48" fmla="*/ 9 w 119"/>
                <a:gd name="T49" fmla="*/ 213 h 341"/>
                <a:gd name="T50" fmla="*/ 5 w 119"/>
                <a:gd name="T51" fmla="*/ 246 h 341"/>
                <a:gd name="T52" fmla="*/ 0 w 119"/>
                <a:gd name="T53" fmla="*/ 283 h 341"/>
                <a:gd name="T54" fmla="*/ 2 w 119"/>
                <a:gd name="T55" fmla="*/ 302 h 341"/>
                <a:gd name="T56" fmla="*/ 11 w 119"/>
                <a:gd name="T57" fmla="*/ 320 h 341"/>
                <a:gd name="T58" fmla="*/ 25 w 119"/>
                <a:gd name="T59" fmla="*/ 333 h 341"/>
                <a:gd name="T60" fmla="*/ 46 w 119"/>
                <a:gd name="T61" fmla="*/ 341 h 341"/>
                <a:gd name="T62" fmla="*/ 67 w 119"/>
                <a:gd name="T63" fmla="*/ 339 h 341"/>
                <a:gd name="T64" fmla="*/ 85 w 119"/>
                <a:gd name="T65" fmla="*/ 330 h 341"/>
                <a:gd name="T66" fmla="*/ 98 w 119"/>
                <a:gd name="T67" fmla="*/ 316 h 341"/>
                <a:gd name="T68" fmla="*/ 104 w 119"/>
                <a:gd name="T69" fmla="*/ 296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9" h="341">
                  <a:moveTo>
                    <a:pt x="104" y="296"/>
                  </a:moveTo>
                  <a:lnTo>
                    <a:pt x="110" y="256"/>
                  </a:lnTo>
                  <a:lnTo>
                    <a:pt x="115" y="222"/>
                  </a:lnTo>
                  <a:lnTo>
                    <a:pt x="118" y="189"/>
                  </a:lnTo>
                  <a:lnTo>
                    <a:pt x="119" y="153"/>
                  </a:lnTo>
                  <a:lnTo>
                    <a:pt x="119" y="112"/>
                  </a:lnTo>
                  <a:lnTo>
                    <a:pt x="119" y="94"/>
                  </a:lnTo>
                  <a:lnTo>
                    <a:pt x="119" y="81"/>
                  </a:lnTo>
                  <a:lnTo>
                    <a:pt x="119" y="67"/>
                  </a:lnTo>
                  <a:lnTo>
                    <a:pt x="118" y="49"/>
                  </a:lnTo>
                  <a:lnTo>
                    <a:pt x="113" y="30"/>
                  </a:lnTo>
                  <a:lnTo>
                    <a:pt x="100" y="14"/>
                  </a:lnTo>
                  <a:lnTo>
                    <a:pt x="83" y="3"/>
                  </a:lnTo>
                  <a:lnTo>
                    <a:pt x="63" y="0"/>
                  </a:lnTo>
                  <a:lnTo>
                    <a:pt x="42" y="5"/>
                  </a:lnTo>
                  <a:lnTo>
                    <a:pt x="25" y="17"/>
                  </a:lnTo>
                  <a:lnTo>
                    <a:pt x="15" y="34"/>
                  </a:lnTo>
                  <a:lnTo>
                    <a:pt x="12" y="55"/>
                  </a:lnTo>
                  <a:lnTo>
                    <a:pt x="14" y="70"/>
                  </a:lnTo>
                  <a:lnTo>
                    <a:pt x="14" y="84"/>
                  </a:lnTo>
                  <a:lnTo>
                    <a:pt x="14" y="95"/>
                  </a:lnTo>
                  <a:lnTo>
                    <a:pt x="14" y="112"/>
                  </a:lnTo>
                  <a:lnTo>
                    <a:pt x="14" y="150"/>
                  </a:lnTo>
                  <a:lnTo>
                    <a:pt x="12" y="183"/>
                  </a:lnTo>
                  <a:lnTo>
                    <a:pt x="9" y="213"/>
                  </a:lnTo>
                  <a:lnTo>
                    <a:pt x="5" y="246"/>
                  </a:lnTo>
                  <a:lnTo>
                    <a:pt x="0" y="283"/>
                  </a:lnTo>
                  <a:lnTo>
                    <a:pt x="2" y="302"/>
                  </a:lnTo>
                  <a:lnTo>
                    <a:pt x="11" y="320"/>
                  </a:lnTo>
                  <a:lnTo>
                    <a:pt x="25" y="333"/>
                  </a:lnTo>
                  <a:lnTo>
                    <a:pt x="46" y="341"/>
                  </a:lnTo>
                  <a:lnTo>
                    <a:pt x="67" y="339"/>
                  </a:lnTo>
                  <a:lnTo>
                    <a:pt x="85" y="330"/>
                  </a:lnTo>
                  <a:lnTo>
                    <a:pt x="98" y="316"/>
                  </a:lnTo>
                  <a:lnTo>
                    <a:pt x="104" y="296"/>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8" name="Freeform 27"/>
            <p:cNvSpPr>
              <a:spLocks/>
            </p:cNvSpPr>
            <p:nvPr/>
          </p:nvSpPr>
          <p:spPr bwMode="gray">
            <a:xfrm>
              <a:off x="7081838" y="3540125"/>
              <a:ext cx="349250" cy="573088"/>
            </a:xfrm>
            <a:custGeom>
              <a:avLst/>
              <a:gdLst>
                <a:gd name="T0" fmla="*/ 219 w 220"/>
                <a:gd name="T1" fmla="*/ 296 h 361"/>
                <a:gd name="T2" fmla="*/ 199 w 220"/>
                <a:gd name="T3" fmla="*/ 232 h 361"/>
                <a:gd name="T4" fmla="*/ 178 w 220"/>
                <a:gd name="T5" fmla="*/ 174 h 361"/>
                <a:gd name="T6" fmla="*/ 155 w 220"/>
                <a:gd name="T7" fmla="*/ 122 h 361"/>
                <a:gd name="T8" fmla="*/ 128 w 220"/>
                <a:gd name="T9" fmla="*/ 73 h 361"/>
                <a:gd name="T10" fmla="*/ 98 w 220"/>
                <a:gd name="T11" fmla="*/ 23 h 361"/>
                <a:gd name="T12" fmla="*/ 86 w 220"/>
                <a:gd name="T13" fmla="*/ 12 h 361"/>
                <a:gd name="T14" fmla="*/ 73 w 220"/>
                <a:gd name="T15" fmla="*/ 3 h 361"/>
                <a:gd name="T16" fmla="*/ 57 w 220"/>
                <a:gd name="T17" fmla="*/ 0 h 361"/>
                <a:gd name="T18" fmla="*/ 40 w 220"/>
                <a:gd name="T19" fmla="*/ 1 h 361"/>
                <a:gd name="T20" fmla="*/ 25 w 220"/>
                <a:gd name="T21" fmla="*/ 7 h 361"/>
                <a:gd name="T22" fmla="*/ 12 w 220"/>
                <a:gd name="T23" fmla="*/ 17 h 361"/>
                <a:gd name="T24" fmla="*/ 5 w 220"/>
                <a:gd name="T25" fmla="*/ 32 h 361"/>
                <a:gd name="T26" fmla="*/ 0 w 220"/>
                <a:gd name="T27" fmla="*/ 47 h 361"/>
                <a:gd name="T28" fmla="*/ 2 w 220"/>
                <a:gd name="T29" fmla="*/ 64 h 361"/>
                <a:gd name="T30" fmla="*/ 7 w 220"/>
                <a:gd name="T31" fmla="*/ 78 h 361"/>
                <a:gd name="T32" fmla="*/ 34 w 220"/>
                <a:gd name="T33" fmla="*/ 122 h 361"/>
                <a:gd name="T34" fmla="*/ 58 w 220"/>
                <a:gd name="T35" fmla="*/ 165 h 361"/>
                <a:gd name="T36" fmla="*/ 79 w 220"/>
                <a:gd name="T37" fmla="*/ 212 h 361"/>
                <a:gd name="T38" fmla="*/ 98 w 220"/>
                <a:gd name="T39" fmla="*/ 264 h 361"/>
                <a:gd name="T40" fmla="*/ 116 w 220"/>
                <a:gd name="T41" fmla="*/ 321 h 361"/>
                <a:gd name="T42" fmla="*/ 122 w 220"/>
                <a:gd name="T43" fmla="*/ 337 h 361"/>
                <a:gd name="T44" fmla="*/ 134 w 220"/>
                <a:gd name="T45" fmla="*/ 349 h 361"/>
                <a:gd name="T46" fmla="*/ 147 w 220"/>
                <a:gd name="T47" fmla="*/ 357 h 361"/>
                <a:gd name="T48" fmla="*/ 164 w 220"/>
                <a:gd name="T49" fmla="*/ 361 h 361"/>
                <a:gd name="T50" fmla="*/ 180 w 220"/>
                <a:gd name="T51" fmla="*/ 359 h 361"/>
                <a:gd name="T52" fmla="*/ 195 w 220"/>
                <a:gd name="T53" fmla="*/ 352 h 361"/>
                <a:gd name="T54" fmla="*/ 208 w 220"/>
                <a:gd name="T55" fmla="*/ 342 h 361"/>
                <a:gd name="T56" fmla="*/ 216 w 220"/>
                <a:gd name="T57" fmla="*/ 328 h 361"/>
                <a:gd name="T58" fmla="*/ 220 w 220"/>
                <a:gd name="T59" fmla="*/ 312 h 361"/>
                <a:gd name="T60" fmla="*/ 219 w 220"/>
                <a:gd name="T61" fmla="*/ 296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20" h="361">
                  <a:moveTo>
                    <a:pt x="219" y="296"/>
                  </a:moveTo>
                  <a:lnTo>
                    <a:pt x="199" y="232"/>
                  </a:lnTo>
                  <a:lnTo>
                    <a:pt x="178" y="174"/>
                  </a:lnTo>
                  <a:lnTo>
                    <a:pt x="155" y="122"/>
                  </a:lnTo>
                  <a:lnTo>
                    <a:pt x="128" y="73"/>
                  </a:lnTo>
                  <a:lnTo>
                    <a:pt x="98" y="23"/>
                  </a:lnTo>
                  <a:lnTo>
                    <a:pt x="86" y="12"/>
                  </a:lnTo>
                  <a:lnTo>
                    <a:pt x="73" y="3"/>
                  </a:lnTo>
                  <a:lnTo>
                    <a:pt x="57" y="0"/>
                  </a:lnTo>
                  <a:lnTo>
                    <a:pt x="40" y="1"/>
                  </a:lnTo>
                  <a:lnTo>
                    <a:pt x="25" y="7"/>
                  </a:lnTo>
                  <a:lnTo>
                    <a:pt x="12" y="17"/>
                  </a:lnTo>
                  <a:lnTo>
                    <a:pt x="5" y="32"/>
                  </a:lnTo>
                  <a:lnTo>
                    <a:pt x="0" y="47"/>
                  </a:lnTo>
                  <a:lnTo>
                    <a:pt x="2" y="64"/>
                  </a:lnTo>
                  <a:lnTo>
                    <a:pt x="7" y="78"/>
                  </a:lnTo>
                  <a:lnTo>
                    <a:pt x="34" y="122"/>
                  </a:lnTo>
                  <a:lnTo>
                    <a:pt x="58" y="165"/>
                  </a:lnTo>
                  <a:lnTo>
                    <a:pt x="79" y="212"/>
                  </a:lnTo>
                  <a:lnTo>
                    <a:pt x="98" y="264"/>
                  </a:lnTo>
                  <a:lnTo>
                    <a:pt x="116" y="321"/>
                  </a:lnTo>
                  <a:lnTo>
                    <a:pt x="122" y="337"/>
                  </a:lnTo>
                  <a:lnTo>
                    <a:pt x="134" y="349"/>
                  </a:lnTo>
                  <a:lnTo>
                    <a:pt x="147" y="357"/>
                  </a:lnTo>
                  <a:lnTo>
                    <a:pt x="164" y="361"/>
                  </a:lnTo>
                  <a:lnTo>
                    <a:pt x="180" y="359"/>
                  </a:lnTo>
                  <a:lnTo>
                    <a:pt x="195" y="352"/>
                  </a:lnTo>
                  <a:lnTo>
                    <a:pt x="208" y="342"/>
                  </a:lnTo>
                  <a:lnTo>
                    <a:pt x="216" y="328"/>
                  </a:lnTo>
                  <a:lnTo>
                    <a:pt x="220" y="312"/>
                  </a:lnTo>
                  <a:lnTo>
                    <a:pt x="219" y="296"/>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9" name="Freeform 28"/>
            <p:cNvSpPr>
              <a:spLocks/>
            </p:cNvSpPr>
            <p:nvPr/>
          </p:nvSpPr>
          <p:spPr bwMode="gray">
            <a:xfrm>
              <a:off x="5751513" y="3940175"/>
              <a:ext cx="558800" cy="166688"/>
            </a:xfrm>
            <a:custGeom>
              <a:avLst/>
              <a:gdLst>
                <a:gd name="T0" fmla="*/ 298 w 352"/>
                <a:gd name="T1" fmla="*/ 0 h 105"/>
                <a:gd name="T2" fmla="*/ 53 w 352"/>
                <a:gd name="T3" fmla="*/ 0 h 105"/>
                <a:gd name="T4" fmla="*/ 32 w 352"/>
                <a:gd name="T5" fmla="*/ 5 h 105"/>
                <a:gd name="T6" fmla="*/ 15 w 352"/>
                <a:gd name="T7" fmla="*/ 15 h 105"/>
                <a:gd name="T8" fmla="*/ 4 w 352"/>
                <a:gd name="T9" fmla="*/ 32 h 105"/>
                <a:gd name="T10" fmla="*/ 0 w 352"/>
                <a:gd name="T11" fmla="*/ 52 h 105"/>
                <a:gd name="T12" fmla="*/ 4 w 352"/>
                <a:gd name="T13" fmla="*/ 73 h 105"/>
                <a:gd name="T14" fmla="*/ 15 w 352"/>
                <a:gd name="T15" fmla="*/ 90 h 105"/>
                <a:gd name="T16" fmla="*/ 32 w 352"/>
                <a:gd name="T17" fmla="*/ 100 h 105"/>
                <a:gd name="T18" fmla="*/ 53 w 352"/>
                <a:gd name="T19" fmla="*/ 105 h 105"/>
                <a:gd name="T20" fmla="*/ 298 w 352"/>
                <a:gd name="T21" fmla="*/ 105 h 105"/>
                <a:gd name="T22" fmla="*/ 319 w 352"/>
                <a:gd name="T23" fmla="*/ 100 h 105"/>
                <a:gd name="T24" fmla="*/ 336 w 352"/>
                <a:gd name="T25" fmla="*/ 90 h 105"/>
                <a:gd name="T26" fmla="*/ 348 w 352"/>
                <a:gd name="T27" fmla="*/ 73 h 105"/>
                <a:gd name="T28" fmla="*/ 352 w 352"/>
                <a:gd name="T29" fmla="*/ 52 h 105"/>
                <a:gd name="T30" fmla="*/ 348 w 352"/>
                <a:gd name="T31" fmla="*/ 32 h 105"/>
                <a:gd name="T32" fmla="*/ 336 w 352"/>
                <a:gd name="T33" fmla="*/ 15 h 105"/>
                <a:gd name="T34" fmla="*/ 319 w 352"/>
                <a:gd name="T35" fmla="*/ 5 h 105"/>
                <a:gd name="T36" fmla="*/ 298 w 352"/>
                <a:gd name="T37"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52" h="105">
                  <a:moveTo>
                    <a:pt x="298" y="0"/>
                  </a:moveTo>
                  <a:lnTo>
                    <a:pt x="53" y="0"/>
                  </a:lnTo>
                  <a:lnTo>
                    <a:pt x="32" y="5"/>
                  </a:lnTo>
                  <a:lnTo>
                    <a:pt x="15" y="15"/>
                  </a:lnTo>
                  <a:lnTo>
                    <a:pt x="4" y="32"/>
                  </a:lnTo>
                  <a:lnTo>
                    <a:pt x="0" y="52"/>
                  </a:lnTo>
                  <a:lnTo>
                    <a:pt x="4" y="73"/>
                  </a:lnTo>
                  <a:lnTo>
                    <a:pt x="15" y="90"/>
                  </a:lnTo>
                  <a:lnTo>
                    <a:pt x="32" y="100"/>
                  </a:lnTo>
                  <a:lnTo>
                    <a:pt x="53" y="105"/>
                  </a:lnTo>
                  <a:lnTo>
                    <a:pt x="298" y="105"/>
                  </a:lnTo>
                  <a:lnTo>
                    <a:pt x="319" y="100"/>
                  </a:lnTo>
                  <a:lnTo>
                    <a:pt x="336" y="90"/>
                  </a:lnTo>
                  <a:lnTo>
                    <a:pt x="348" y="73"/>
                  </a:lnTo>
                  <a:lnTo>
                    <a:pt x="352" y="52"/>
                  </a:lnTo>
                  <a:lnTo>
                    <a:pt x="348" y="32"/>
                  </a:lnTo>
                  <a:lnTo>
                    <a:pt x="336" y="15"/>
                  </a:lnTo>
                  <a:lnTo>
                    <a:pt x="319" y="5"/>
                  </a:lnTo>
                  <a:lnTo>
                    <a:pt x="298"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0" name="Freeform 29"/>
            <p:cNvSpPr>
              <a:spLocks/>
            </p:cNvSpPr>
            <p:nvPr/>
          </p:nvSpPr>
          <p:spPr bwMode="gray">
            <a:xfrm>
              <a:off x="7310438" y="5021263"/>
              <a:ext cx="560388" cy="166688"/>
            </a:xfrm>
            <a:custGeom>
              <a:avLst/>
              <a:gdLst>
                <a:gd name="T0" fmla="*/ 299 w 353"/>
                <a:gd name="T1" fmla="*/ 0 h 105"/>
                <a:gd name="T2" fmla="*/ 54 w 353"/>
                <a:gd name="T3" fmla="*/ 0 h 105"/>
                <a:gd name="T4" fmla="*/ 33 w 353"/>
                <a:gd name="T5" fmla="*/ 5 h 105"/>
                <a:gd name="T6" fmla="*/ 17 w 353"/>
                <a:gd name="T7" fmla="*/ 17 h 105"/>
                <a:gd name="T8" fmla="*/ 5 w 353"/>
                <a:gd name="T9" fmla="*/ 33 h 105"/>
                <a:gd name="T10" fmla="*/ 0 w 353"/>
                <a:gd name="T11" fmla="*/ 52 h 105"/>
                <a:gd name="T12" fmla="*/ 5 w 353"/>
                <a:gd name="T13" fmla="*/ 73 h 105"/>
                <a:gd name="T14" fmla="*/ 17 w 353"/>
                <a:gd name="T15" fmla="*/ 90 h 105"/>
                <a:gd name="T16" fmla="*/ 33 w 353"/>
                <a:gd name="T17" fmla="*/ 102 h 105"/>
                <a:gd name="T18" fmla="*/ 54 w 353"/>
                <a:gd name="T19" fmla="*/ 105 h 105"/>
                <a:gd name="T20" fmla="*/ 299 w 353"/>
                <a:gd name="T21" fmla="*/ 105 h 105"/>
                <a:gd name="T22" fmla="*/ 320 w 353"/>
                <a:gd name="T23" fmla="*/ 102 h 105"/>
                <a:gd name="T24" fmla="*/ 336 w 353"/>
                <a:gd name="T25" fmla="*/ 90 h 105"/>
                <a:gd name="T26" fmla="*/ 348 w 353"/>
                <a:gd name="T27" fmla="*/ 73 h 105"/>
                <a:gd name="T28" fmla="*/ 353 w 353"/>
                <a:gd name="T29" fmla="*/ 52 h 105"/>
                <a:gd name="T30" fmla="*/ 348 w 353"/>
                <a:gd name="T31" fmla="*/ 33 h 105"/>
                <a:gd name="T32" fmla="*/ 336 w 353"/>
                <a:gd name="T33" fmla="*/ 17 h 105"/>
                <a:gd name="T34" fmla="*/ 320 w 353"/>
                <a:gd name="T35" fmla="*/ 5 h 105"/>
                <a:gd name="T36" fmla="*/ 299 w 353"/>
                <a:gd name="T37"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53" h="105">
                  <a:moveTo>
                    <a:pt x="299" y="0"/>
                  </a:moveTo>
                  <a:lnTo>
                    <a:pt x="54" y="0"/>
                  </a:lnTo>
                  <a:lnTo>
                    <a:pt x="33" y="5"/>
                  </a:lnTo>
                  <a:lnTo>
                    <a:pt x="17" y="17"/>
                  </a:lnTo>
                  <a:lnTo>
                    <a:pt x="5" y="33"/>
                  </a:lnTo>
                  <a:lnTo>
                    <a:pt x="0" y="52"/>
                  </a:lnTo>
                  <a:lnTo>
                    <a:pt x="5" y="73"/>
                  </a:lnTo>
                  <a:lnTo>
                    <a:pt x="17" y="90"/>
                  </a:lnTo>
                  <a:lnTo>
                    <a:pt x="33" y="102"/>
                  </a:lnTo>
                  <a:lnTo>
                    <a:pt x="54" y="105"/>
                  </a:lnTo>
                  <a:lnTo>
                    <a:pt x="299" y="105"/>
                  </a:lnTo>
                  <a:lnTo>
                    <a:pt x="320" y="102"/>
                  </a:lnTo>
                  <a:lnTo>
                    <a:pt x="336" y="90"/>
                  </a:lnTo>
                  <a:lnTo>
                    <a:pt x="348" y="73"/>
                  </a:lnTo>
                  <a:lnTo>
                    <a:pt x="353" y="52"/>
                  </a:lnTo>
                  <a:lnTo>
                    <a:pt x="348" y="33"/>
                  </a:lnTo>
                  <a:lnTo>
                    <a:pt x="336" y="17"/>
                  </a:lnTo>
                  <a:lnTo>
                    <a:pt x="320" y="5"/>
                  </a:lnTo>
                  <a:lnTo>
                    <a:pt x="299"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1" name="Freeform 30"/>
            <p:cNvSpPr>
              <a:spLocks/>
            </p:cNvSpPr>
            <p:nvPr/>
          </p:nvSpPr>
          <p:spPr bwMode="gray">
            <a:xfrm>
              <a:off x="622301" y="3733800"/>
              <a:ext cx="392113" cy="762000"/>
            </a:xfrm>
            <a:custGeom>
              <a:avLst/>
              <a:gdLst>
                <a:gd name="T0" fmla="*/ 0 w 247"/>
                <a:gd name="T1" fmla="*/ 480 h 480"/>
                <a:gd name="T2" fmla="*/ 87 w 247"/>
                <a:gd name="T3" fmla="*/ 0 h 480"/>
                <a:gd name="T4" fmla="*/ 247 w 247"/>
                <a:gd name="T5" fmla="*/ 0 h 480"/>
                <a:gd name="T6" fmla="*/ 161 w 247"/>
                <a:gd name="T7" fmla="*/ 480 h 480"/>
                <a:gd name="T8" fmla="*/ 0 w 247"/>
                <a:gd name="T9" fmla="*/ 480 h 480"/>
              </a:gdLst>
              <a:ahLst/>
              <a:cxnLst>
                <a:cxn ang="0">
                  <a:pos x="T0" y="T1"/>
                </a:cxn>
                <a:cxn ang="0">
                  <a:pos x="T2" y="T3"/>
                </a:cxn>
                <a:cxn ang="0">
                  <a:pos x="T4" y="T5"/>
                </a:cxn>
                <a:cxn ang="0">
                  <a:pos x="T6" y="T7"/>
                </a:cxn>
                <a:cxn ang="0">
                  <a:pos x="T8" y="T9"/>
                </a:cxn>
              </a:cxnLst>
              <a:rect l="0" t="0" r="r" b="b"/>
              <a:pathLst>
                <a:path w="247" h="480">
                  <a:moveTo>
                    <a:pt x="0" y="480"/>
                  </a:moveTo>
                  <a:lnTo>
                    <a:pt x="87" y="0"/>
                  </a:lnTo>
                  <a:lnTo>
                    <a:pt x="247" y="0"/>
                  </a:lnTo>
                  <a:lnTo>
                    <a:pt x="161" y="480"/>
                  </a:lnTo>
                  <a:lnTo>
                    <a:pt x="0" y="48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2" name="Freeform 31"/>
            <p:cNvSpPr>
              <a:spLocks/>
            </p:cNvSpPr>
            <p:nvPr/>
          </p:nvSpPr>
          <p:spPr bwMode="gray">
            <a:xfrm>
              <a:off x="968376" y="3925888"/>
              <a:ext cx="679450" cy="569913"/>
            </a:xfrm>
            <a:custGeom>
              <a:avLst/>
              <a:gdLst>
                <a:gd name="T0" fmla="*/ 62 w 428"/>
                <a:gd name="T1" fmla="*/ 11 h 359"/>
                <a:gd name="T2" fmla="*/ 190 w 428"/>
                <a:gd name="T3" fmla="*/ 11 h 359"/>
                <a:gd name="T4" fmla="*/ 181 w 428"/>
                <a:gd name="T5" fmla="*/ 64 h 359"/>
                <a:gd name="T6" fmla="*/ 205 w 428"/>
                <a:gd name="T7" fmla="*/ 42 h 359"/>
                <a:gd name="T8" fmla="*/ 228 w 428"/>
                <a:gd name="T9" fmla="*/ 24 h 359"/>
                <a:gd name="T10" fmla="*/ 254 w 428"/>
                <a:gd name="T11" fmla="*/ 11 h 359"/>
                <a:gd name="T12" fmla="*/ 282 w 428"/>
                <a:gd name="T13" fmla="*/ 3 h 359"/>
                <a:gd name="T14" fmla="*/ 312 w 428"/>
                <a:gd name="T15" fmla="*/ 0 h 359"/>
                <a:gd name="T16" fmla="*/ 344 w 428"/>
                <a:gd name="T17" fmla="*/ 3 h 359"/>
                <a:gd name="T18" fmla="*/ 371 w 428"/>
                <a:gd name="T19" fmla="*/ 11 h 359"/>
                <a:gd name="T20" fmla="*/ 393 w 428"/>
                <a:gd name="T21" fmla="*/ 23 h 359"/>
                <a:gd name="T22" fmla="*/ 410 w 428"/>
                <a:gd name="T23" fmla="*/ 39 h 359"/>
                <a:gd name="T24" fmla="*/ 420 w 428"/>
                <a:gd name="T25" fmla="*/ 61 h 359"/>
                <a:gd name="T26" fmla="*/ 426 w 428"/>
                <a:gd name="T27" fmla="*/ 87 h 359"/>
                <a:gd name="T28" fmla="*/ 428 w 428"/>
                <a:gd name="T29" fmla="*/ 116 h 359"/>
                <a:gd name="T30" fmla="*/ 423 w 428"/>
                <a:gd name="T31" fmla="*/ 151 h 359"/>
                <a:gd name="T32" fmla="*/ 386 w 428"/>
                <a:gd name="T33" fmla="*/ 359 h 359"/>
                <a:gd name="T34" fmla="*/ 245 w 428"/>
                <a:gd name="T35" fmla="*/ 359 h 359"/>
                <a:gd name="T36" fmla="*/ 277 w 428"/>
                <a:gd name="T37" fmla="*/ 176 h 359"/>
                <a:gd name="T38" fmla="*/ 280 w 428"/>
                <a:gd name="T39" fmla="*/ 158 h 359"/>
                <a:gd name="T40" fmla="*/ 279 w 428"/>
                <a:gd name="T41" fmla="*/ 143 h 359"/>
                <a:gd name="T42" fmla="*/ 276 w 428"/>
                <a:gd name="T43" fmla="*/ 130 h 359"/>
                <a:gd name="T44" fmla="*/ 269 w 428"/>
                <a:gd name="T45" fmla="*/ 119 h 359"/>
                <a:gd name="T46" fmla="*/ 257 w 428"/>
                <a:gd name="T47" fmla="*/ 112 h 359"/>
                <a:gd name="T48" fmla="*/ 240 w 428"/>
                <a:gd name="T49" fmla="*/ 111 h 359"/>
                <a:gd name="T50" fmla="*/ 220 w 428"/>
                <a:gd name="T51" fmla="*/ 112 h 359"/>
                <a:gd name="T52" fmla="*/ 205 w 428"/>
                <a:gd name="T53" fmla="*/ 119 h 359"/>
                <a:gd name="T54" fmla="*/ 193 w 428"/>
                <a:gd name="T55" fmla="*/ 130 h 359"/>
                <a:gd name="T56" fmla="*/ 184 w 428"/>
                <a:gd name="T57" fmla="*/ 143 h 359"/>
                <a:gd name="T58" fmla="*/ 176 w 428"/>
                <a:gd name="T59" fmla="*/ 161 h 359"/>
                <a:gd name="T60" fmla="*/ 172 w 428"/>
                <a:gd name="T61" fmla="*/ 182 h 359"/>
                <a:gd name="T62" fmla="*/ 141 w 428"/>
                <a:gd name="T63" fmla="*/ 359 h 359"/>
                <a:gd name="T64" fmla="*/ 0 w 428"/>
                <a:gd name="T65" fmla="*/ 359 h 359"/>
                <a:gd name="T66" fmla="*/ 62 w 428"/>
                <a:gd name="T67" fmla="*/ 11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28" h="359">
                  <a:moveTo>
                    <a:pt x="62" y="11"/>
                  </a:moveTo>
                  <a:lnTo>
                    <a:pt x="190" y="11"/>
                  </a:lnTo>
                  <a:lnTo>
                    <a:pt x="181" y="64"/>
                  </a:lnTo>
                  <a:lnTo>
                    <a:pt x="205" y="42"/>
                  </a:lnTo>
                  <a:lnTo>
                    <a:pt x="228" y="24"/>
                  </a:lnTo>
                  <a:lnTo>
                    <a:pt x="254" y="11"/>
                  </a:lnTo>
                  <a:lnTo>
                    <a:pt x="282" y="3"/>
                  </a:lnTo>
                  <a:lnTo>
                    <a:pt x="312" y="0"/>
                  </a:lnTo>
                  <a:lnTo>
                    <a:pt x="344" y="3"/>
                  </a:lnTo>
                  <a:lnTo>
                    <a:pt x="371" y="11"/>
                  </a:lnTo>
                  <a:lnTo>
                    <a:pt x="393" y="23"/>
                  </a:lnTo>
                  <a:lnTo>
                    <a:pt x="410" y="39"/>
                  </a:lnTo>
                  <a:lnTo>
                    <a:pt x="420" y="61"/>
                  </a:lnTo>
                  <a:lnTo>
                    <a:pt x="426" y="87"/>
                  </a:lnTo>
                  <a:lnTo>
                    <a:pt x="428" y="116"/>
                  </a:lnTo>
                  <a:lnTo>
                    <a:pt x="423" y="151"/>
                  </a:lnTo>
                  <a:lnTo>
                    <a:pt x="386" y="359"/>
                  </a:lnTo>
                  <a:lnTo>
                    <a:pt x="245" y="359"/>
                  </a:lnTo>
                  <a:lnTo>
                    <a:pt x="277" y="176"/>
                  </a:lnTo>
                  <a:lnTo>
                    <a:pt x="280" y="158"/>
                  </a:lnTo>
                  <a:lnTo>
                    <a:pt x="279" y="143"/>
                  </a:lnTo>
                  <a:lnTo>
                    <a:pt x="276" y="130"/>
                  </a:lnTo>
                  <a:lnTo>
                    <a:pt x="269" y="119"/>
                  </a:lnTo>
                  <a:lnTo>
                    <a:pt x="257" y="112"/>
                  </a:lnTo>
                  <a:lnTo>
                    <a:pt x="240" y="111"/>
                  </a:lnTo>
                  <a:lnTo>
                    <a:pt x="220" y="112"/>
                  </a:lnTo>
                  <a:lnTo>
                    <a:pt x="205" y="119"/>
                  </a:lnTo>
                  <a:lnTo>
                    <a:pt x="193" y="130"/>
                  </a:lnTo>
                  <a:lnTo>
                    <a:pt x="184" y="143"/>
                  </a:lnTo>
                  <a:lnTo>
                    <a:pt x="176" y="161"/>
                  </a:lnTo>
                  <a:lnTo>
                    <a:pt x="172" y="182"/>
                  </a:lnTo>
                  <a:lnTo>
                    <a:pt x="141" y="359"/>
                  </a:lnTo>
                  <a:lnTo>
                    <a:pt x="0" y="359"/>
                  </a:lnTo>
                  <a:lnTo>
                    <a:pt x="62" y="11"/>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3" name="Freeform 32"/>
            <p:cNvSpPr>
              <a:spLocks/>
            </p:cNvSpPr>
            <p:nvPr/>
          </p:nvSpPr>
          <p:spPr bwMode="gray">
            <a:xfrm>
              <a:off x="1687513" y="3768725"/>
              <a:ext cx="433388" cy="731838"/>
            </a:xfrm>
            <a:custGeom>
              <a:avLst/>
              <a:gdLst>
                <a:gd name="T0" fmla="*/ 210 w 273"/>
                <a:gd name="T1" fmla="*/ 458 h 461"/>
                <a:gd name="T2" fmla="*/ 157 w 273"/>
                <a:gd name="T3" fmla="*/ 461 h 461"/>
                <a:gd name="T4" fmla="*/ 116 w 273"/>
                <a:gd name="T5" fmla="*/ 461 h 461"/>
                <a:gd name="T6" fmla="*/ 82 w 273"/>
                <a:gd name="T7" fmla="*/ 459 h 461"/>
                <a:gd name="T8" fmla="*/ 56 w 273"/>
                <a:gd name="T9" fmla="*/ 453 h 461"/>
                <a:gd name="T10" fmla="*/ 39 w 273"/>
                <a:gd name="T11" fmla="*/ 446 h 461"/>
                <a:gd name="T12" fmla="*/ 25 w 273"/>
                <a:gd name="T13" fmla="*/ 434 h 461"/>
                <a:gd name="T14" fmla="*/ 19 w 273"/>
                <a:gd name="T15" fmla="*/ 416 h 461"/>
                <a:gd name="T16" fmla="*/ 16 w 273"/>
                <a:gd name="T17" fmla="*/ 395 h 461"/>
                <a:gd name="T18" fmla="*/ 18 w 273"/>
                <a:gd name="T19" fmla="*/ 369 h 461"/>
                <a:gd name="T20" fmla="*/ 24 w 273"/>
                <a:gd name="T21" fmla="*/ 336 h 461"/>
                <a:gd name="T22" fmla="*/ 49 w 273"/>
                <a:gd name="T23" fmla="*/ 189 h 461"/>
                <a:gd name="T24" fmla="*/ 0 w 273"/>
                <a:gd name="T25" fmla="*/ 189 h 461"/>
                <a:gd name="T26" fmla="*/ 13 w 273"/>
                <a:gd name="T27" fmla="*/ 110 h 461"/>
                <a:gd name="T28" fmla="*/ 65 w 273"/>
                <a:gd name="T29" fmla="*/ 110 h 461"/>
                <a:gd name="T30" fmla="*/ 86 w 273"/>
                <a:gd name="T31" fmla="*/ 0 h 461"/>
                <a:gd name="T32" fmla="*/ 224 w 273"/>
                <a:gd name="T33" fmla="*/ 0 h 461"/>
                <a:gd name="T34" fmla="*/ 205 w 273"/>
                <a:gd name="T35" fmla="*/ 110 h 461"/>
                <a:gd name="T36" fmla="*/ 273 w 273"/>
                <a:gd name="T37" fmla="*/ 110 h 461"/>
                <a:gd name="T38" fmla="*/ 259 w 273"/>
                <a:gd name="T39" fmla="*/ 189 h 461"/>
                <a:gd name="T40" fmla="*/ 190 w 273"/>
                <a:gd name="T41" fmla="*/ 189 h 461"/>
                <a:gd name="T42" fmla="*/ 168 w 273"/>
                <a:gd name="T43" fmla="*/ 317 h 461"/>
                <a:gd name="T44" fmla="*/ 166 w 273"/>
                <a:gd name="T45" fmla="*/ 333 h 461"/>
                <a:gd name="T46" fmla="*/ 166 w 273"/>
                <a:gd name="T47" fmla="*/ 345 h 461"/>
                <a:gd name="T48" fmla="*/ 172 w 273"/>
                <a:gd name="T49" fmla="*/ 354 h 461"/>
                <a:gd name="T50" fmla="*/ 184 w 273"/>
                <a:gd name="T51" fmla="*/ 358 h 461"/>
                <a:gd name="T52" fmla="*/ 205 w 273"/>
                <a:gd name="T53" fmla="*/ 360 h 461"/>
                <a:gd name="T54" fmla="*/ 227 w 273"/>
                <a:gd name="T55" fmla="*/ 360 h 461"/>
                <a:gd name="T56" fmla="*/ 210 w 273"/>
                <a:gd name="T57" fmla="*/ 458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3" h="461">
                  <a:moveTo>
                    <a:pt x="210" y="458"/>
                  </a:moveTo>
                  <a:lnTo>
                    <a:pt x="157" y="461"/>
                  </a:lnTo>
                  <a:lnTo>
                    <a:pt x="116" y="461"/>
                  </a:lnTo>
                  <a:lnTo>
                    <a:pt x="82" y="459"/>
                  </a:lnTo>
                  <a:lnTo>
                    <a:pt x="56" y="453"/>
                  </a:lnTo>
                  <a:lnTo>
                    <a:pt x="39" y="446"/>
                  </a:lnTo>
                  <a:lnTo>
                    <a:pt x="25" y="434"/>
                  </a:lnTo>
                  <a:lnTo>
                    <a:pt x="19" y="416"/>
                  </a:lnTo>
                  <a:lnTo>
                    <a:pt x="16" y="395"/>
                  </a:lnTo>
                  <a:lnTo>
                    <a:pt x="18" y="369"/>
                  </a:lnTo>
                  <a:lnTo>
                    <a:pt x="24" y="336"/>
                  </a:lnTo>
                  <a:lnTo>
                    <a:pt x="49" y="189"/>
                  </a:lnTo>
                  <a:lnTo>
                    <a:pt x="0" y="189"/>
                  </a:lnTo>
                  <a:lnTo>
                    <a:pt x="13" y="110"/>
                  </a:lnTo>
                  <a:lnTo>
                    <a:pt x="65" y="110"/>
                  </a:lnTo>
                  <a:lnTo>
                    <a:pt x="86" y="0"/>
                  </a:lnTo>
                  <a:lnTo>
                    <a:pt x="224" y="0"/>
                  </a:lnTo>
                  <a:lnTo>
                    <a:pt x="205" y="110"/>
                  </a:lnTo>
                  <a:lnTo>
                    <a:pt x="273" y="110"/>
                  </a:lnTo>
                  <a:lnTo>
                    <a:pt x="259" y="189"/>
                  </a:lnTo>
                  <a:lnTo>
                    <a:pt x="190" y="189"/>
                  </a:lnTo>
                  <a:lnTo>
                    <a:pt x="168" y="317"/>
                  </a:lnTo>
                  <a:lnTo>
                    <a:pt x="166" y="333"/>
                  </a:lnTo>
                  <a:lnTo>
                    <a:pt x="166" y="345"/>
                  </a:lnTo>
                  <a:lnTo>
                    <a:pt x="172" y="354"/>
                  </a:lnTo>
                  <a:lnTo>
                    <a:pt x="184" y="358"/>
                  </a:lnTo>
                  <a:lnTo>
                    <a:pt x="205" y="360"/>
                  </a:lnTo>
                  <a:lnTo>
                    <a:pt x="227" y="360"/>
                  </a:lnTo>
                  <a:lnTo>
                    <a:pt x="210" y="458"/>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4" name="Freeform 33"/>
            <p:cNvSpPr>
              <a:spLocks noEditPoints="1"/>
            </p:cNvSpPr>
            <p:nvPr/>
          </p:nvSpPr>
          <p:spPr bwMode="gray">
            <a:xfrm>
              <a:off x="2085976" y="3925888"/>
              <a:ext cx="655638" cy="585788"/>
            </a:xfrm>
            <a:custGeom>
              <a:avLst/>
              <a:gdLst>
                <a:gd name="T0" fmla="*/ 152 w 413"/>
                <a:gd name="T1" fmla="*/ 146 h 369"/>
                <a:gd name="T2" fmla="*/ 158 w 413"/>
                <a:gd name="T3" fmla="*/ 125 h 369"/>
                <a:gd name="T4" fmla="*/ 170 w 413"/>
                <a:gd name="T5" fmla="*/ 109 h 369"/>
                <a:gd name="T6" fmla="*/ 184 w 413"/>
                <a:gd name="T7" fmla="*/ 96 h 369"/>
                <a:gd name="T8" fmla="*/ 205 w 413"/>
                <a:gd name="T9" fmla="*/ 88 h 369"/>
                <a:gd name="T10" fmla="*/ 229 w 413"/>
                <a:gd name="T11" fmla="*/ 85 h 369"/>
                <a:gd name="T12" fmla="*/ 247 w 413"/>
                <a:gd name="T13" fmla="*/ 88 h 369"/>
                <a:gd name="T14" fmla="*/ 263 w 413"/>
                <a:gd name="T15" fmla="*/ 97 h 369"/>
                <a:gd name="T16" fmla="*/ 274 w 413"/>
                <a:gd name="T17" fmla="*/ 111 h 369"/>
                <a:gd name="T18" fmla="*/ 280 w 413"/>
                <a:gd name="T19" fmla="*/ 127 h 369"/>
                <a:gd name="T20" fmla="*/ 280 w 413"/>
                <a:gd name="T21" fmla="*/ 146 h 369"/>
                <a:gd name="T22" fmla="*/ 152 w 413"/>
                <a:gd name="T23" fmla="*/ 146 h 369"/>
                <a:gd name="T24" fmla="*/ 409 w 413"/>
                <a:gd name="T25" fmla="*/ 216 h 369"/>
                <a:gd name="T26" fmla="*/ 413 w 413"/>
                <a:gd name="T27" fmla="*/ 176 h 369"/>
                <a:gd name="T28" fmla="*/ 412 w 413"/>
                <a:gd name="T29" fmla="*/ 139 h 369"/>
                <a:gd name="T30" fmla="*/ 404 w 413"/>
                <a:gd name="T31" fmla="*/ 105 h 369"/>
                <a:gd name="T32" fmla="*/ 391 w 413"/>
                <a:gd name="T33" fmla="*/ 75 h 369"/>
                <a:gd name="T34" fmla="*/ 372 w 413"/>
                <a:gd name="T35" fmla="*/ 50 h 369"/>
                <a:gd name="T36" fmla="*/ 346 w 413"/>
                <a:gd name="T37" fmla="*/ 29 h 369"/>
                <a:gd name="T38" fmla="*/ 315 w 413"/>
                <a:gd name="T39" fmla="*/ 14 h 369"/>
                <a:gd name="T40" fmla="*/ 280 w 413"/>
                <a:gd name="T41" fmla="*/ 3 h 369"/>
                <a:gd name="T42" fmla="*/ 238 w 413"/>
                <a:gd name="T43" fmla="*/ 0 h 369"/>
                <a:gd name="T44" fmla="*/ 196 w 413"/>
                <a:gd name="T45" fmla="*/ 3 h 369"/>
                <a:gd name="T46" fmla="*/ 156 w 413"/>
                <a:gd name="T47" fmla="*/ 14 h 369"/>
                <a:gd name="T48" fmla="*/ 119 w 413"/>
                <a:gd name="T49" fmla="*/ 30 h 369"/>
                <a:gd name="T50" fmla="*/ 85 w 413"/>
                <a:gd name="T51" fmla="*/ 51 h 369"/>
                <a:gd name="T52" fmla="*/ 57 w 413"/>
                <a:gd name="T53" fmla="*/ 79 h 369"/>
                <a:gd name="T54" fmla="*/ 33 w 413"/>
                <a:gd name="T55" fmla="*/ 111 h 369"/>
                <a:gd name="T56" fmla="*/ 14 w 413"/>
                <a:gd name="T57" fmla="*/ 148 h 369"/>
                <a:gd name="T58" fmla="*/ 3 w 413"/>
                <a:gd name="T59" fmla="*/ 188 h 369"/>
                <a:gd name="T60" fmla="*/ 0 w 413"/>
                <a:gd name="T61" fmla="*/ 225 h 369"/>
                <a:gd name="T62" fmla="*/ 3 w 413"/>
                <a:gd name="T63" fmla="*/ 258 h 369"/>
                <a:gd name="T64" fmla="*/ 12 w 413"/>
                <a:gd name="T65" fmla="*/ 287 h 369"/>
                <a:gd name="T66" fmla="*/ 27 w 413"/>
                <a:gd name="T67" fmla="*/ 311 h 369"/>
                <a:gd name="T68" fmla="*/ 48 w 413"/>
                <a:gd name="T69" fmla="*/ 332 h 369"/>
                <a:gd name="T70" fmla="*/ 73 w 413"/>
                <a:gd name="T71" fmla="*/ 348 h 369"/>
                <a:gd name="T72" fmla="*/ 103 w 413"/>
                <a:gd name="T73" fmla="*/ 360 h 369"/>
                <a:gd name="T74" fmla="*/ 137 w 413"/>
                <a:gd name="T75" fmla="*/ 366 h 369"/>
                <a:gd name="T76" fmla="*/ 173 w 413"/>
                <a:gd name="T77" fmla="*/ 369 h 369"/>
                <a:gd name="T78" fmla="*/ 204 w 413"/>
                <a:gd name="T79" fmla="*/ 368 h 369"/>
                <a:gd name="T80" fmla="*/ 236 w 413"/>
                <a:gd name="T81" fmla="*/ 363 h 369"/>
                <a:gd name="T82" fmla="*/ 268 w 413"/>
                <a:gd name="T83" fmla="*/ 356 h 369"/>
                <a:gd name="T84" fmla="*/ 297 w 413"/>
                <a:gd name="T85" fmla="*/ 344 h 369"/>
                <a:gd name="T86" fmla="*/ 326 w 413"/>
                <a:gd name="T87" fmla="*/ 328 h 369"/>
                <a:gd name="T88" fmla="*/ 351 w 413"/>
                <a:gd name="T89" fmla="*/ 308 h 369"/>
                <a:gd name="T90" fmla="*/ 373 w 413"/>
                <a:gd name="T91" fmla="*/ 283 h 369"/>
                <a:gd name="T92" fmla="*/ 391 w 413"/>
                <a:gd name="T93" fmla="*/ 253 h 369"/>
                <a:gd name="T94" fmla="*/ 256 w 413"/>
                <a:gd name="T95" fmla="*/ 253 h 369"/>
                <a:gd name="T96" fmla="*/ 244 w 413"/>
                <a:gd name="T97" fmla="*/ 267 h 369"/>
                <a:gd name="T98" fmla="*/ 229 w 413"/>
                <a:gd name="T99" fmla="*/ 277 h 369"/>
                <a:gd name="T100" fmla="*/ 214 w 413"/>
                <a:gd name="T101" fmla="*/ 282 h 369"/>
                <a:gd name="T102" fmla="*/ 196 w 413"/>
                <a:gd name="T103" fmla="*/ 285 h 369"/>
                <a:gd name="T104" fmla="*/ 176 w 413"/>
                <a:gd name="T105" fmla="*/ 282 h 369"/>
                <a:gd name="T106" fmla="*/ 158 w 413"/>
                <a:gd name="T107" fmla="*/ 271 h 369"/>
                <a:gd name="T108" fmla="*/ 146 w 413"/>
                <a:gd name="T109" fmla="*/ 258 h 369"/>
                <a:gd name="T110" fmla="*/ 138 w 413"/>
                <a:gd name="T111" fmla="*/ 238 h 369"/>
                <a:gd name="T112" fmla="*/ 140 w 413"/>
                <a:gd name="T113" fmla="*/ 216 h 369"/>
                <a:gd name="T114" fmla="*/ 409 w 413"/>
                <a:gd name="T115" fmla="*/ 216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13" h="369">
                  <a:moveTo>
                    <a:pt x="152" y="146"/>
                  </a:moveTo>
                  <a:lnTo>
                    <a:pt x="158" y="125"/>
                  </a:lnTo>
                  <a:lnTo>
                    <a:pt x="170" y="109"/>
                  </a:lnTo>
                  <a:lnTo>
                    <a:pt x="184" y="96"/>
                  </a:lnTo>
                  <a:lnTo>
                    <a:pt x="205" y="88"/>
                  </a:lnTo>
                  <a:lnTo>
                    <a:pt x="229" y="85"/>
                  </a:lnTo>
                  <a:lnTo>
                    <a:pt x="247" y="88"/>
                  </a:lnTo>
                  <a:lnTo>
                    <a:pt x="263" y="97"/>
                  </a:lnTo>
                  <a:lnTo>
                    <a:pt x="274" y="111"/>
                  </a:lnTo>
                  <a:lnTo>
                    <a:pt x="280" y="127"/>
                  </a:lnTo>
                  <a:lnTo>
                    <a:pt x="280" y="146"/>
                  </a:lnTo>
                  <a:lnTo>
                    <a:pt x="152" y="146"/>
                  </a:lnTo>
                  <a:close/>
                  <a:moveTo>
                    <a:pt x="409" y="216"/>
                  </a:moveTo>
                  <a:lnTo>
                    <a:pt x="413" y="176"/>
                  </a:lnTo>
                  <a:lnTo>
                    <a:pt x="412" y="139"/>
                  </a:lnTo>
                  <a:lnTo>
                    <a:pt x="404" y="105"/>
                  </a:lnTo>
                  <a:lnTo>
                    <a:pt x="391" y="75"/>
                  </a:lnTo>
                  <a:lnTo>
                    <a:pt x="372" y="50"/>
                  </a:lnTo>
                  <a:lnTo>
                    <a:pt x="346" y="29"/>
                  </a:lnTo>
                  <a:lnTo>
                    <a:pt x="315" y="14"/>
                  </a:lnTo>
                  <a:lnTo>
                    <a:pt x="280" y="3"/>
                  </a:lnTo>
                  <a:lnTo>
                    <a:pt x="238" y="0"/>
                  </a:lnTo>
                  <a:lnTo>
                    <a:pt x="196" y="3"/>
                  </a:lnTo>
                  <a:lnTo>
                    <a:pt x="156" y="14"/>
                  </a:lnTo>
                  <a:lnTo>
                    <a:pt x="119" y="30"/>
                  </a:lnTo>
                  <a:lnTo>
                    <a:pt x="85" y="51"/>
                  </a:lnTo>
                  <a:lnTo>
                    <a:pt x="57" y="79"/>
                  </a:lnTo>
                  <a:lnTo>
                    <a:pt x="33" y="111"/>
                  </a:lnTo>
                  <a:lnTo>
                    <a:pt x="14" y="148"/>
                  </a:lnTo>
                  <a:lnTo>
                    <a:pt x="3" y="188"/>
                  </a:lnTo>
                  <a:lnTo>
                    <a:pt x="0" y="225"/>
                  </a:lnTo>
                  <a:lnTo>
                    <a:pt x="3" y="258"/>
                  </a:lnTo>
                  <a:lnTo>
                    <a:pt x="12" y="287"/>
                  </a:lnTo>
                  <a:lnTo>
                    <a:pt x="27" y="311"/>
                  </a:lnTo>
                  <a:lnTo>
                    <a:pt x="48" y="332"/>
                  </a:lnTo>
                  <a:lnTo>
                    <a:pt x="73" y="348"/>
                  </a:lnTo>
                  <a:lnTo>
                    <a:pt x="103" y="360"/>
                  </a:lnTo>
                  <a:lnTo>
                    <a:pt x="137" y="366"/>
                  </a:lnTo>
                  <a:lnTo>
                    <a:pt x="173" y="369"/>
                  </a:lnTo>
                  <a:lnTo>
                    <a:pt x="204" y="368"/>
                  </a:lnTo>
                  <a:lnTo>
                    <a:pt x="236" y="363"/>
                  </a:lnTo>
                  <a:lnTo>
                    <a:pt x="268" y="356"/>
                  </a:lnTo>
                  <a:lnTo>
                    <a:pt x="297" y="344"/>
                  </a:lnTo>
                  <a:lnTo>
                    <a:pt x="326" y="328"/>
                  </a:lnTo>
                  <a:lnTo>
                    <a:pt x="351" y="308"/>
                  </a:lnTo>
                  <a:lnTo>
                    <a:pt x="373" y="283"/>
                  </a:lnTo>
                  <a:lnTo>
                    <a:pt x="391" y="253"/>
                  </a:lnTo>
                  <a:lnTo>
                    <a:pt x="256" y="253"/>
                  </a:lnTo>
                  <a:lnTo>
                    <a:pt x="244" y="267"/>
                  </a:lnTo>
                  <a:lnTo>
                    <a:pt x="229" y="277"/>
                  </a:lnTo>
                  <a:lnTo>
                    <a:pt x="214" y="282"/>
                  </a:lnTo>
                  <a:lnTo>
                    <a:pt x="196" y="285"/>
                  </a:lnTo>
                  <a:lnTo>
                    <a:pt x="176" y="282"/>
                  </a:lnTo>
                  <a:lnTo>
                    <a:pt x="158" y="271"/>
                  </a:lnTo>
                  <a:lnTo>
                    <a:pt x="146" y="258"/>
                  </a:lnTo>
                  <a:lnTo>
                    <a:pt x="138" y="238"/>
                  </a:lnTo>
                  <a:lnTo>
                    <a:pt x="140" y="216"/>
                  </a:lnTo>
                  <a:lnTo>
                    <a:pt x="409" y="216"/>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5" name="Freeform 34"/>
            <p:cNvSpPr>
              <a:spLocks/>
            </p:cNvSpPr>
            <p:nvPr/>
          </p:nvSpPr>
          <p:spPr bwMode="gray">
            <a:xfrm>
              <a:off x="2744788" y="3925888"/>
              <a:ext cx="509588" cy="569913"/>
            </a:xfrm>
            <a:custGeom>
              <a:avLst/>
              <a:gdLst>
                <a:gd name="T0" fmla="*/ 62 w 321"/>
                <a:gd name="T1" fmla="*/ 11 h 359"/>
                <a:gd name="T2" fmla="*/ 190 w 321"/>
                <a:gd name="T3" fmla="*/ 11 h 359"/>
                <a:gd name="T4" fmla="*/ 178 w 321"/>
                <a:gd name="T5" fmla="*/ 81 h 359"/>
                <a:gd name="T6" fmla="*/ 180 w 321"/>
                <a:gd name="T7" fmla="*/ 81 h 359"/>
                <a:gd name="T8" fmla="*/ 199 w 321"/>
                <a:gd name="T9" fmla="*/ 51 h 359"/>
                <a:gd name="T10" fmla="*/ 220 w 321"/>
                <a:gd name="T11" fmla="*/ 29 h 359"/>
                <a:gd name="T12" fmla="*/ 245 w 321"/>
                <a:gd name="T13" fmla="*/ 12 h 359"/>
                <a:gd name="T14" fmla="*/ 272 w 321"/>
                <a:gd name="T15" fmla="*/ 3 h 359"/>
                <a:gd name="T16" fmla="*/ 303 w 321"/>
                <a:gd name="T17" fmla="*/ 0 h 359"/>
                <a:gd name="T18" fmla="*/ 312 w 321"/>
                <a:gd name="T19" fmla="*/ 2 h 359"/>
                <a:gd name="T20" fmla="*/ 321 w 321"/>
                <a:gd name="T21" fmla="*/ 2 h 359"/>
                <a:gd name="T22" fmla="*/ 297 w 321"/>
                <a:gd name="T23" fmla="*/ 140 h 359"/>
                <a:gd name="T24" fmla="*/ 282 w 321"/>
                <a:gd name="T25" fmla="*/ 139 h 359"/>
                <a:gd name="T26" fmla="*/ 269 w 321"/>
                <a:gd name="T27" fmla="*/ 137 h 359"/>
                <a:gd name="T28" fmla="*/ 241 w 321"/>
                <a:gd name="T29" fmla="*/ 139 h 359"/>
                <a:gd name="T30" fmla="*/ 218 w 321"/>
                <a:gd name="T31" fmla="*/ 146 h 359"/>
                <a:gd name="T32" fmla="*/ 199 w 321"/>
                <a:gd name="T33" fmla="*/ 160 h 359"/>
                <a:gd name="T34" fmla="*/ 184 w 321"/>
                <a:gd name="T35" fmla="*/ 179 h 359"/>
                <a:gd name="T36" fmla="*/ 171 w 321"/>
                <a:gd name="T37" fmla="*/ 206 h 359"/>
                <a:gd name="T38" fmla="*/ 163 w 321"/>
                <a:gd name="T39" fmla="*/ 238 h 359"/>
                <a:gd name="T40" fmla="*/ 141 w 321"/>
                <a:gd name="T41" fmla="*/ 359 h 359"/>
                <a:gd name="T42" fmla="*/ 0 w 321"/>
                <a:gd name="T43" fmla="*/ 359 h 359"/>
                <a:gd name="T44" fmla="*/ 62 w 321"/>
                <a:gd name="T45" fmla="*/ 11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21" h="359">
                  <a:moveTo>
                    <a:pt x="62" y="11"/>
                  </a:moveTo>
                  <a:lnTo>
                    <a:pt x="190" y="11"/>
                  </a:lnTo>
                  <a:lnTo>
                    <a:pt x="178" y="81"/>
                  </a:lnTo>
                  <a:lnTo>
                    <a:pt x="180" y="81"/>
                  </a:lnTo>
                  <a:lnTo>
                    <a:pt x="199" y="51"/>
                  </a:lnTo>
                  <a:lnTo>
                    <a:pt x="220" y="29"/>
                  </a:lnTo>
                  <a:lnTo>
                    <a:pt x="245" y="12"/>
                  </a:lnTo>
                  <a:lnTo>
                    <a:pt x="272" y="3"/>
                  </a:lnTo>
                  <a:lnTo>
                    <a:pt x="303" y="0"/>
                  </a:lnTo>
                  <a:lnTo>
                    <a:pt x="312" y="2"/>
                  </a:lnTo>
                  <a:lnTo>
                    <a:pt x="321" y="2"/>
                  </a:lnTo>
                  <a:lnTo>
                    <a:pt x="297" y="140"/>
                  </a:lnTo>
                  <a:lnTo>
                    <a:pt x="282" y="139"/>
                  </a:lnTo>
                  <a:lnTo>
                    <a:pt x="269" y="137"/>
                  </a:lnTo>
                  <a:lnTo>
                    <a:pt x="241" y="139"/>
                  </a:lnTo>
                  <a:lnTo>
                    <a:pt x="218" y="146"/>
                  </a:lnTo>
                  <a:lnTo>
                    <a:pt x="199" y="160"/>
                  </a:lnTo>
                  <a:lnTo>
                    <a:pt x="184" y="179"/>
                  </a:lnTo>
                  <a:lnTo>
                    <a:pt x="171" y="206"/>
                  </a:lnTo>
                  <a:lnTo>
                    <a:pt x="163" y="238"/>
                  </a:lnTo>
                  <a:lnTo>
                    <a:pt x="141" y="359"/>
                  </a:lnTo>
                  <a:lnTo>
                    <a:pt x="0" y="359"/>
                  </a:lnTo>
                  <a:lnTo>
                    <a:pt x="62" y="11"/>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6" name="Freeform 35"/>
            <p:cNvSpPr>
              <a:spLocks/>
            </p:cNvSpPr>
            <p:nvPr/>
          </p:nvSpPr>
          <p:spPr bwMode="gray">
            <a:xfrm>
              <a:off x="3214688" y="3925888"/>
              <a:ext cx="679450" cy="569913"/>
            </a:xfrm>
            <a:custGeom>
              <a:avLst/>
              <a:gdLst>
                <a:gd name="T0" fmla="*/ 62 w 428"/>
                <a:gd name="T1" fmla="*/ 11 h 359"/>
                <a:gd name="T2" fmla="*/ 191 w 428"/>
                <a:gd name="T3" fmla="*/ 11 h 359"/>
                <a:gd name="T4" fmla="*/ 181 w 428"/>
                <a:gd name="T5" fmla="*/ 64 h 359"/>
                <a:gd name="T6" fmla="*/ 205 w 428"/>
                <a:gd name="T7" fmla="*/ 42 h 359"/>
                <a:gd name="T8" fmla="*/ 230 w 428"/>
                <a:gd name="T9" fmla="*/ 24 h 359"/>
                <a:gd name="T10" fmla="*/ 255 w 428"/>
                <a:gd name="T11" fmla="*/ 11 h 359"/>
                <a:gd name="T12" fmla="*/ 282 w 428"/>
                <a:gd name="T13" fmla="*/ 3 h 359"/>
                <a:gd name="T14" fmla="*/ 313 w 428"/>
                <a:gd name="T15" fmla="*/ 0 h 359"/>
                <a:gd name="T16" fmla="*/ 346 w 428"/>
                <a:gd name="T17" fmla="*/ 3 h 359"/>
                <a:gd name="T18" fmla="*/ 373 w 428"/>
                <a:gd name="T19" fmla="*/ 11 h 359"/>
                <a:gd name="T20" fmla="*/ 394 w 428"/>
                <a:gd name="T21" fmla="*/ 23 h 359"/>
                <a:gd name="T22" fmla="*/ 410 w 428"/>
                <a:gd name="T23" fmla="*/ 39 h 359"/>
                <a:gd name="T24" fmla="*/ 422 w 428"/>
                <a:gd name="T25" fmla="*/ 61 h 359"/>
                <a:gd name="T26" fmla="*/ 428 w 428"/>
                <a:gd name="T27" fmla="*/ 87 h 359"/>
                <a:gd name="T28" fmla="*/ 428 w 428"/>
                <a:gd name="T29" fmla="*/ 116 h 359"/>
                <a:gd name="T30" fmla="*/ 423 w 428"/>
                <a:gd name="T31" fmla="*/ 151 h 359"/>
                <a:gd name="T32" fmla="*/ 386 w 428"/>
                <a:gd name="T33" fmla="*/ 359 h 359"/>
                <a:gd name="T34" fmla="*/ 245 w 428"/>
                <a:gd name="T35" fmla="*/ 359 h 359"/>
                <a:gd name="T36" fmla="*/ 278 w 428"/>
                <a:gd name="T37" fmla="*/ 176 h 359"/>
                <a:gd name="T38" fmla="*/ 281 w 428"/>
                <a:gd name="T39" fmla="*/ 158 h 359"/>
                <a:gd name="T40" fmla="*/ 281 w 428"/>
                <a:gd name="T41" fmla="*/ 143 h 359"/>
                <a:gd name="T42" fmla="*/ 276 w 428"/>
                <a:gd name="T43" fmla="*/ 130 h 359"/>
                <a:gd name="T44" fmla="*/ 270 w 428"/>
                <a:gd name="T45" fmla="*/ 119 h 359"/>
                <a:gd name="T46" fmla="*/ 258 w 428"/>
                <a:gd name="T47" fmla="*/ 112 h 359"/>
                <a:gd name="T48" fmla="*/ 240 w 428"/>
                <a:gd name="T49" fmla="*/ 111 h 359"/>
                <a:gd name="T50" fmla="*/ 221 w 428"/>
                <a:gd name="T51" fmla="*/ 112 h 359"/>
                <a:gd name="T52" fmla="*/ 205 w 428"/>
                <a:gd name="T53" fmla="*/ 119 h 359"/>
                <a:gd name="T54" fmla="*/ 193 w 428"/>
                <a:gd name="T55" fmla="*/ 130 h 359"/>
                <a:gd name="T56" fmla="*/ 184 w 428"/>
                <a:gd name="T57" fmla="*/ 143 h 359"/>
                <a:gd name="T58" fmla="*/ 178 w 428"/>
                <a:gd name="T59" fmla="*/ 161 h 359"/>
                <a:gd name="T60" fmla="*/ 172 w 428"/>
                <a:gd name="T61" fmla="*/ 182 h 359"/>
                <a:gd name="T62" fmla="*/ 141 w 428"/>
                <a:gd name="T63" fmla="*/ 359 h 359"/>
                <a:gd name="T64" fmla="*/ 0 w 428"/>
                <a:gd name="T65" fmla="*/ 359 h 359"/>
                <a:gd name="T66" fmla="*/ 62 w 428"/>
                <a:gd name="T67" fmla="*/ 11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28" h="359">
                  <a:moveTo>
                    <a:pt x="62" y="11"/>
                  </a:moveTo>
                  <a:lnTo>
                    <a:pt x="191" y="11"/>
                  </a:lnTo>
                  <a:lnTo>
                    <a:pt x="181" y="64"/>
                  </a:lnTo>
                  <a:lnTo>
                    <a:pt x="205" y="42"/>
                  </a:lnTo>
                  <a:lnTo>
                    <a:pt x="230" y="24"/>
                  </a:lnTo>
                  <a:lnTo>
                    <a:pt x="255" y="11"/>
                  </a:lnTo>
                  <a:lnTo>
                    <a:pt x="282" y="3"/>
                  </a:lnTo>
                  <a:lnTo>
                    <a:pt x="313" y="0"/>
                  </a:lnTo>
                  <a:lnTo>
                    <a:pt x="346" y="3"/>
                  </a:lnTo>
                  <a:lnTo>
                    <a:pt x="373" y="11"/>
                  </a:lnTo>
                  <a:lnTo>
                    <a:pt x="394" y="23"/>
                  </a:lnTo>
                  <a:lnTo>
                    <a:pt x="410" y="39"/>
                  </a:lnTo>
                  <a:lnTo>
                    <a:pt x="422" y="61"/>
                  </a:lnTo>
                  <a:lnTo>
                    <a:pt x="428" y="87"/>
                  </a:lnTo>
                  <a:lnTo>
                    <a:pt x="428" y="116"/>
                  </a:lnTo>
                  <a:lnTo>
                    <a:pt x="423" y="151"/>
                  </a:lnTo>
                  <a:lnTo>
                    <a:pt x="386" y="359"/>
                  </a:lnTo>
                  <a:lnTo>
                    <a:pt x="245" y="359"/>
                  </a:lnTo>
                  <a:lnTo>
                    <a:pt x="278" y="176"/>
                  </a:lnTo>
                  <a:lnTo>
                    <a:pt x="281" y="158"/>
                  </a:lnTo>
                  <a:lnTo>
                    <a:pt x="281" y="143"/>
                  </a:lnTo>
                  <a:lnTo>
                    <a:pt x="276" y="130"/>
                  </a:lnTo>
                  <a:lnTo>
                    <a:pt x="270" y="119"/>
                  </a:lnTo>
                  <a:lnTo>
                    <a:pt x="258" y="112"/>
                  </a:lnTo>
                  <a:lnTo>
                    <a:pt x="240" y="111"/>
                  </a:lnTo>
                  <a:lnTo>
                    <a:pt x="221" y="112"/>
                  </a:lnTo>
                  <a:lnTo>
                    <a:pt x="205" y="119"/>
                  </a:lnTo>
                  <a:lnTo>
                    <a:pt x="193" y="130"/>
                  </a:lnTo>
                  <a:lnTo>
                    <a:pt x="184" y="143"/>
                  </a:lnTo>
                  <a:lnTo>
                    <a:pt x="178" y="161"/>
                  </a:lnTo>
                  <a:lnTo>
                    <a:pt x="172" y="182"/>
                  </a:lnTo>
                  <a:lnTo>
                    <a:pt x="141" y="359"/>
                  </a:lnTo>
                  <a:lnTo>
                    <a:pt x="0" y="359"/>
                  </a:lnTo>
                  <a:lnTo>
                    <a:pt x="62" y="11"/>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7" name="Freeform 36"/>
            <p:cNvSpPr>
              <a:spLocks noEditPoints="1"/>
            </p:cNvSpPr>
            <p:nvPr/>
          </p:nvSpPr>
          <p:spPr bwMode="gray">
            <a:xfrm>
              <a:off x="3919538" y="3925888"/>
              <a:ext cx="658813" cy="585788"/>
            </a:xfrm>
            <a:custGeom>
              <a:avLst/>
              <a:gdLst>
                <a:gd name="T0" fmla="*/ 153 w 415"/>
                <a:gd name="T1" fmla="*/ 146 h 369"/>
                <a:gd name="T2" fmla="*/ 159 w 415"/>
                <a:gd name="T3" fmla="*/ 125 h 369"/>
                <a:gd name="T4" fmla="*/ 171 w 415"/>
                <a:gd name="T5" fmla="*/ 109 h 369"/>
                <a:gd name="T6" fmla="*/ 186 w 415"/>
                <a:gd name="T7" fmla="*/ 96 h 369"/>
                <a:gd name="T8" fmla="*/ 205 w 415"/>
                <a:gd name="T9" fmla="*/ 88 h 369"/>
                <a:gd name="T10" fmla="*/ 229 w 415"/>
                <a:gd name="T11" fmla="*/ 85 h 369"/>
                <a:gd name="T12" fmla="*/ 248 w 415"/>
                <a:gd name="T13" fmla="*/ 88 h 369"/>
                <a:gd name="T14" fmla="*/ 263 w 415"/>
                <a:gd name="T15" fmla="*/ 97 h 369"/>
                <a:gd name="T16" fmla="*/ 275 w 415"/>
                <a:gd name="T17" fmla="*/ 111 h 369"/>
                <a:gd name="T18" fmla="*/ 281 w 415"/>
                <a:gd name="T19" fmla="*/ 127 h 369"/>
                <a:gd name="T20" fmla="*/ 281 w 415"/>
                <a:gd name="T21" fmla="*/ 146 h 369"/>
                <a:gd name="T22" fmla="*/ 153 w 415"/>
                <a:gd name="T23" fmla="*/ 146 h 369"/>
                <a:gd name="T24" fmla="*/ 409 w 415"/>
                <a:gd name="T25" fmla="*/ 216 h 369"/>
                <a:gd name="T26" fmla="*/ 415 w 415"/>
                <a:gd name="T27" fmla="*/ 176 h 369"/>
                <a:gd name="T28" fmla="*/ 413 w 415"/>
                <a:gd name="T29" fmla="*/ 139 h 369"/>
                <a:gd name="T30" fmla="*/ 406 w 415"/>
                <a:gd name="T31" fmla="*/ 105 h 369"/>
                <a:gd name="T32" fmla="*/ 393 w 415"/>
                <a:gd name="T33" fmla="*/ 75 h 369"/>
                <a:gd name="T34" fmla="*/ 372 w 415"/>
                <a:gd name="T35" fmla="*/ 50 h 369"/>
                <a:gd name="T36" fmla="*/ 346 w 415"/>
                <a:gd name="T37" fmla="*/ 29 h 369"/>
                <a:gd name="T38" fmla="*/ 317 w 415"/>
                <a:gd name="T39" fmla="*/ 14 h 369"/>
                <a:gd name="T40" fmla="*/ 281 w 415"/>
                <a:gd name="T41" fmla="*/ 3 h 369"/>
                <a:gd name="T42" fmla="*/ 239 w 415"/>
                <a:gd name="T43" fmla="*/ 0 h 369"/>
                <a:gd name="T44" fmla="*/ 196 w 415"/>
                <a:gd name="T45" fmla="*/ 3 h 369"/>
                <a:gd name="T46" fmla="*/ 158 w 415"/>
                <a:gd name="T47" fmla="*/ 14 h 369"/>
                <a:gd name="T48" fmla="*/ 121 w 415"/>
                <a:gd name="T49" fmla="*/ 30 h 369"/>
                <a:gd name="T50" fmla="*/ 86 w 415"/>
                <a:gd name="T51" fmla="*/ 51 h 369"/>
                <a:gd name="T52" fmla="*/ 57 w 415"/>
                <a:gd name="T53" fmla="*/ 79 h 369"/>
                <a:gd name="T54" fmla="*/ 33 w 415"/>
                <a:gd name="T55" fmla="*/ 111 h 369"/>
                <a:gd name="T56" fmla="*/ 15 w 415"/>
                <a:gd name="T57" fmla="*/ 148 h 369"/>
                <a:gd name="T58" fmla="*/ 3 w 415"/>
                <a:gd name="T59" fmla="*/ 188 h 369"/>
                <a:gd name="T60" fmla="*/ 0 w 415"/>
                <a:gd name="T61" fmla="*/ 225 h 369"/>
                <a:gd name="T62" fmla="*/ 3 w 415"/>
                <a:gd name="T63" fmla="*/ 258 h 369"/>
                <a:gd name="T64" fmla="*/ 14 w 415"/>
                <a:gd name="T65" fmla="*/ 287 h 369"/>
                <a:gd name="T66" fmla="*/ 28 w 415"/>
                <a:gd name="T67" fmla="*/ 311 h 369"/>
                <a:gd name="T68" fmla="*/ 49 w 415"/>
                <a:gd name="T69" fmla="*/ 332 h 369"/>
                <a:gd name="T70" fmla="*/ 74 w 415"/>
                <a:gd name="T71" fmla="*/ 348 h 369"/>
                <a:gd name="T72" fmla="*/ 104 w 415"/>
                <a:gd name="T73" fmla="*/ 360 h 369"/>
                <a:gd name="T74" fmla="*/ 137 w 415"/>
                <a:gd name="T75" fmla="*/ 366 h 369"/>
                <a:gd name="T76" fmla="*/ 174 w 415"/>
                <a:gd name="T77" fmla="*/ 369 h 369"/>
                <a:gd name="T78" fmla="*/ 205 w 415"/>
                <a:gd name="T79" fmla="*/ 368 h 369"/>
                <a:gd name="T80" fmla="*/ 236 w 415"/>
                <a:gd name="T81" fmla="*/ 363 h 369"/>
                <a:gd name="T82" fmla="*/ 268 w 415"/>
                <a:gd name="T83" fmla="*/ 356 h 369"/>
                <a:gd name="T84" fmla="*/ 299 w 415"/>
                <a:gd name="T85" fmla="*/ 344 h 369"/>
                <a:gd name="T86" fmla="*/ 327 w 415"/>
                <a:gd name="T87" fmla="*/ 328 h 369"/>
                <a:gd name="T88" fmla="*/ 352 w 415"/>
                <a:gd name="T89" fmla="*/ 308 h 369"/>
                <a:gd name="T90" fmla="*/ 373 w 415"/>
                <a:gd name="T91" fmla="*/ 283 h 369"/>
                <a:gd name="T92" fmla="*/ 391 w 415"/>
                <a:gd name="T93" fmla="*/ 253 h 369"/>
                <a:gd name="T94" fmla="*/ 256 w 415"/>
                <a:gd name="T95" fmla="*/ 253 h 369"/>
                <a:gd name="T96" fmla="*/ 244 w 415"/>
                <a:gd name="T97" fmla="*/ 267 h 369"/>
                <a:gd name="T98" fmla="*/ 231 w 415"/>
                <a:gd name="T99" fmla="*/ 277 h 369"/>
                <a:gd name="T100" fmla="*/ 214 w 415"/>
                <a:gd name="T101" fmla="*/ 282 h 369"/>
                <a:gd name="T102" fmla="*/ 198 w 415"/>
                <a:gd name="T103" fmla="*/ 285 h 369"/>
                <a:gd name="T104" fmla="*/ 177 w 415"/>
                <a:gd name="T105" fmla="*/ 282 h 369"/>
                <a:gd name="T106" fmla="*/ 159 w 415"/>
                <a:gd name="T107" fmla="*/ 271 h 369"/>
                <a:gd name="T108" fmla="*/ 146 w 415"/>
                <a:gd name="T109" fmla="*/ 258 h 369"/>
                <a:gd name="T110" fmla="*/ 140 w 415"/>
                <a:gd name="T111" fmla="*/ 238 h 369"/>
                <a:gd name="T112" fmla="*/ 140 w 415"/>
                <a:gd name="T113" fmla="*/ 216 h 369"/>
                <a:gd name="T114" fmla="*/ 409 w 415"/>
                <a:gd name="T115" fmla="*/ 216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15" h="369">
                  <a:moveTo>
                    <a:pt x="153" y="146"/>
                  </a:moveTo>
                  <a:lnTo>
                    <a:pt x="159" y="125"/>
                  </a:lnTo>
                  <a:lnTo>
                    <a:pt x="171" y="109"/>
                  </a:lnTo>
                  <a:lnTo>
                    <a:pt x="186" y="96"/>
                  </a:lnTo>
                  <a:lnTo>
                    <a:pt x="205" y="88"/>
                  </a:lnTo>
                  <a:lnTo>
                    <a:pt x="229" y="85"/>
                  </a:lnTo>
                  <a:lnTo>
                    <a:pt x="248" y="88"/>
                  </a:lnTo>
                  <a:lnTo>
                    <a:pt x="263" y="97"/>
                  </a:lnTo>
                  <a:lnTo>
                    <a:pt x="275" y="111"/>
                  </a:lnTo>
                  <a:lnTo>
                    <a:pt x="281" y="127"/>
                  </a:lnTo>
                  <a:lnTo>
                    <a:pt x="281" y="146"/>
                  </a:lnTo>
                  <a:lnTo>
                    <a:pt x="153" y="146"/>
                  </a:lnTo>
                  <a:close/>
                  <a:moveTo>
                    <a:pt x="409" y="216"/>
                  </a:moveTo>
                  <a:lnTo>
                    <a:pt x="415" y="176"/>
                  </a:lnTo>
                  <a:lnTo>
                    <a:pt x="413" y="139"/>
                  </a:lnTo>
                  <a:lnTo>
                    <a:pt x="406" y="105"/>
                  </a:lnTo>
                  <a:lnTo>
                    <a:pt x="393" y="75"/>
                  </a:lnTo>
                  <a:lnTo>
                    <a:pt x="372" y="50"/>
                  </a:lnTo>
                  <a:lnTo>
                    <a:pt x="346" y="29"/>
                  </a:lnTo>
                  <a:lnTo>
                    <a:pt x="317" y="14"/>
                  </a:lnTo>
                  <a:lnTo>
                    <a:pt x="281" y="3"/>
                  </a:lnTo>
                  <a:lnTo>
                    <a:pt x="239" y="0"/>
                  </a:lnTo>
                  <a:lnTo>
                    <a:pt x="196" y="3"/>
                  </a:lnTo>
                  <a:lnTo>
                    <a:pt x="158" y="14"/>
                  </a:lnTo>
                  <a:lnTo>
                    <a:pt x="121" y="30"/>
                  </a:lnTo>
                  <a:lnTo>
                    <a:pt x="86" y="51"/>
                  </a:lnTo>
                  <a:lnTo>
                    <a:pt x="57" y="79"/>
                  </a:lnTo>
                  <a:lnTo>
                    <a:pt x="33" y="111"/>
                  </a:lnTo>
                  <a:lnTo>
                    <a:pt x="15" y="148"/>
                  </a:lnTo>
                  <a:lnTo>
                    <a:pt x="3" y="188"/>
                  </a:lnTo>
                  <a:lnTo>
                    <a:pt x="0" y="225"/>
                  </a:lnTo>
                  <a:lnTo>
                    <a:pt x="3" y="258"/>
                  </a:lnTo>
                  <a:lnTo>
                    <a:pt x="14" y="287"/>
                  </a:lnTo>
                  <a:lnTo>
                    <a:pt x="28" y="311"/>
                  </a:lnTo>
                  <a:lnTo>
                    <a:pt x="49" y="332"/>
                  </a:lnTo>
                  <a:lnTo>
                    <a:pt x="74" y="348"/>
                  </a:lnTo>
                  <a:lnTo>
                    <a:pt x="104" y="360"/>
                  </a:lnTo>
                  <a:lnTo>
                    <a:pt x="137" y="366"/>
                  </a:lnTo>
                  <a:lnTo>
                    <a:pt x="174" y="369"/>
                  </a:lnTo>
                  <a:lnTo>
                    <a:pt x="205" y="368"/>
                  </a:lnTo>
                  <a:lnTo>
                    <a:pt x="236" y="363"/>
                  </a:lnTo>
                  <a:lnTo>
                    <a:pt x="268" y="356"/>
                  </a:lnTo>
                  <a:lnTo>
                    <a:pt x="299" y="344"/>
                  </a:lnTo>
                  <a:lnTo>
                    <a:pt x="327" y="328"/>
                  </a:lnTo>
                  <a:lnTo>
                    <a:pt x="352" y="308"/>
                  </a:lnTo>
                  <a:lnTo>
                    <a:pt x="373" y="283"/>
                  </a:lnTo>
                  <a:lnTo>
                    <a:pt x="391" y="253"/>
                  </a:lnTo>
                  <a:lnTo>
                    <a:pt x="256" y="253"/>
                  </a:lnTo>
                  <a:lnTo>
                    <a:pt x="244" y="267"/>
                  </a:lnTo>
                  <a:lnTo>
                    <a:pt x="231" y="277"/>
                  </a:lnTo>
                  <a:lnTo>
                    <a:pt x="214" y="282"/>
                  </a:lnTo>
                  <a:lnTo>
                    <a:pt x="198" y="285"/>
                  </a:lnTo>
                  <a:lnTo>
                    <a:pt x="177" y="282"/>
                  </a:lnTo>
                  <a:lnTo>
                    <a:pt x="159" y="271"/>
                  </a:lnTo>
                  <a:lnTo>
                    <a:pt x="146" y="258"/>
                  </a:lnTo>
                  <a:lnTo>
                    <a:pt x="140" y="238"/>
                  </a:lnTo>
                  <a:lnTo>
                    <a:pt x="140" y="216"/>
                  </a:lnTo>
                  <a:lnTo>
                    <a:pt x="409" y="216"/>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8" name="Freeform 37"/>
            <p:cNvSpPr>
              <a:spLocks/>
            </p:cNvSpPr>
            <p:nvPr/>
          </p:nvSpPr>
          <p:spPr bwMode="gray">
            <a:xfrm>
              <a:off x="4598988" y="3768725"/>
              <a:ext cx="434975" cy="731838"/>
            </a:xfrm>
            <a:custGeom>
              <a:avLst/>
              <a:gdLst>
                <a:gd name="T0" fmla="*/ 210 w 274"/>
                <a:gd name="T1" fmla="*/ 458 h 461"/>
                <a:gd name="T2" fmla="*/ 158 w 274"/>
                <a:gd name="T3" fmla="*/ 461 h 461"/>
                <a:gd name="T4" fmla="*/ 116 w 274"/>
                <a:gd name="T5" fmla="*/ 461 h 461"/>
                <a:gd name="T6" fmla="*/ 84 w 274"/>
                <a:gd name="T7" fmla="*/ 459 h 461"/>
                <a:gd name="T8" fmla="*/ 57 w 274"/>
                <a:gd name="T9" fmla="*/ 453 h 461"/>
                <a:gd name="T10" fmla="*/ 39 w 274"/>
                <a:gd name="T11" fmla="*/ 446 h 461"/>
                <a:gd name="T12" fmla="*/ 26 w 274"/>
                <a:gd name="T13" fmla="*/ 434 h 461"/>
                <a:gd name="T14" fmla="*/ 20 w 274"/>
                <a:gd name="T15" fmla="*/ 416 h 461"/>
                <a:gd name="T16" fmla="*/ 17 w 274"/>
                <a:gd name="T17" fmla="*/ 395 h 461"/>
                <a:gd name="T18" fmla="*/ 20 w 274"/>
                <a:gd name="T19" fmla="*/ 369 h 461"/>
                <a:gd name="T20" fmla="*/ 24 w 274"/>
                <a:gd name="T21" fmla="*/ 336 h 461"/>
                <a:gd name="T22" fmla="*/ 51 w 274"/>
                <a:gd name="T23" fmla="*/ 189 h 461"/>
                <a:gd name="T24" fmla="*/ 0 w 274"/>
                <a:gd name="T25" fmla="*/ 189 h 461"/>
                <a:gd name="T26" fmla="*/ 15 w 274"/>
                <a:gd name="T27" fmla="*/ 110 h 461"/>
                <a:gd name="T28" fmla="*/ 67 w 274"/>
                <a:gd name="T29" fmla="*/ 110 h 461"/>
                <a:gd name="T30" fmla="*/ 86 w 274"/>
                <a:gd name="T31" fmla="*/ 0 h 461"/>
                <a:gd name="T32" fmla="*/ 225 w 274"/>
                <a:gd name="T33" fmla="*/ 0 h 461"/>
                <a:gd name="T34" fmla="*/ 205 w 274"/>
                <a:gd name="T35" fmla="*/ 110 h 461"/>
                <a:gd name="T36" fmla="*/ 274 w 274"/>
                <a:gd name="T37" fmla="*/ 110 h 461"/>
                <a:gd name="T38" fmla="*/ 259 w 274"/>
                <a:gd name="T39" fmla="*/ 189 h 461"/>
                <a:gd name="T40" fmla="*/ 192 w 274"/>
                <a:gd name="T41" fmla="*/ 189 h 461"/>
                <a:gd name="T42" fmla="*/ 168 w 274"/>
                <a:gd name="T43" fmla="*/ 317 h 461"/>
                <a:gd name="T44" fmla="*/ 167 w 274"/>
                <a:gd name="T45" fmla="*/ 333 h 461"/>
                <a:gd name="T46" fmla="*/ 168 w 274"/>
                <a:gd name="T47" fmla="*/ 345 h 461"/>
                <a:gd name="T48" fmla="*/ 174 w 274"/>
                <a:gd name="T49" fmla="*/ 354 h 461"/>
                <a:gd name="T50" fmla="*/ 186 w 274"/>
                <a:gd name="T51" fmla="*/ 358 h 461"/>
                <a:gd name="T52" fmla="*/ 205 w 274"/>
                <a:gd name="T53" fmla="*/ 360 h 461"/>
                <a:gd name="T54" fmla="*/ 228 w 274"/>
                <a:gd name="T55" fmla="*/ 360 h 461"/>
                <a:gd name="T56" fmla="*/ 210 w 274"/>
                <a:gd name="T57" fmla="*/ 458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4" h="461">
                  <a:moveTo>
                    <a:pt x="210" y="458"/>
                  </a:moveTo>
                  <a:lnTo>
                    <a:pt x="158" y="461"/>
                  </a:lnTo>
                  <a:lnTo>
                    <a:pt x="116" y="461"/>
                  </a:lnTo>
                  <a:lnTo>
                    <a:pt x="84" y="459"/>
                  </a:lnTo>
                  <a:lnTo>
                    <a:pt x="57" y="453"/>
                  </a:lnTo>
                  <a:lnTo>
                    <a:pt x="39" y="446"/>
                  </a:lnTo>
                  <a:lnTo>
                    <a:pt x="26" y="434"/>
                  </a:lnTo>
                  <a:lnTo>
                    <a:pt x="20" y="416"/>
                  </a:lnTo>
                  <a:lnTo>
                    <a:pt x="17" y="395"/>
                  </a:lnTo>
                  <a:lnTo>
                    <a:pt x="20" y="369"/>
                  </a:lnTo>
                  <a:lnTo>
                    <a:pt x="24" y="336"/>
                  </a:lnTo>
                  <a:lnTo>
                    <a:pt x="51" y="189"/>
                  </a:lnTo>
                  <a:lnTo>
                    <a:pt x="0" y="189"/>
                  </a:lnTo>
                  <a:lnTo>
                    <a:pt x="15" y="110"/>
                  </a:lnTo>
                  <a:lnTo>
                    <a:pt x="67" y="110"/>
                  </a:lnTo>
                  <a:lnTo>
                    <a:pt x="86" y="0"/>
                  </a:lnTo>
                  <a:lnTo>
                    <a:pt x="225" y="0"/>
                  </a:lnTo>
                  <a:lnTo>
                    <a:pt x="205" y="110"/>
                  </a:lnTo>
                  <a:lnTo>
                    <a:pt x="274" y="110"/>
                  </a:lnTo>
                  <a:lnTo>
                    <a:pt x="259" y="189"/>
                  </a:lnTo>
                  <a:lnTo>
                    <a:pt x="192" y="189"/>
                  </a:lnTo>
                  <a:lnTo>
                    <a:pt x="168" y="317"/>
                  </a:lnTo>
                  <a:lnTo>
                    <a:pt x="167" y="333"/>
                  </a:lnTo>
                  <a:lnTo>
                    <a:pt x="168" y="345"/>
                  </a:lnTo>
                  <a:lnTo>
                    <a:pt x="174" y="354"/>
                  </a:lnTo>
                  <a:lnTo>
                    <a:pt x="186" y="358"/>
                  </a:lnTo>
                  <a:lnTo>
                    <a:pt x="205" y="360"/>
                  </a:lnTo>
                  <a:lnTo>
                    <a:pt x="228" y="360"/>
                  </a:lnTo>
                  <a:lnTo>
                    <a:pt x="210" y="458"/>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9" name="Freeform 38"/>
            <p:cNvSpPr>
              <a:spLocks/>
            </p:cNvSpPr>
            <p:nvPr/>
          </p:nvSpPr>
          <p:spPr bwMode="gray">
            <a:xfrm>
              <a:off x="5246688" y="3028950"/>
              <a:ext cx="2922588" cy="1466850"/>
            </a:xfrm>
            <a:custGeom>
              <a:avLst/>
              <a:gdLst>
                <a:gd name="T0" fmla="*/ 964 w 1841"/>
                <a:gd name="T1" fmla="*/ 0 h 924"/>
                <a:gd name="T2" fmla="*/ 874 w 1841"/>
                <a:gd name="T3" fmla="*/ 5 h 924"/>
                <a:gd name="T4" fmla="*/ 784 w 1841"/>
                <a:gd name="T5" fmla="*/ 17 h 924"/>
                <a:gd name="T6" fmla="*/ 698 w 1841"/>
                <a:gd name="T7" fmla="*/ 38 h 924"/>
                <a:gd name="T8" fmla="*/ 615 w 1841"/>
                <a:gd name="T9" fmla="*/ 64 h 924"/>
                <a:gd name="T10" fmla="*/ 536 w 1841"/>
                <a:gd name="T11" fmla="*/ 100 h 924"/>
                <a:gd name="T12" fmla="*/ 460 w 1841"/>
                <a:gd name="T13" fmla="*/ 140 h 924"/>
                <a:gd name="T14" fmla="*/ 389 w 1841"/>
                <a:gd name="T15" fmla="*/ 188 h 924"/>
                <a:gd name="T16" fmla="*/ 322 w 1841"/>
                <a:gd name="T17" fmla="*/ 241 h 924"/>
                <a:gd name="T18" fmla="*/ 261 w 1841"/>
                <a:gd name="T19" fmla="*/ 301 h 924"/>
                <a:gd name="T20" fmla="*/ 205 w 1841"/>
                <a:gd name="T21" fmla="*/ 365 h 924"/>
                <a:gd name="T22" fmla="*/ 156 w 1841"/>
                <a:gd name="T23" fmla="*/ 433 h 924"/>
                <a:gd name="T24" fmla="*/ 111 w 1841"/>
                <a:gd name="T25" fmla="*/ 506 h 924"/>
                <a:gd name="T26" fmla="*/ 74 w 1841"/>
                <a:gd name="T27" fmla="*/ 583 h 924"/>
                <a:gd name="T28" fmla="*/ 44 w 1841"/>
                <a:gd name="T29" fmla="*/ 664 h 924"/>
                <a:gd name="T30" fmla="*/ 22 w 1841"/>
                <a:gd name="T31" fmla="*/ 747 h 924"/>
                <a:gd name="T32" fmla="*/ 7 w 1841"/>
                <a:gd name="T33" fmla="*/ 835 h 924"/>
                <a:gd name="T34" fmla="*/ 0 w 1841"/>
                <a:gd name="T35" fmla="*/ 924 h 924"/>
                <a:gd name="T36" fmla="*/ 107 w 1841"/>
                <a:gd name="T37" fmla="*/ 924 h 924"/>
                <a:gd name="T38" fmla="*/ 114 w 1841"/>
                <a:gd name="T39" fmla="*/ 835 h 924"/>
                <a:gd name="T40" fmla="*/ 132 w 1841"/>
                <a:gd name="T41" fmla="*/ 748 h 924"/>
                <a:gd name="T42" fmla="*/ 156 w 1841"/>
                <a:gd name="T43" fmla="*/ 665 h 924"/>
                <a:gd name="T44" fmla="*/ 188 w 1841"/>
                <a:gd name="T45" fmla="*/ 586 h 924"/>
                <a:gd name="T46" fmla="*/ 228 w 1841"/>
                <a:gd name="T47" fmla="*/ 510 h 924"/>
                <a:gd name="T48" fmla="*/ 275 w 1841"/>
                <a:gd name="T49" fmla="*/ 439 h 924"/>
                <a:gd name="T50" fmla="*/ 328 w 1841"/>
                <a:gd name="T51" fmla="*/ 374 h 924"/>
                <a:gd name="T52" fmla="*/ 388 w 1841"/>
                <a:gd name="T53" fmla="*/ 311 h 924"/>
                <a:gd name="T54" fmla="*/ 451 w 1841"/>
                <a:gd name="T55" fmla="*/ 256 h 924"/>
                <a:gd name="T56" fmla="*/ 521 w 1841"/>
                <a:gd name="T57" fmla="*/ 207 h 924"/>
                <a:gd name="T58" fmla="*/ 596 w 1841"/>
                <a:gd name="T59" fmla="*/ 164 h 924"/>
                <a:gd name="T60" fmla="*/ 674 w 1841"/>
                <a:gd name="T61" fmla="*/ 127 h 924"/>
                <a:gd name="T62" fmla="*/ 758 w 1841"/>
                <a:gd name="T63" fmla="*/ 99 h 924"/>
                <a:gd name="T64" fmla="*/ 844 w 1841"/>
                <a:gd name="T65" fmla="*/ 78 h 924"/>
                <a:gd name="T66" fmla="*/ 932 w 1841"/>
                <a:gd name="T67" fmla="*/ 64 h 924"/>
                <a:gd name="T68" fmla="*/ 1024 w 1841"/>
                <a:gd name="T69" fmla="*/ 60 h 924"/>
                <a:gd name="T70" fmla="*/ 1111 w 1841"/>
                <a:gd name="T71" fmla="*/ 64 h 924"/>
                <a:gd name="T72" fmla="*/ 1198 w 1841"/>
                <a:gd name="T73" fmla="*/ 76 h 924"/>
                <a:gd name="T74" fmla="*/ 1281 w 1841"/>
                <a:gd name="T75" fmla="*/ 96 h 924"/>
                <a:gd name="T76" fmla="*/ 1361 w 1841"/>
                <a:gd name="T77" fmla="*/ 122 h 924"/>
                <a:gd name="T78" fmla="*/ 1437 w 1841"/>
                <a:gd name="T79" fmla="*/ 157 h 924"/>
                <a:gd name="T80" fmla="*/ 1510 w 1841"/>
                <a:gd name="T81" fmla="*/ 197 h 924"/>
                <a:gd name="T82" fmla="*/ 1578 w 1841"/>
                <a:gd name="T83" fmla="*/ 243 h 924"/>
                <a:gd name="T84" fmla="*/ 1642 w 1841"/>
                <a:gd name="T85" fmla="*/ 295 h 924"/>
                <a:gd name="T86" fmla="*/ 1700 w 1841"/>
                <a:gd name="T87" fmla="*/ 353 h 924"/>
                <a:gd name="T88" fmla="*/ 1754 w 1841"/>
                <a:gd name="T89" fmla="*/ 415 h 924"/>
                <a:gd name="T90" fmla="*/ 1801 w 1841"/>
                <a:gd name="T91" fmla="*/ 482 h 924"/>
                <a:gd name="T92" fmla="*/ 1841 w 1841"/>
                <a:gd name="T93" fmla="*/ 554 h 924"/>
                <a:gd name="T94" fmla="*/ 1800 w 1841"/>
                <a:gd name="T95" fmla="*/ 473 h 924"/>
                <a:gd name="T96" fmla="*/ 1751 w 1841"/>
                <a:gd name="T97" fmla="*/ 399 h 924"/>
                <a:gd name="T98" fmla="*/ 1696 w 1841"/>
                <a:gd name="T99" fmla="*/ 329 h 924"/>
                <a:gd name="T100" fmla="*/ 1633 w 1841"/>
                <a:gd name="T101" fmla="*/ 265 h 924"/>
                <a:gd name="T102" fmla="*/ 1565 w 1841"/>
                <a:gd name="T103" fmla="*/ 207 h 924"/>
                <a:gd name="T104" fmla="*/ 1492 w 1841"/>
                <a:gd name="T105" fmla="*/ 155 h 924"/>
                <a:gd name="T106" fmla="*/ 1413 w 1841"/>
                <a:gd name="T107" fmla="*/ 109 h 924"/>
                <a:gd name="T108" fmla="*/ 1331 w 1841"/>
                <a:gd name="T109" fmla="*/ 72 h 924"/>
                <a:gd name="T110" fmla="*/ 1245 w 1841"/>
                <a:gd name="T111" fmla="*/ 41 h 924"/>
                <a:gd name="T112" fmla="*/ 1155 w 1841"/>
                <a:gd name="T113" fmla="*/ 20 h 924"/>
                <a:gd name="T114" fmla="*/ 1061 w 1841"/>
                <a:gd name="T115" fmla="*/ 5 h 924"/>
                <a:gd name="T116" fmla="*/ 964 w 1841"/>
                <a:gd name="T117" fmla="*/ 0 h 9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41" h="924">
                  <a:moveTo>
                    <a:pt x="964" y="0"/>
                  </a:moveTo>
                  <a:lnTo>
                    <a:pt x="874" y="5"/>
                  </a:lnTo>
                  <a:lnTo>
                    <a:pt x="784" y="17"/>
                  </a:lnTo>
                  <a:lnTo>
                    <a:pt x="698" y="38"/>
                  </a:lnTo>
                  <a:lnTo>
                    <a:pt x="615" y="64"/>
                  </a:lnTo>
                  <a:lnTo>
                    <a:pt x="536" y="100"/>
                  </a:lnTo>
                  <a:lnTo>
                    <a:pt x="460" y="140"/>
                  </a:lnTo>
                  <a:lnTo>
                    <a:pt x="389" y="188"/>
                  </a:lnTo>
                  <a:lnTo>
                    <a:pt x="322" y="241"/>
                  </a:lnTo>
                  <a:lnTo>
                    <a:pt x="261" y="301"/>
                  </a:lnTo>
                  <a:lnTo>
                    <a:pt x="205" y="365"/>
                  </a:lnTo>
                  <a:lnTo>
                    <a:pt x="156" y="433"/>
                  </a:lnTo>
                  <a:lnTo>
                    <a:pt x="111" y="506"/>
                  </a:lnTo>
                  <a:lnTo>
                    <a:pt x="74" y="583"/>
                  </a:lnTo>
                  <a:lnTo>
                    <a:pt x="44" y="664"/>
                  </a:lnTo>
                  <a:lnTo>
                    <a:pt x="22" y="747"/>
                  </a:lnTo>
                  <a:lnTo>
                    <a:pt x="7" y="835"/>
                  </a:lnTo>
                  <a:lnTo>
                    <a:pt x="0" y="924"/>
                  </a:lnTo>
                  <a:lnTo>
                    <a:pt x="107" y="924"/>
                  </a:lnTo>
                  <a:lnTo>
                    <a:pt x="114" y="835"/>
                  </a:lnTo>
                  <a:lnTo>
                    <a:pt x="132" y="748"/>
                  </a:lnTo>
                  <a:lnTo>
                    <a:pt x="156" y="665"/>
                  </a:lnTo>
                  <a:lnTo>
                    <a:pt x="188" y="586"/>
                  </a:lnTo>
                  <a:lnTo>
                    <a:pt x="228" y="510"/>
                  </a:lnTo>
                  <a:lnTo>
                    <a:pt x="275" y="439"/>
                  </a:lnTo>
                  <a:lnTo>
                    <a:pt x="328" y="374"/>
                  </a:lnTo>
                  <a:lnTo>
                    <a:pt x="388" y="311"/>
                  </a:lnTo>
                  <a:lnTo>
                    <a:pt x="451" y="256"/>
                  </a:lnTo>
                  <a:lnTo>
                    <a:pt x="521" y="207"/>
                  </a:lnTo>
                  <a:lnTo>
                    <a:pt x="596" y="164"/>
                  </a:lnTo>
                  <a:lnTo>
                    <a:pt x="674" y="127"/>
                  </a:lnTo>
                  <a:lnTo>
                    <a:pt x="758" y="99"/>
                  </a:lnTo>
                  <a:lnTo>
                    <a:pt x="844" y="78"/>
                  </a:lnTo>
                  <a:lnTo>
                    <a:pt x="932" y="64"/>
                  </a:lnTo>
                  <a:lnTo>
                    <a:pt x="1024" y="60"/>
                  </a:lnTo>
                  <a:lnTo>
                    <a:pt x="1111" y="64"/>
                  </a:lnTo>
                  <a:lnTo>
                    <a:pt x="1198" y="76"/>
                  </a:lnTo>
                  <a:lnTo>
                    <a:pt x="1281" y="96"/>
                  </a:lnTo>
                  <a:lnTo>
                    <a:pt x="1361" y="122"/>
                  </a:lnTo>
                  <a:lnTo>
                    <a:pt x="1437" y="157"/>
                  </a:lnTo>
                  <a:lnTo>
                    <a:pt x="1510" y="197"/>
                  </a:lnTo>
                  <a:lnTo>
                    <a:pt x="1578" y="243"/>
                  </a:lnTo>
                  <a:lnTo>
                    <a:pt x="1642" y="295"/>
                  </a:lnTo>
                  <a:lnTo>
                    <a:pt x="1700" y="353"/>
                  </a:lnTo>
                  <a:lnTo>
                    <a:pt x="1754" y="415"/>
                  </a:lnTo>
                  <a:lnTo>
                    <a:pt x="1801" y="482"/>
                  </a:lnTo>
                  <a:lnTo>
                    <a:pt x="1841" y="554"/>
                  </a:lnTo>
                  <a:lnTo>
                    <a:pt x="1800" y="473"/>
                  </a:lnTo>
                  <a:lnTo>
                    <a:pt x="1751" y="399"/>
                  </a:lnTo>
                  <a:lnTo>
                    <a:pt x="1696" y="329"/>
                  </a:lnTo>
                  <a:lnTo>
                    <a:pt x="1633" y="265"/>
                  </a:lnTo>
                  <a:lnTo>
                    <a:pt x="1565" y="207"/>
                  </a:lnTo>
                  <a:lnTo>
                    <a:pt x="1492" y="155"/>
                  </a:lnTo>
                  <a:lnTo>
                    <a:pt x="1413" y="109"/>
                  </a:lnTo>
                  <a:lnTo>
                    <a:pt x="1331" y="72"/>
                  </a:lnTo>
                  <a:lnTo>
                    <a:pt x="1245" y="41"/>
                  </a:lnTo>
                  <a:lnTo>
                    <a:pt x="1155" y="20"/>
                  </a:lnTo>
                  <a:lnTo>
                    <a:pt x="1061" y="5"/>
                  </a:lnTo>
                  <a:lnTo>
                    <a:pt x="964"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40" name="Freeform 39"/>
            <p:cNvSpPr>
              <a:spLocks/>
            </p:cNvSpPr>
            <p:nvPr/>
          </p:nvSpPr>
          <p:spPr bwMode="gray">
            <a:xfrm>
              <a:off x="5476876" y="4621213"/>
              <a:ext cx="2924175" cy="1463675"/>
            </a:xfrm>
            <a:custGeom>
              <a:avLst/>
              <a:gdLst>
                <a:gd name="T0" fmla="*/ 877 w 1842"/>
                <a:gd name="T1" fmla="*/ 922 h 922"/>
                <a:gd name="T2" fmla="*/ 968 w 1842"/>
                <a:gd name="T3" fmla="*/ 917 h 922"/>
                <a:gd name="T4" fmla="*/ 1057 w 1842"/>
                <a:gd name="T5" fmla="*/ 905 h 922"/>
                <a:gd name="T6" fmla="*/ 1143 w 1842"/>
                <a:gd name="T7" fmla="*/ 884 h 922"/>
                <a:gd name="T8" fmla="*/ 1227 w 1842"/>
                <a:gd name="T9" fmla="*/ 858 h 922"/>
                <a:gd name="T10" fmla="*/ 1305 w 1842"/>
                <a:gd name="T11" fmla="*/ 823 h 922"/>
                <a:gd name="T12" fmla="*/ 1381 w 1842"/>
                <a:gd name="T13" fmla="*/ 782 h 922"/>
                <a:gd name="T14" fmla="*/ 1453 w 1842"/>
                <a:gd name="T15" fmla="*/ 734 h 922"/>
                <a:gd name="T16" fmla="*/ 1519 w 1842"/>
                <a:gd name="T17" fmla="*/ 681 h 922"/>
                <a:gd name="T18" fmla="*/ 1580 w 1842"/>
                <a:gd name="T19" fmla="*/ 623 h 922"/>
                <a:gd name="T20" fmla="*/ 1637 w 1842"/>
                <a:gd name="T21" fmla="*/ 559 h 922"/>
                <a:gd name="T22" fmla="*/ 1686 w 1842"/>
                <a:gd name="T23" fmla="*/ 490 h 922"/>
                <a:gd name="T24" fmla="*/ 1731 w 1842"/>
                <a:gd name="T25" fmla="*/ 416 h 922"/>
                <a:gd name="T26" fmla="*/ 1768 w 1842"/>
                <a:gd name="T27" fmla="*/ 340 h 922"/>
                <a:gd name="T28" fmla="*/ 1797 w 1842"/>
                <a:gd name="T29" fmla="*/ 258 h 922"/>
                <a:gd name="T30" fmla="*/ 1820 w 1842"/>
                <a:gd name="T31" fmla="*/ 175 h 922"/>
                <a:gd name="T32" fmla="*/ 1835 w 1842"/>
                <a:gd name="T33" fmla="*/ 89 h 922"/>
                <a:gd name="T34" fmla="*/ 1842 w 1842"/>
                <a:gd name="T35" fmla="*/ 0 h 922"/>
                <a:gd name="T36" fmla="*/ 1735 w 1842"/>
                <a:gd name="T37" fmla="*/ 0 h 922"/>
                <a:gd name="T38" fmla="*/ 1728 w 1842"/>
                <a:gd name="T39" fmla="*/ 87 h 922"/>
                <a:gd name="T40" fmla="*/ 1711 w 1842"/>
                <a:gd name="T41" fmla="*/ 174 h 922"/>
                <a:gd name="T42" fmla="*/ 1686 w 1842"/>
                <a:gd name="T43" fmla="*/ 257 h 922"/>
                <a:gd name="T44" fmla="*/ 1653 w 1842"/>
                <a:gd name="T45" fmla="*/ 337 h 922"/>
                <a:gd name="T46" fmla="*/ 1613 w 1842"/>
                <a:gd name="T47" fmla="*/ 412 h 922"/>
                <a:gd name="T48" fmla="*/ 1567 w 1842"/>
                <a:gd name="T49" fmla="*/ 483 h 922"/>
                <a:gd name="T50" fmla="*/ 1514 w 1842"/>
                <a:gd name="T51" fmla="*/ 550 h 922"/>
                <a:gd name="T52" fmla="*/ 1454 w 1842"/>
                <a:gd name="T53" fmla="*/ 611 h 922"/>
                <a:gd name="T54" fmla="*/ 1390 w 1842"/>
                <a:gd name="T55" fmla="*/ 666 h 922"/>
                <a:gd name="T56" fmla="*/ 1320 w 1842"/>
                <a:gd name="T57" fmla="*/ 716 h 922"/>
                <a:gd name="T58" fmla="*/ 1246 w 1842"/>
                <a:gd name="T59" fmla="*/ 759 h 922"/>
                <a:gd name="T60" fmla="*/ 1167 w 1842"/>
                <a:gd name="T61" fmla="*/ 795 h 922"/>
                <a:gd name="T62" fmla="*/ 1084 w 1842"/>
                <a:gd name="T63" fmla="*/ 823 h 922"/>
                <a:gd name="T64" fmla="*/ 999 w 1842"/>
                <a:gd name="T65" fmla="*/ 846 h 922"/>
                <a:gd name="T66" fmla="*/ 910 w 1842"/>
                <a:gd name="T67" fmla="*/ 858 h 922"/>
                <a:gd name="T68" fmla="*/ 818 w 1842"/>
                <a:gd name="T69" fmla="*/ 862 h 922"/>
                <a:gd name="T70" fmla="*/ 730 w 1842"/>
                <a:gd name="T71" fmla="*/ 858 h 922"/>
                <a:gd name="T72" fmla="*/ 644 w 1842"/>
                <a:gd name="T73" fmla="*/ 846 h 922"/>
                <a:gd name="T74" fmla="*/ 561 w 1842"/>
                <a:gd name="T75" fmla="*/ 826 h 922"/>
                <a:gd name="T76" fmla="*/ 480 w 1842"/>
                <a:gd name="T77" fmla="*/ 800 h 922"/>
                <a:gd name="T78" fmla="*/ 405 w 1842"/>
                <a:gd name="T79" fmla="*/ 765 h 922"/>
                <a:gd name="T80" fmla="*/ 332 w 1842"/>
                <a:gd name="T81" fmla="*/ 725 h 922"/>
                <a:gd name="T82" fmla="*/ 263 w 1842"/>
                <a:gd name="T83" fmla="*/ 679 h 922"/>
                <a:gd name="T84" fmla="*/ 199 w 1842"/>
                <a:gd name="T85" fmla="*/ 627 h 922"/>
                <a:gd name="T86" fmla="*/ 141 w 1842"/>
                <a:gd name="T87" fmla="*/ 569 h 922"/>
                <a:gd name="T88" fmla="*/ 88 w 1842"/>
                <a:gd name="T89" fmla="*/ 508 h 922"/>
                <a:gd name="T90" fmla="*/ 40 w 1842"/>
                <a:gd name="T91" fmla="*/ 441 h 922"/>
                <a:gd name="T92" fmla="*/ 0 w 1842"/>
                <a:gd name="T93" fmla="*/ 370 h 922"/>
                <a:gd name="T94" fmla="*/ 42 w 1842"/>
                <a:gd name="T95" fmla="*/ 449 h 922"/>
                <a:gd name="T96" fmla="*/ 91 w 1842"/>
                <a:gd name="T97" fmla="*/ 523 h 922"/>
                <a:gd name="T98" fmla="*/ 146 w 1842"/>
                <a:gd name="T99" fmla="*/ 593 h 922"/>
                <a:gd name="T100" fmla="*/ 208 w 1842"/>
                <a:gd name="T101" fmla="*/ 657 h 922"/>
                <a:gd name="T102" fmla="*/ 277 w 1842"/>
                <a:gd name="T103" fmla="*/ 716 h 922"/>
                <a:gd name="T104" fmla="*/ 350 w 1842"/>
                <a:gd name="T105" fmla="*/ 768 h 922"/>
                <a:gd name="T106" fmla="*/ 428 w 1842"/>
                <a:gd name="T107" fmla="*/ 813 h 922"/>
                <a:gd name="T108" fmla="*/ 510 w 1842"/>
                <a:gd name="T109" fmla="*/ 852 h 922"/>
                <a:gd name="T110" fmla="*/ 598 w 1842"/>
                <a:gd name="T111" fmla="*/ 881 h 922"/>
                <a:gd name="T112" fmla="*/ 687 w 1842"/>
                <a:gd name="T113" fmla="*/ 904 h 922"/>
                <a:gd name="T114" fmla="*/ 781 w 1842"/>
                <a:gd name="T115" fmla="*/ 917 h 922"/>
                <a:gd name="T116" fmla="*/ 877 w 1842"/>
                <a:gd name="T117" fmla="*/ 922 h 9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42" h="922">
                  <a:moveTo>
                    <a:pt x="877" y="922"/>
                  </a:moveTo>
                  <a:lnTo>
                    <a:pt x="968" y="917"/>
                  </a:lnTo>
                  <a:lnTo>
                    <a:pt x="1057" y="905"/>
                  </a:lnTo>
                  <a:lnTo>
                    <a:pt x="1143" y="884"/>
                  </a:lnTo>
                  <a:lnTo>
                    <a:pt x="1227" y="858"/>
                  </a:lnTo>
                  <a:lnTo>
                    <a:pt x="1305" y="823"/>
                  </a:lnTo>
                  <a:lnTo>
                    <a:pt x="1381" y="782"/>
                  </a:lnTo>
                  <a:lnTo>
                    <a:pt x="1453" y="734"/>
                  </a:lnTo>
                  <a:lnTo>
                    <a:pt x="1519" y="681"/>
                  </a:lnTo>
                  <a:lnTo>
                    <a:pt x="1580" y="623"/>
                  </a:lnTo>
                  <a:lnTo>
                    <a:pt x="1637" y="559"/>
                  </a:lnTo>
                  <a:lnTo>
                    <a:pt x="1686" y="490"/>
                  </a:lnTo>
                  <a:lnTo>
                    <a:pt x="1731" y="416"/>
                  </a:lnTo>
                  <a:lnTo>
                    <a:pt x="1768" y="340"/>
                  </a:lnTo>
                  <a:lnTo>
                    <a:pt x="1797" y="258"/>
                  </a:lnTo>
                  <a:lnTo>
                    <a:pt x="1820" y="175"/>
                  </a:lnTo>
                  <a:lnTo>
                    <a:pt x="1835" y="89"/>
                  </a:lnTo>
                  <a:lnTo>
                    <a:pt x="1842" y="0"/>
                  </a:lnTo>
                  <a:lnTo>
                    <a:pt x="1735" y="0"/>
                  </a:lnTo>
                  <a:lnTo>
                    <a:pt x="1728" y="87"/>
                  </a:lnTo>
                  <a:lnTo>
                    <a:pt x="1711" y="174"/>
                  </a:lnTo>
                  <a:lnTo>
                    <a:pt x="1686" y="257"/>
                  </a:lnTo>
                  <a:lnTo>
                    <a:pt x="1653" y="337"/>
                  </a:lnTo>
                  <a:lnTo>
                    <a:pt x="1613" y="412"/>
                  </a:lnTo>
                  <a:lnTo>
                    <a:pt x="1567" y="483"/>
                  </a:lnTo>
                  <a:lnTo>
                    <a:pt x="1514" y="550"/>
                  </a:lnTo>
                  <a:lnTo>
                    <a:pt x="1454" y="611"/>
                  </a:lnTo>
                  <a:lnTo>
                    <a:pt x="1390" y="666"/>
                  </a:lnTo>
                  <a:lnTo>
                    <a:pt x="1320" y="716"/>
                  </a:lnTo>
                  <a:lnTo>
                    <a:pt x="1246" y="759"/>
                  </a:lnTo>
                  <a:lnTo>
                    <a:pt x="1167" y="795"/>
                  </a:lnTo>
                  <a:lnTo>
                    <a:pt x="1084" y="823"/>
                  </a:lnTo>
                  <a:lnTo>
                    <a:pt x="999" y="846"/>
                  </a:lnTo>
                  <a:lnTo>
                    <a:pt x="910" y="858"/>
                  </a:lnTo>
                  <a:lnTo>
                    <a:pt x="818" y="862"/>
                  </a:lnTo>
                  <a:lnTo>
                    <a:pt x="730" y="858"/>
                  </a:lnTo>
                  <a:lnTo>
                    <a:pt x="644" y="846"/>
                  </a:lnTo>
                  <a:lnTo>
                    <a:pt x="561" y="826"/>
                  </a:lnTo>
                  <a:lnTo>
                    <a:pt x="480" y="800"/>
                  </a:lnTo>
                  <a:lnTo>
                    <a:pt x="405" y="765"/>
                  </a:lnTo>
                  <a:lnTo>
                    <a:pt x="332" y="725"/>
                  </a:lnTo>
                  <a:lnTo>
                    <a:pt x="263" y="679"/>
                  </a:lnTo>
                  <a:lnTo>
                    <a:pt x="199" y="627"/>
                  </a:lnTo>
                  <a:lnTo>
                    <a:pt x="141" y="569"/>
                  </a:lnTo>
                  <a:lnTo>
                    <a:pt x="88" y="508"/>
                  </a:lnTo>
                  <a:lnTo>
                    <a:pt x="40" y="441"/>
                  </a:lnTo>
                  <a:lnTo>
                    <a:pt x="0" y="370"/>
                  </a:lnTo>
                  <a:lnTo>
                    <a:pt x="42" y="449"/>
                  </a:lnTo>
                  <a:lnTo>
                    <a:pt x="91" y="523"/>
                  </a:lnTo>
                  <a:lnTo>
                    <a:pt x="146" y="593"/>
                  </a:lnTo>
                  <a:lnTo>
                    <a:pt x="208" y="657"/>
                  </a:lnTo>
                  <a:lnTo>
                    <a:pt x="277" y="716"/>
                  </a:lnTo>
                  <a:lnTo>
                    <a:pt x="350" y="768"/>
                  </a:lnTo>
                  <a:lnTo>
                    <a:pt x="428" y="813"/>
                  </a:lnTo>
                  <a:lnTo>
                    <a:pt x="510" y="852"/>
                  </a:lnTo>
                  <a:lnTo>
                    <a:pt x="598" y="881"/>
                  </a:lnTo>
                  <a:lnTo>
                    <a:pt x="687" y="904"/>
                  </a:lnTo>
                  <a:lnTo>
                    <a:pt x="781" y="917"/>
                  </a:lnTo>
                  <a:lnTo>
                    <a:pt x="877" y="922"/>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41" name="Freeform 40"/>
            <p:cNvSpPr>
              <a:spLocks noEditPoints="1"/>
            </p:cNvSpPr>
            <p:nvPr/>
          </p:nvSpPr>
          <p:spPr bwMode="gray">
            <a:xfrm>
              <a:off x="7761288" y="5873750"/>
              <a:ext cx="436563" cy="207963"/>
            </a:xfrm>
            <a:custGeom>
              <a:avLst/>
              <a:gdLst>
                <a:gd name="T0" fmla="*/ 202 w 275"/>
                <a:gd name="T1" fmla="*/ 97 h 131"/>
                <a:gd name="T2" fmla="*/ 240 w 275"/>
                <a:gd name="T3" fmla="*/ 0 h 131"/>
                <a:gd name="T4" fmla="*/ 275 w 275"/>
                <a:gd name="T5" fmla="*/ 0 h 131"/>
                <a:gd name="T6" fmla="*/ 275 w 275"/>
                <a:gd name="T7" fmla="*/ 131 h 131"/>
                <a:gd name="T8" fmla="*/ 251 w 275"/>
                <a:gd name="T9" fmla="*/ 131 h 131"/>
                <a:gd name="T10" fmla="*/ 251 w 275"/>
                <a:gd name="T11" fmla="*/ 26 h 131"/>
                <a:gd name="T12" fmla="*/ 251 w 275"/>
                <a:gd name="T13" fmla="*/ 26 h 131"/>
                <a:gd name="T14" fmla="*/ 210 w 275"/>
                <a:gd name="T15" fmla="*/ 131 h 131"/>
                <a:gd name="T16" fmla="*/ 193 w 275"/>
                <a:gd name="T17" fmla="*/ 131 h 131"/>
                <a:gd name="T18" fmla="*/ 152 w 275"/>
                <a:gd name="T19" fmla="*/ 26 h 131"/>
                <a:gd name="T20" fmla="*/ 152 w 275"/>
                <a:gd name="T21" fmla="*/ 26 h 131"/>
                <a:gd name="T22" fmla="*/ 152 w 275"/>
                <a:gd name="T23" fmla="*/ 131 h 131"/>
                <a:gd name="T24" fmla="*/ 128 w 275"/>
                <a:gd name="T25" fmla="*/ 131 h 131"/>
                <a:gd name="T26" fmla="*/ 128 w 275"/>
                <a:gd name="T27" fmla="*/ 0 h 131"/>
                <a:gd name="T28" fmla="*/ 164 w 275"/>
                <a:gd name="T29" fmla="*/ 0 h 131"/>
                <a:gd name="T30" fmla="*/ 202 w 275"/>
                <a:gd name="T31" fmla="*/ 97 h 131"/>
                <a:gd name="T32" fmla="*/ 106 w 275"/>
                <a:gd name="T33" fmla="*/ 20 h 131"/>
                <a:gd name="T34" fmla="*/ 64 w 275"/>
                <a:gd name="T35" fmla="*/ 20 h 131"/>
                <a:gd name="T36" fmla="*/ 64 w 275"/>
                <a:gd name="T37" fmla="*/ 131 h 131"/>
                <a:gd name="T38" fmla="*/ 40 w 275"/>
                <a:gd name="T39" fmla="*/ 131 h 131"/>
                <a:gd name="T40" fmla="*/ 40 w 275"/>
                <a:gd name="T41" fmla="*/ 20 h 131"/>
                <a:gd name="T42" fmla="*/ 0 w 275"/>
                <a:gd name="T43" fmla="*/ 20 h 131"/>
                <a:gd name="T44" fmla="*/ 0 w 275"/>
                <a:gd name="T45" fmla="*/ 0 h 131"/>
                <a:gd name="T46" fmla="*/ 106 w 275"/>
                <a:gd name="T47" fmla="*/ 0 h 131"/>
                <a:gd name="T48" fmla="*/ 106 w 275"/>
                <a:gd name="T49" fmla="*/ 20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75" h="131">
                  <a:moveTo>
                    <a:pt x="202" y="97"/>
                  </a:moveTo>
                  <a:lnTo>
                    <a:pt x="240" y="0"/>
                  </a:lnTo>
                  <a:lnTo>
                    <a:pt x="275" y="0"/>
                  </a:lnTo>
                  <a:lnTo>
                    <a:pt x="275" y="131"/>
                  </a:lnTo>
                  <a:lnTo>
                    <a:pt x="251" y="131"/>
                  </a:lnTo>
                  <a:lnTo>
                    <a:pt x="251" y="26"/>
                  </a:lnTo>
                  <a:lnTo>
                    <a:pt x="251" y="26"/>
                  </a:lnTo>
                  <a:lnTo>
                    <a:pt x="210" y="131"/>
                  </a:lnTo>
                  <a:lnTo>
                    <a:pt x="193" y="131"/>
                  </a:lnTo>
                  <a:lnTo>
                    <a:pt x="152" y="26"/>
                  </a:lnTo>
                  <a:lnTo>
                    <a:pt x="152" y="26"/>
                  </a:lnTo>
                  <a:lnTo>
                    <a:pt x="152" y="131"/>
                  </a:lnTo>
                  <a:lnTo>
                    <a:pt x="128" y="131"/>
                  </a:lnTo>
                  <a:lnTo>
                    <a:pt x="128" y="0"/>
                  </a:lnTo>
                  <a:lnTo>
                    <a:pt x="164" y="0"/>
                  </a:lnTo>
                  <a:lnTo>
                    <a:pt x="202" y="97"/>
                  </a:lnTo>
                  <a:close/>
                  <a:moveTo>
                    <a:pt x="106" y="20"/>
                  </a:moveTo>
                  <a:lnTo>
                    <a:pt x="64" y="20"/>
                  </a:lnTo>
                  <a:lnTo>
                    <a:pt x="64" y="131"/>
                  </a:lnTo>
                  <a:lnTo>
                    <a:pt x="40" y="131"/>
                  </a:lnTo>
                  <a:lnTo>
                    <a:pt x="40" y="20"/>
                  </a:lnTo>
                  <a:lnTo>
                    <a:pt x="0" y="20"/>
                  </a:lnTo>
                  <a:lnTo>
                    <a:pt x="0" y="0"/>
                  </a:lnTo>
                  <a:lnTo>
                    <a:pt x="106" y="0"/>
                  </a:lnTo>
                  <a:lnTo>
                    <a:pt x="106" y="2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grpSp>
      <p:sp>
        <p:nvSpPr>
          <p:cNvPr id="42" name="Rectangle 41"/>
          <p:cNvSpPr/>
          <p:nvPr userDrawn="1"/>
        </p:nvSpPr>
        <p:spPr bwMode="gray">
          <a:xfrm>
            <a:off x="228600" y="228600"/>
            <a:ext cx="8689975" cy="4764088"/>
          </a:xfrm>
          <a:prstGeom prst="rect">
            <a:avLst/>
          </a:prstGeom>
          <a:solidFill>
            <a:srgbClr val="0033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TextBox 42"/>
          <p:cNvSpPr txBox="1"/>
          <p:nvPr userDrawn="1"/>
        </p:nvSpPr>
        <p:spPr bwMode="gray">
          <a:xfrm>
            <a:off x="0" y="6427788"/>
            <a:ext cx="1828800" cy="430212"/>
          </a:xfrm>
          <a:prstGeom prst="rect">
            <a:avLst/>
          </a:prstGeom>
        </p:spPr>
        <p:txBody>
          <a:bodyPr wrap="none" lIns="228600" rIns="228600" bIns="201168" anchor="b"/>
          <a:lstStyle>
            <a:lvl1pPr>
              <a:tabLst>
                <a:tab pos="284163" algn="l"/>
              </a:tabLst>
              <a:defRPr>
                <a:solidFill>
                  <a:schemeClr val="tx1"/>
                </a:solidFill>
                <a:latin typeface="Arial" charset="0"/>
                <a:ea typeface="ＭＳ Ｐゴシック" charset="0"/>
                <a:cs typeface="ＭＳ Ｐゴシック" charset="0"/>
              </a:defRPr>
            </a:lvl1pPr>
            <a:lvl2pPr marL="37931725" indent="-37474525">
              <a:tabLst>
                <a:tab pos="284163" algn="l"/>
              </a:tabLst>
              <a:defRPr>
                <a:solidFill>
                  <a:schemeClr val="tx1"/>
                </a:solidFill>
                <a:latin typeface="Arial" charset="0"/>
                <a:ea typeface="ＭＳ Ｐゴシック" charset="0"/>
              </a:defRPr>
            </a:lvl2pPr>
            <a:lvl3pPr>
              <a:tabLst>
                <a:tab pos="284163" algn="l"/>
              </a:tabLst>
              <a:defRPr>
                <a:solidFill>
                  <a:schemeClr val="tx1"/>
                </a:solidFill>
                <a:latin typeface="Arial" charset="0"/>
                <a:ea typeface="ＭＳ Ｐゴシック" charset="0"/>
              </a:defRPr>
            </a:lvl3pPr>
            <a:lvl4pPr>
              <a:tabLst>
                <a:tab pos="284163" algn="l"/>
              </a:tabLst>
              <a:defRPr>
                <a:solidFill>
                  <a:schemeClr val="tx1"/>
                </a:solidFill>
                <a:latin typeface="Arial" charset="0"/>
                <a:ea typeface="ＭＳ Ｐゴシック" charset="0"/>
              </a:defRPr>
            </a:lvl4pPr>
            <a:lvl5pPr>
              <a:tabLst>
                <a:tab pos="284163" algn="l"/>
              </a:tabLst>
              <a:defRPr>
                <a:solidFill>
                  <a:schemeClr val="tx1"/>
                </a:solidFill>
                <a:latin typeface="Arial" charset="0"/>
                <a:ea typeface="ＭＳ Ｐゴシック" charset="0"/>
              </a:defRPr>
            </a:lvl5pPr>
            <a:lvl6pPr marL="457200" fontAlgn="base">
              <a:spcBef>
                <a:spcPct val="0"/>
              </a:spcBef>
              <a:spcAft>
                <a:spcPct val="0"/>
              </a:spcAft>
              <a:tabLst>
                <a:tab pos="284163" algn="l"/>
              </a:tabLst>
              <a:defRPr>
                <a:solidFill>
                  <a:schemeClr val="tx1"/>
                </a:solidFill>
                <a:latin typeface="Arial" charset="0"/>
                <a:ea typeface="ＭＳ Ｐゴシック" charset="0"/>
              </a:defRPr>
            </a:lvl6pPr>
            <a:lvl7pPr marL="914400" fontAlgn="base">
              <a:spcBef>
                <a:spcPct val="0"/>
              </a:spcBef>
              <a:spcAft>
                <a:spcPct val="0"/>
              </a:spcAft>
              <a:tabLst>
                <a:tab pos="284163" algn="l"/>
              </a:tabLst>
              <a:defRPr>
                <a:solidFill>
                  <a:schemeClr val="tx1"/>
                </a:solidFill>
                <a:latin typeface="Arial" charset="0"/>
                <a:ea typeface="ＭＳ Ｐゴシック" charset="0"/>
              </a:defRPr>
            </a:lvl7pPr>
            <a:lvl8pPr marL="1371600" fontAlgn="base">
              <a:spcBef>
                <a:spcPct val="0"/>
              </a:spcBef>
              <a:spcAft>
                <a:spcPct val="0"/>
              </a:spcAft>
              <a:tabLst>
                <a:tab pos="284163" algn="l"/>
              </a:tabLst>
              <a:defRPr>
                <a:solidFill>
                  <a:schemeClr val="tx1"/>
                </a:solidFill>
                <a:latin typeface="Arial" charset="0"/>
                <a:ea typeface="ＭＳ Ｐゴシック" charset="0"/>
              </a:defRPr>
            </a:lvl8pPr>
            <a:lvl9pPr marL="1828800" fontAlgn="base">
              <a:spcBef>
                <a:spcPct val="0"/>
              </a:spcBef>
              <a:spcAft>
                <a:spcPct val="0"/>
              </a:spcAft>
              <a:tabLst>
                <a:tab pos="284163" algn="l"/>
              </a:tabLst>
              <a:defRPr>
                <a:solidFill>
                  <a:schemeClr val="tx1"/>
                </a:solidFill>
                <a:latin typeface="Arial" charset="0"/>
                <a:ea typeface="ＭＳ Ｐゴシック" charset="0"/>
              </a:defRPr>
            </a:lvl9pPr>
          </a:lstStyle>
          <a:p>
            <a:pPr fontAlgn="auto">
              <a:spcBef>
                <a:spcPts val="0"/>
              </a:spcBef>
              <a:spcAft>
                <a:spcPts val="0"/>
              </a:spcAft>
              <a:defRPr/>
            </a:pPr>
            <a:r>
              <a:rPr lang="en-US" sz="1000" smtClean="0"/>
              <a:t>www.internetsociety.org</a:t>
            </a:r>
          </a:p>
        </p:txBody>
      </p:sp>
      <p:sp>
        <p:nvSpPr>
          <p:cNvPr id="44" name="Text Placeholder 43"/>
          <p:cNvSpPr>
            <a:spLocks noGrp="1"/>
          </p:cNvSpPr>
          <p:nvPr>
            <p:ph type="body" sz="quarter" idx="10"/>
          </p:nvPr>
        </p:nvSpPr>
        <p:spPr>
          <a:xfrm>
            <a:off x="228600" y="1219200"/>
            <a:ext cx="4341813" cy="1036320"/>
          </a:xfrm>
        </p:spPr>
        <p:txBody>
          <a:bodyPr/>
          <a:lstStyle>
            <a:lvl1pPr>
              <a:spcBef>
                <a:spcPts val="0"/>
              </a:spcBef>
              <a:defRPr sz="1400" b="0" baseline="0">
                <a:solidFill>
                  <a:schemeClr val="bg1"/>
                </a:solidFill>
              </a:defRPr>
            </a:lvl1pPr>
            <a:lvl2pPr>
              <a:defRPr baseline="0"/>
            </a:lvl2pPr>
          </a:lstStyle>
          <a:p>
            <a:pPr lvl="0"/>
            <a:r>
              <a:rPr lang="en-US" smtClean="0"/>
              <a:t>Click to edit Master text styles</a:t>
            </a:r>
          </a:p>
        </p:txBody>
      </p:sp>
      <p:sp>
        <p:nvSpPr>
          <p:cNvPr id="45" name="Title 44"/>
          <p:cNvSpPr>
            <a:spLocks noGrp="1"/>
          </p:cNvSpPr>
          <p:nvPr>
            <p:ph type="title"/>
          </p:nvPr>
        </p:nvSpPr>
        <p:spPr>
          <a:xfrm>
            <a:off x="228600" y="225425"/>
            <a:ext cx="4343400" cy="461665"/>
          </a:xfrm>
        </p:spPr>
        <p:txBody>
          <a:bodyPr bIns="0">
            <a:spAutoFit/>
          </a:bodyPr>
          <a:lstStyle>
            <a:lvl1pPr>
              <a:defRPr sz="2000" baseline="0">
                <a:solidFill>
                  <a:schemeClr val="accent2"/>
                </a:solidFill>
              </a:defRPr>
            </a:lvl1pPr>
          </a:lstStyle>
          <a:p>
            <a:r>
              <a:rPr lang="en-US" smtClean="0"/>
              <a:t>Click to edit Master title style</a:t>
            </a:r>
            <a:endParaRPr lang="en-US" dirty="0"/>
          </a:p>
        </p:txBody>
      </p:sp>
      <p:sp>
        <p:nvSpPr>
          <p:cNvPr id="47" name="Text Placeholder 46"/>
          <p:cNvSpPr>
            <a:spLocks noGrp="1"/>
          </p:cNvSpPr>
          <p:nvPr>
            <p:ph type="body" sz="quarter" idx="11"/>
          </p:nvPr>
        </p:nvSpPr>
        <p:spPr>
          <a:xfrm>
            <a:off x="228600" y="687090"/>
            <a:ext cx="4343400" cy="341632"/>
          </a:xfrm>
        </p:spPr>
        <p:txBody>
          <a:bodyPr bIns="0" rtlCol="0">
            <a:spAutoFit/>
          </a:bodyPr>
          <a:lstStyle>
            <a:lvl1pPr>
              <a:defRPr lang="en-US" sz="1800" b="0" baseline="0" dirty="0" smtClean="0">
                <a:solidFill>
                  <a:schemeClr val="bg1"/>
                </a:solidFill>
                <a:latin typeface="+mj-lt"/>
                <a:ea typeface="+mj-ea"/>
                <a:cs typeface="+mj-cs"/>
              </a:defRPr>
            </a:lvl1pPr>
            <a:lvl2pPr>
              <a:defRPr lang="en-US" dirty="0" smtClean="0">
                <a:solidFill>
                  <a:schemeClr val="tx1"/>
                </a:solidFill>
              </a:defRPr>
            </a:lvl2pPr>
            <a:lvl3pPr>
              <a:defRPr lang="en-US" dirty="0" smtClean="0">
                <a:solidFill>
                  <a:schemeClr val="tx1"/>
                </a:solidFill>
              </a:defRPr>
            </a:lvl3pPr>
            <a:lvl4pPr>
              <a:defRPr lang="en-US" dirty="0" smtClean="0">
                <a:solidFill>
                  <a:schemeClr val="tx1"/>
                </a:solidFill>
              </a:defRPr>
            </a:lvl4pPr>
            <a:lvl5pPr>
              <a:defRPr lang="en-US" dirty="0">
                <a:solidFill>
                  <a:schemeClr val="tx1"/>
                </a:solidFill>
              </a:defRPr>
            </a:lvl5pPr>
          </a:lstStyle>
          <a:p>
            <a:pPr lvl="0"/>
            <a:r>
              <a:rPr lang="en-US" smtClean="0"/>
              <a:t>Click to edit Master text styles</a:t>
            </a:r>
          </a:p>
        </p:txBody>
      </p:sp>
    </p:spTree>
    <p:extLst>
      <p:ext uri="{BB962C8B-B14F-4D97-AF65-F5344CB8AC3E}">
        <p14:creationId xmlns:p14="http://schemas.microsoft.com/office/powerpoint/2010/main" val="2202864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 ISOC Light Blue">
    <p:spTree>
      <p:nvGrpSpPr>
        <p:cNvPr id="1" name=""/>
        <p:cNvGrpSpPr/>
        <p:nvPr/>
      </p:nvGrpSpPr>
      <p:grpSpPr>
        <a:xfrm>
          <a:off x="0" y="0"/>
          <a:ext cx="0" cy="0"/>
          <a:chOff x="0" y="0"/>
          <a:chExt cx="0" cy="0"/>
        </a:xfrm>
      </p:grpSpPr>
      <p:sp>
        <p:nvSpPr>
          <p:cNvPr id="4" name="Rectangle 3"/>
          <p:cNvSpPr/>
          <p:nvPr/>
        </p:nvSpPr>
        <p:spPr bwMode="gray">
          <a:xfrm>
            <a:off x="228600" y="228600"/>
            <a:ext cx="8689975" cy="4764088"/>
          </a:xfrm>
          <a:prstGeom prst="rect">
            <a:avLst/>
          </a:prstGeom>
          <a:solidFill>
            <a:srgbClr val="009F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extBox 4"/>
          <p:cNvSpPr txBox="1"/>
          <p:nvPr/>
        </p:nvSpPr>
        <p:spPr bwMode="gray">
          <a:xfrm>
            <a:off x="0" y="6427788"/>
            <a:ext cx="1828800" cy="430212"/>
          </a:xfrm>
          <a:prstGeom prst="rect">
            <a:avLst/>
          </a:prstGeom>
        </p:spPr>
        <p:txBody>
          <a:bodyPr wrap="none" lIns="228600" rIns="228600" bIns="201168" anchor="b"/>
          <a:lstStyle>
            <a:lvl1pPr eaLnBrk="0" hangingPunct="0">
              <a:tabLst>
                <a:tab pos="284163" algn="l"/>
              </a:tabLst>
              <a:defRPr sz="2400">
                <a:solidFill>
                  <a:schemeClr val="tx1"/>
                </a:solidFill>
                <a:latin typeface="Arial" charset="0"/>
                <a:ea typeface="ＭＳ Ｐゴシック" charset="0"/>
                <a:cs typeface="ＭＳ Ｐゴシック" charset="0"/>
              </a:defRPr>
            </a:lvl1pPr>
            <a:lvl2pPr marL="37931725" indent="-37474525" eaLnBrk="0" hangingPunct="0">
              <a:tabLst>
                <a:tab pos="284163" algn="l"/>
              </a:tabLst>
              <a:defRPr sz="2400">
                <a:solidFill>
                  <a:schemeClr val="tx1"/>
                </a:solidFill>
                <a:latin typeface="Arial" charset="0"/>
                <a:ea typeface="ＭＳ Ｐゴシック" charset="0"/>
              </a:defRPr>
            </a:lvl2pPr>
            <a:lvl3pPr eaLnBrk="0" hangingPunct="0">
              <a:tabLst>
                <a:tab pos="284163" algn="l"/>
              </a:tabLst>
              <a:defRPr sz="2400">
                <a:solidFill>
                  <a:schemeClr val="tx1"/>
                </a:solidFill>
                <a:latin typeface="Arial" charset="0"/>
                <a:ea typeface="ＭＳ Ｐゴシック" charset="0"/>
              </a:defRPr>
            </a:lvl3pPr>
            <a:lvl4pPr eaLnBrk="0" hangingPunct="0">
              <a:tabLst>
                <a:tab pos="284163" algn="l"/>
              </a:tabLst>
              <a:defRPr sz="2400">
                <a:solidFill>
                  <a:schemeClr val="tx1"/>
                </a:solidFill>
                <a:latin typeface="Arial" charset="0"/>
                <a:ea typeface="ＭＳ Ｐゴシック" charset="0"/>
              </a:defRPr>
            </a:lvl4pPr>
            <a:lvl5pPr eaLnBrk="0" hangingPunct="0">
              <a:tabLst>
                <a:tab pos="284163" algn="l"/>
              </a:tabLst>
              <a:defRPr sz="2400">
                <a:solidFill>
                  <a:schemeClr val="tx1"/>
                </a:solidFill>
                <a:latin typeface="Arial" charset="0"/>
                <a:ea typeface="ＭＳ Ｐゴシック" charset="0"/>
              </a:defRPr>
            </a:lvl5pPr>
            <a:lvl6pPr marL="457200" eaLnBrk="0" fontAlgn="base" hangingPunct="0">
              <a:spcBef>
                <a:spcPct val="0"/>
              </a:spcBef>
              <a:spcAft>
                <a:spcPct val="0"/>
              </a:spcAft>
              <a:tabLst>
                <a:tab pos="284163" algn="l"/>
              </a:tabLst>
              <a:defRPr sz="2400">
                <a:solidFill>
                  <a:schemeClr val="tx1"/>
                </a:solidFill>
                <a:latin typeface="Arial" charset="0"/>
                <a:ea typeface="ＭＳ Ｐゴシック" charset="0"/>
              </a:defRPr>
            </a:lvl6pPr>
            <a:lvl7pPr marL="914400" eaLnBrk="0" fontAlgn="base" hangingPunct="0">
              <a:spcBef>
                <a:spcPct val="0"/>
              </a:spcBef>
              <a:spcAft>
                <a:spcPct val="0"/>
              </a:spcAft>
              <a:tabLst>
                <a:tab pos="284163" algn="l"/>
              </a:tabLst>
              <a:defRPr sz="2400">
                <a:solidFill>
                  <a:schemeClr val="tx1"/>
                </a:solidFill>
                <a:latin typeface="Arial" charset="0"/>
                <a:ea typeface="ＭＳ Ｐゴシック" charset="0"/>
              </a:defRPr>
            </a:lvl7pPr>
            <a:lvl8pPr marL="1371600" eaLnBrk="0" fontAlgn="base" hangingPunct="0">
              <a:spcBef>
                <a:spcPct val="0"/>
              </a:spcBef>
              <a:spcAft>
                <a:spcPct val="0"/>
              </a:spcAft>
              <a:tabLst>
                <a:tab pos="284163" algn="l"/>
              </a:tabLst>
              <a:defRPr sz="2400">
                <a:solidFill>
                  <a:schemeClr val="tx1"/>
                </a:solidFill>
                <a:latin typeface="Arial" charset="0"/>
                <a:ea typeface="ＭＳ Ｐゴシック" charset="0"/>
              </a:defRPr>
            </a:lvl8pPr>
            <a:lvl9pPr marL="1828800" eaLnBrk="0" fontAlgn="base" hangingPunct="0">
              <a:spcBef>
                <a:spcPct val="0"/>
              </a:spcBef>
              <a:spcAft>
                <a:spcPct val="0"/>
              </a:spcAft>
              <a:tabLst>
                <a:tab pos="284163" algn="l"/>
              </a:tabLst>
              <a:defRPr sz="2400">
                <a:solidFill>
                  <a:schemeClr val="tx1"/>
                </a:solidFill>
                <a:latin typeface="Arial" charset="0"/>
                <a:ea typeface="ＭＳ Ｐゴシック" charset="0"/>
              </a:defRPr>
            </a:lvl9pPr>
          </a:lstStyle>
          <a:p>
            <a:pPr eaLnBrk="1" hangingPunct="1">
              <a:defRPr/>
            </a:pPr>
            <a:r>
              <a:rPr lang="en-US" sz="1000" smtClean="0"/>
              <a:t>www.internetsociety.org</a:t>
            </a:r>
          </a:p>
        </p:txBody>
      </p:sp>
      <p:grpSp>
        <p:nvGrpSpPr>
          <p:cNvPr id="6" name="Group 44"/>
          <p:cNvGrpSpPr>
            <a:grpSpLocks noChangeAspect="1"/>
          </p:cNvGrpSpPr>
          <p:nvPr/>
        </p:nvGrpSpPr>
        <p:grpSpPr bwMode="gray">
          <a:xfrm>
            <a:off x="6895367" y="5831829"/>
            <a:ext cx="2015644" cy="791861"/>
            <a:chOff x="622301" y="3028950"/>
            <a:chExt cx="7778750" cy="3055938"/>
          </a:xfrm>
          <a:solidFill>
            <a:srgbClr val="0033A0"/>
          </a:solidFill>
        </p:grpSpPr>
        <p:sp>
          <p:nvSpPr>
            <p:cNvPr id="7" name="Freeform 6"/>
            <p:cNvSpPr>
              <a:spLocks/>
            </p:cNvSpPr>
            <p:nvPr/>
          </p:nvSpPr>
          <p:spPr bwMode="gray">
            <a:xfrm>
              <a:off x="4456113" y="4791075"/>
              <a:ext cx="695325" cy="742950"/>
            </a:xfrm>
            <a:custGeom>
              <a:avLst/>
              <a:gdLst>
                <a:gd name="T0" fmla="*/ 202 w 438"/>
                <a:gd name="T1" fmla="*/ 215 h 468"/>
                <a:gd name="T2" fmla="*/ 301 w 438"/>
                <a:gd name="T3" fmla="*/ 0 h 468"/>
                <a:gd name="T4" fmla="*/ 438 w 438"/>
                <a:gd name="T5" fmla="*/ 0 h 468"/>
                <a:gd name="T6" fmla="*/ 266 w 438"/>
                <a:gd name="T7" fmla="*/ 327 h 468"/>
                <a:gd name="T8" fmla="*/ 248 w 438"/>
                <a:gd name="T9" fmla="*/ 360 h 468"/>
                <a:gd name="T10" fmla="*/ 231 w 438"/>
                <a:gd name="T11" fmla="*/ 388 h 468"/>
                <a:gd name="T12" fmla="*/ 215 w 438"/>
                <a:gd name="T13" fmla="*/ 412 h 468"/>
                <a:gd name="T14" fmla="*/ 199 w 438"/>
                <a:gd name="T15" fmla="*/ 429 h 468"/>
                <a:gd name="T16" fmla="*/ 179 w 438"/>
                <a:gd name="T17" fmla="*/ 444 h 468"/>
                <a:gd name="T18" fmla="*/ 157 w 438"/>
                <a:gd name="T19" fmla="*/ 455 h 468"/>
                <a:gd name="T20" fmla="*/ 132 w 438"/>
                <a:gd name="T21" fmla="*/ 462 h 468"/>
                <a:gd name="T22" fmla="*/ 99 w 438"/>
                <a:gd name="T23" fmla="*/ 467 h 468"/>
                <a:gd name="T24" fmla="*/ 62 w 438"/>
                <a:gd name="T25" fmla="*/ 468 h 468"/>
                <a:gd name="T26" fmla="*/ 37 w 438"/>
                <a:gd name="T27" fmla="*/ 468 h 468"/>
                <a:gd name="T28" fmla="*/ 14 w 438"/>
                <a:gd name="T29" fmla="*/ 467 h 468"/>
                <a:gd name="T30" fmla="*/ 0 w 438"/>
                <a:gd name="T31" fmla="*/ 465 h 468"/>
                <a:gd name="T32" fmla="*/ 17 w 438"/>
                <a:gd name="T33" fmla="*/ 368 h 468"/>
                <a:gd name="T34" fmla="*/ 46 w 438"/>
                <a:gd name="T35" fmla="*/ 370 h 468"/>
                <a:gd name="T36" fmla="*/ 69 w 438"/>
                <a:gd name="T37" fmla="*/ 368 h 468"/>
                <a:gd name="T38" fmla="*/ 84 w 438"/>
                <a:gd name="T39" fmla="*/ 363 h 468"/>
                <a:gd name="T40" fmla="*/ 93 w 438"/>
                <a:gd name="T41" fmla="*/ 354 h 468"/>
                <a:gd name="T42" fmla="*/ 98 w 438"/>
                <a:gd name="T43" fmla="*/ 339 h 468"/>
                <a:gd name="T44" fmla="*/ 95 w 438"/>
                <a:gd name="T45" fmla="*/ 318 h 468"/>
                <a:gd name="T46" fmla="*/ 35 w 438"/>
                <a:gd name="T47" fmla="*/ 0 h 468"/>
                <a:gd name="T48" fmla="*/ 178 w 438"/>
                <a:gd name="T49" fmla="*/ 0 h 468"/>
                <a:gd name="T50" fmla="*/ 202 w 438"/>
                <a:gd name="T51" fmla="*/ 215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38" h="468">
                  <a:moveTo>
                    <a:pt x="202" y="215"/>
                  </a:moveTo>
                  <a:lnTo>
                    <a:pt x="301" y="0"/>
                  </a:lnTo>
                  <a:lnTo>
                    <a:pt x="438" y="0"/>
                  </a:lnTo>
                  <a:lnTo>
                    <a:pt x="266" y="327"/>
                  </a:lnTo>
                  <a:lnTo>
                    <a:pt x="248" y="360"/>
                  </a:lnTo>
                  <a:lnTo>
                    <a:pt x="231" y="388"/>
                  </a:lnTo>
                  <a:lnTo>
                    <a:pt x="215" y="412"/>
                  </a:lnTo>
                  <a:lnTo>
                    <a:pt x="199" y="429"/>
                  </a:lnTo>
                  <a:lnTo>
                    <a:pt x="179" y="444"/>
                  </a:lnTo>
                  <a:lnTo>
                    <a:pt x="157" y="455"/>
                  </a:lnTo>
                  <a:lnTo>
                    <a:pt x="132" y="462"/>
                  </a:lnTo>
                  <a:lnTo>
                    <a:pt x="99" y="467"/>
                  </a:lnTo>
                  <a:lnTo>
                    <a:pt x="62" y="468"/>
                  </a:lnTo>
                  <a:lnTo>
                    <a:pt x="37" y="468"/>
                  </a:lnTo>
                  <a:lnTo>
                    <a:pt x="14" y="467"/>
                  </a:lnTo>
                  <a:lnTo>
                    <a:pt x="0" y="465"/>
                  </a:lnTo>
                  <a:lnTo>
                    <a:pt x="17" y="368"/>
                  </a:lnTo>
                  <a:lnTo>
                    <a:pt x="46" y="370"/>
                  </a:lnTo>
                  <a:lnTo>
                    <a:pt x="69" y="368"/>
                  </a:lnTo>
                  <a:lnTo>
                    <a:pt x="84" y="363"/>
                  </a:lnTo>
                  <a:lnTo>
                    <a:pt x="93" y="354"/>
                  </a:lnTo>
                  <a:lnTo>
                    <a:pt x="98" y="339"/>
                  </a:lnTo>
                  <a:lnTo>
                    <a:pt x="95" y="318"/>
                  </a:lnTo>
                  <a:lnTo>
                    <a:pt x="35" y="0"/>
                  </a:lnTo>
                  <a:lnTo>
                    <a:pt x="178" y="0"/>
                  </a:lnTo>
                  <a:lnTo>
                    <a:pt x="202" y="215"/>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8" name="Freeform 7"/>
            <p:cNvSpPr>
              <a:spLocks noEditPoints="1"/>
            </p:cNvSpPr>
            <p:nvPr/>
          </p:nvSpPr>
          <p:spPr bwMode="gray">
            <a:xfrm>
              <a:off x="3376613" y="4776788"/>
              <a:ext cx="658813" cy="585788"/>
            </a:xfrm>
            <a:custGeom>
              <a:avLst/>
              <a:gdLst>
                <a:gd name="T0" fmla="*/ 153 w 415"/>
                <a:gd name="T1" fmla="*/ 146 h 369"/>
                <a:gd name="T2" fmla="*/ 159 w 415"/>
                <a:gd name="T3" fmla="*/ 125 h 369"/>
                <a:gd name="T4" fmla="*/ 171 w 415"/>
                <a:gd name="T5" fmla="*/ 108 h 369"/>
                <a:gd name="T6" fmla="*/ 186 w 415"/>
                <a:gd name="T7" fmla="*/ 95 h 369"/>
                <a:gd name="T8" fmla="*/ 207 w 415"/>
                <a:gd name="T9" fmla="*/ 88 h 369"/>
                <a:gd name="T10" fmla="*/ 229 w 415"/>
                <a:gd name="T11" fmla="*/ 85 h 369"/>
                <a:gd name="T12" fmla="*/ 248 w 415"/>
                <a:gd name="T13" fmla="*/ 88 h 369"/>
                <a:gd name="T14" fmla="*/ 263 w 415"/>
                <a:gd name="T15" fmla="*/ 96 h 369"/>
                <a:gd name="T16" fmla="*/ 275 w 415"/>
                <a:gd name="T17" fmla="*/ 110 h 369"/>
                <a:gd name="T18" fmla="*/ 281 w 415"/>
                <a:gd name="T19" fmla="*/ 126 h 369"/>
                <a:gd name="T20" fmla="*/ 281 w 415"/>
                <a:gd name="T21" fmla="*/ 146 h 369"/>
                <a:gd name="T22" fmla="*/ 153 w 415"/>
                <a:gd name="T23" fmla="*/ 146 h 369"/>
                <a:gd name="T24" fmla="*/ 411 w 415"/>
                <a:gd name="T25" fmla="*/ 215 h 369"/>
                <a:gd name="T26" fmla="*/ 415 w 415"/>
                <a:gd name="T27" fmla="*/ 175 h 369"/>
                <a:gd name="T28" fmla="*/ 413 w 415"/>
                <a:gd name="T29" fmla="*/ 138 h 369"/>
                <a:gd name="T30" fmla="*/ 406 w 415"/>
                <a:gd name="T31" fmla="*/ 104 h 369"/>
                <a:gd name="T32" fmla="*/ 393 w 415"/>
                <a:gd name="T33" fmla="*/ 74 h 369"/>
                <a:gd name="T34" fmla="*/ 373 w 415"/>
                <a:gd name="T35" fmla="*/ 49 h 369"/>
                <a:gd name="T36" fmla="*/ 348 w 415"/>
                <a:gd name="T37" fmla="*/ 28 h 369"/>
                <a:gd name="T38" fmla="*/ 317 w 415"/>
                <a:gd name="T39" fmla="*/ 13 h 369"/>
                <a:gd name="T40" fmla="*/ 281 w 415"/>
                <a:gd name="T41" fmla="*/ 3 h 369"/>
                <a:gd name="T42" fmla="*/ 240 w 415"/>
                <a:gd name="T43" fmla="*/ 0 h 369"/>
                <a:gd name="T44" fmla="*/ 198 w 415"/>
                <a:gd name="T45" fmla="*/ 3 h 369"/>
                <a:gd name="T46" fmla="*/ 158 w 415"/>
                <a:gd name="T47" fmla="*/ 13 h 369"/>
                <a:gd name="T48" fmla="*/ 121 w 415"/>
                <a:gd name="T49" fmla="*/ 30 h 369"/>
                <a:gd name="T50" fmla="*/ 86 w 415"/>
                <a:gd name="T51" fmla="*/ 50 h 369"/>
                <a:gd name="T52" fmla="*/ 58 w 415"/>
                <a:gd name="T53" fmla="*/ 79 h 369"/>
                <a:gd name="T54" fmla="*/ 34 w 415"/>
                <a:gd name="T55" fmla="*/ 110 h 369"/>
                <a:gd name="T56" fmla="*/ 15 w 415"/>
                <a:gd name="T57" fmla="*/ 147 h 369"/>
                <a:gd name="T58" fmla="*/ 5 w 415"/>
                <a:gd name="T59" fmla="*/ 187 h 369"/>
                <a:gd name="T60" fmla="*/ 0 w 415"/>
                <a:gd name="T61" fmla="*/ 224 h 369"/>
                <a:gd name="T62" fmla="*/ 5 w 415"/>
                <a:gd name="T63" fmla="*/ 257 h 369"/>
                <a:gd name="T64" fmla="*/ 14 w 415"/>
                <a:gd name="T65" fmla="*/ 287 h 369"/>
                <a:gd name="T66" fmla="*/ 28 w 415"/>
                <a:gd name="T67" fmla="*/ 311 h 369"/>
                <a:gd name="T68" fmla="*/ 49 w 415"/>
                <a:gd name="T69" fmla="*/ 331 h 369"/>
                <a:gd name="T70" fmla="*/ 75 w 415"/>
                <a:gd name="T71" fmla="*/ 348 h 369"/>
                <a:gd name="T72" fmla="*/ 104 w 415"/>
                <a:gd name="T73" fmla="*/ 358 h 369"/>
                <a:gd name="T74" fmla="*/ 137 w 415"/>
                <a:gd name="T75" fmla="*/ 366 h 369"/>
                <a:gd name="T76" fmla="*/ 174 w 415"/>
                <a:gd name="T77" fmla="*/ 369 h 369"/>
                <a:gd name="T78" fmla="*/ 205 w 415"/>
                <a:gd name="T79" fmla="*/ 367 h 369"/>
                <a:gd name="T80" fmla="*/ 238 w 415"/>
                <a:gd name="T81" fmla="*/ 363 h 369"/>
                <a:gd name="T82" fmla="*/ 269 w 415"/>
                <a:gd name="T83" fmla="*/ 355 h 369"/>
                <a:gd name="T84" fmla="*/ 299 w 415"/>
                <a:gd name="T85" fmla="*/ 343 h 369"/>
                <a:gd name="T86" fmla="*/ 327 w 415"/>
                <a:gd name="T87" fmla="*/ 327 h 369"/>
                <a:gd name="T88" fmla="*/ 353 w 415"/>
                <a:gd name="T89" fmla="*/ 308 h 369"/>
                <a:gd name="T90" fmla="*/ 375 w 415"/>
                <a:gd name="T91" fmla="*/ 282 h 369"/>
                <a:gd name="T92" fmla="*/ 391 w 415"/>
                <a:gd name="T93" fmla="*/ 253 h 369"/>
                <a:gd name="T94" fmla="*/ 257 w 415"/>
                <a:gd name="T95" fmla="*/ 253 h 369"/>
                <a:gd name="T96" fmla="*/ 246 w 415"/>
                <a:gd name="T97" fmla="*/ 266 h 369"/>
                <a:gd name="T98" fmla="*/ 231 w 415"/>
                <a:gd name="T99" fmla="*/ 275 h 369"/>
                <a:gd name="T100" fmla="*/ 214 w 415"/>
                <a:gd name="T101" fmla="*/ 281 h 369"/>
                <a:gd name="T102" fmla="*/ 198 w 415"/>
                <a:gd name="T103" fmla="*/ 284 h 369"/>
                <a:gd name="T104" fmla="*/ 177 w 415"/>
                <a:gd name="T105" fmla="*/ 279 h 369"/>
                <a:gd name="T106" fmla="*/ 159 w 415"/>
                <a:gd name="T107" fmla="*/ 270 h 369"/>
                <a:gd name="T108" fmla="*/ 147 w 415"/>
                <a:gd name="T109" fmla="*/ 257 h 369"/>
                <a:gd name="T110" fmla="*/ 140 w 415"/>
                <a:gd name="T111" fmla="*/ 238 h 369"/>
                <a:gd name="T112" fmla="*/ 140 w 415"/>
                <a:gd name="T113" fmla="*/ 215 h 369"/>
                <a:gd name="T114" fmla="*/ 411 w 415"/>
                <a:gd name="T115" fmla="*/ 215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15" h="369">
                  <a:moveTo>
                    <a:pt x="153" y="146"/>
                  </a:moveTo>
                  <a:lnTo>
                    <a:pt x="159" y="125"/>
                  </a:lnTo>
                  <a:lnTo>
                    <a:pt x="171" y="108"/>
                  </a:lnTo>
                  <a:lnTo>
                    <a:pt x="186" y="95"/>
                  </a:lnTo>
                  <a:lnTo>
                    <a:pt x="207" y="88"/>
                  </a:lnTo>
                  <a:lnTo>
                    <a:pt x="229" y="85"/>
                  </a:lnTo>
                  <a:lnTo>
                    <a:pt x="248" y="88"/>
                  </a:lnTo>
                  <a:lnTo>
                    <a:pt x="263" y="96"/>
                  </a:lnTo>
                  <a:lnTo>
                    <a:pt x="275" y="110"/>
                  </a:lnTo>
                  <a:lnTo>
                    <a:pt x="281" y="126"/>
                  </a:lnTo>
                  <a:lnTo>
                    <a:pt x="281" y="146"/>
                  </a:lnTo>
                  <a:lnTo>
                    <a:pt x="153" y="146"/>
                  </a:lnTo>
                  <a:close/>
                  <a:moveTo>
                    <a:pt x="411" y="215"/>
                  </a:moveTo>
                  <a:lnTo>
                    <a:pt x="415" y="175"/>
                  </a:lnTo>
                  <a:lnTo>
                    <a:pt x="413" y="138"/>
                  </a:lnTo>
                  <a:lnTo>
                    <a:pt x="406" y="104"/>
                  </a:lnTo>
                  <a:lnTo>
                    <a:pt x="393" y="74"/>
                  </a:lnTo>
                  <a:lnTo>
                    <a:pt x="373" y="49"/>
                  </a:lnTo>
                  <a:lnTo>
                    <a:pt x="348" y="28"/>
                  </a:lnTo>
                  <a:lnTo>
                    <a:pt x="317" y="13"/>
                  </a:lnTo>
                  <a:lnTo>
                    <a:pt x="281" y="3"/>
                  </a:lnTo>
                  <a:lnTo>
                    <a:pt x="240" y="0"/>
                  </a:lnTo>
                  <a:lnTo>
                    <a:pt x="198" y="3"/>
                  </a:lnTo>
                  <a:lnTo>
                    <a:pt x="158" y="13"/>
                  </a:lnTo>
                  <a:lnTo>
                    <a:pt x="121" y="30"/>
                  </a:lnTo>
                  <a:lnTo>
                    <a:pt x="86" y="50"/>
                  </a:lnTo>
                  <a:lnTo>
                    <a:pt x="58" y="79"/>
                  </a:lnTo>
                  <a:lnTo>
                    <a:pt x="34" y="110"/>
                  </a:lnTo>
                  <a:lnTo>
                    <a:pt x="15" y="147"/>
                  </a:lnTo>
                  <a:lnTo>
                    <a:pt x="5" y="187"/>
                  </a:lnTo>
                  <a:lnTo>
                    <a:pt x="0" y="224"/>
                  </a:lnTo>
                  <a:lnTo>
                    <a:pt x="5" y="257"/>
                  </a:lnTo>
                  <a:lnTo>
                    <a:pt x="14" y="287"/>
                  </a:lnTo>
                  <a:lnTo>
                    <a:pt x="28" y="311"/>
                  </a:lnTo>
                  <a:lnTo>
                    <a:pt x="49" y="331"/>
                  </a:lnTo>
                  <a:lnTo>
                    <a:pt x="75" y="348"/>
                  </a:lnTo>
                  <a:lnTo>
                    <a:pt x="104" y="358"/>
                  </a:lnTo>
                  <a:lnTo>
                    <a:pt x="137" y="366"/>
                  </a:lnTo>
                  <a:lnTo>
                    <a:pt x="174" y="369"/>
                  </a:lnTo>
                  <a:lnTo>
                    <a:pt x="205" y="367"/>
                  </a:lnTo>
                  <a:lnTo>
                    <a:pt x="238" y="363"/>
                  </a:lnTo>
                  <a:lnTo>
                    <a:pt x="269" y="355"/>
                  </a:lnTo>
                  <a:lnTo>
                    <a:pt x="299" y="343"/>
                  </a:lnTo>
                  <a:lnTo>
                    <a:pt x="327" y="327"/>
                  </a:lnTo>
                  <a:lnTo>
                    <a:pt x="353" y="308"/>
                  </a:lnTo>
                  <a:lnTo>
                    <a:pt x="375" y="282"/>
                  </a:lnTo>
                  <a:lnTo>
                    <a:pt x="391" y="253"/>
                  </a:lnTo>
                  <a:lnTo>
                    <a:pt x="257" y="253"/>
                  </a:lnTo>
                  <a:lnTo>
                    <a:pt x="246" y="266"/>
                  </a:lnTo>
                  <a:lnTo>
                    <a:pt x="231" y="275"/>
                  </a:lnTo>
                  <a:lnTo>
                    <a:pt x="214" y="281"/>
                  </a:lnTo>
                  <a:lnTo>
                    <a:pt x="198" y="284"/>
                  </a:lnTo>
                  <a:lnTo>
                    <a:pt x="177" y="279"/>
                  </a:lnTo>
                  <a:lnTo>
                    <a:pt x="159" y="270"/>
                  </a:lnTo>
                  <a:lnTo>
                    <a:pt x="147" y="257"/>
                  </a:lnTo>
                  <a:lnTo>
                    <a:pt x="140" y="238"/>
                  </a:lnTo>
                  <a:lnTo>
                    <a:pt x="140" y="215"/>
                  </a:lnTo>
                  <a:lnTo>
                    <a:pt x="411" y="215"/>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9" name="Freeform 9"/>
            <p:cNvSpPr>
              <a:spLocks/>
            </p:cNvSpPr>
            <p:nvPr/>
          </p:nvSpPr>
          <p:spPr bwMode="gray">
            <a:xfrm>
              <a:off x="4056063" y="4618038"/>
              <a:ext cx="434975" cy="731838"/>
            </a:xfrm>
            <a:custGeom>
              <a:avLst/>
              <a:gdLst>
                <a:gd name="T0" fmla="*/ 210 w 274"/>
                <a:gd name="T1" fmla="*/ 458 h 461"/>
                <a:gd name="T2" fmla="*/ 159 w 274"/>
                <a:gd name="T3" fmla="*/ 461 h 461"/>
                <a:gd name="T4" fmla="*/ 116 w 274"/>
                <a:gd name="T5" fmla="*/ 461 h 461"/>
                <a:gd name="T6" fmla="*/ 84 w 274"/>
                <a:gd name="T7" fmla="*/ 460 h 461"/>
                <a:gd name="T8" fmla="*/ 58 w 274"/>
                <a:gd name="T9" fmla="*/ 454 h 461"/>
                <a:gd name="T10" fmla="*/ 39 w 274"/>
                <a:gd name="T11" fmla="*/ 446 h 461"/>
                <a:gd name="T12" fmla="*/ 27 w 274"/>
                <a:gd name="T13" fmla="*/ 434 h 461"/>
                <a:gd name="T14" fmla="*/ 20 w 274"/>
                <a:gd name="T15" fmla="*/ 417 h 461"/>
                <a:gd name="T16" fmla="*/ 18 w 274"/>
                <a:gd name="T17" fmla="*/ 396 h 461"/>
                <a:gd name="T18" fmla="*/ 20 w 274"/>
                <a:gd name="T19" fmla="*/ 369 h 461"/>
                <a:gd name="T20" fmla="*/ 24 w 274"/>
                <a:gd name="T21" fmla="*/ 336 h 461"/>
                <a:gd name="T22" fmla="*/ 51 w 274"/>
                <a:gd name="T23" fmla="*/ 189 h 461"/>
                <a:gd name="T24" fmla="*/ 0 w 274"/>
                <a:gd name="T25" fmla="*/ 189 h 461"/>
                <a:gd name="T26" fmla="*/ 15 w 274"/>
                <a:gd name="T27" fmla="*/ 109 h 461"/>
                <a:gd name="T28" fmla="*/ 67 w 274"/>
                <a:gd name="T29" fmla="*/ 109 h 461"/>
                <a:gd name="T30" fmla="*/ 87 w 274"/>
                <a:gd name="T31" fmla="*/ 0 h 461"/>
                <a:gd name="T32" fmla="*/ 226 w 274"/>
                <a:gd name="T33" fmla="*/ 0 h 461"/>
                <a:gd name="T34" fmla="*/ 207 w 274"/>
                <a:gd name="T35" fmla="*/ 109 h 461"/>
                <a:gd name="T36" fmla="*/ 274 w 274"/>
                <a:gd name="T37" fmla="*/ 109 h 461"/>
                <a:gd name="T38" fmla="*/ 260 w 274"/>
                <a:gd name="T39" fmla="*/ 189 h 461"/>
                <a:gd name="T40" fmla="*/ 192 w 274"/>
                <a:gd name="T41" fmla="*/ 189 h 461"/>
                <a:gd name="T42" fmla="*/ 170 w 274"/>
                <a:gd name="T43" fmla="*/ 317 h 461"/>
                <a:gd name="T44" fmla="*/ 167 w 274"/>
                <a:gd name="T45" fmla="*/ 333 h 461"/>
                <a:gd name="T46" fmla="*/ 168 w 274"/>
                <a:gd name="T47" fmla="*/ 345 h 461"/>
                <a:gd name="T48" fmla="*/ 174 w 274"/>
                <a:gd name="T49" fmla="*/ 354 h 461"/>
                <a:gd name="T50" fmla="*/ 186 w 274"/>
                <a:gd name="T51" fmla="*/ 359 h 461"/>
                <a:gd name="T52" fmla="*/ 205 w 274"/>
                <a:gd name="T53" fmla="*/ 360 h 461"/>
                <a:gd name="T54" fmla="*/ 228 w 274"/>
                <a:gd name="T55" fmla="*/ 360 h 461"/>
                <a:gd name="T56" fmla="*/ 210 w 274"/>
                <a:gd name="T57" fmla="*/ 458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4" h="461">
                  <a:moveTo>
                    <a:pt x="210" y="458"/>
                  </a:moveTo>
                  <a:lnTo>
                    <a:pt x="159" y="461"/>
                  </a:lnTo>
                  <a:lnTo>
                    <a:pt x="116" y="461"/>
                  </a:lnTo>
                  <a:lnTo>
                    <a:pt x="84" y="460"/>
                  </a:lnTo>
                  <a:lnTo>
                    <a:pt x="58" y="454"/>
                  </a:lnTo>
                  <a:lnTo>
                    <a:pt x="39" y="446"/>
                  </a:lnTo>
                  <a:lnTo>
                    <a:pt x="27" y="434"/>
                  </a:lnTo>
                  <a:lnTo>
                    <a:pt x="20" y="417"/>
                  </a:lnTo>
                  <a:lnTo>
                    <a:pt x="18" y="396"/>
                  </a:lnTo>
                  <a:lnTo>
                    <a:pt x="20" y="369"/>
                  </a:lnTo>
                  <a:lnTo>
                    <a:pt x="24" y="336"/>
                  </a:lnTo>
                  <a:lnTo>
                    <a:pt x="51" y="189"/>
                  </a:lnTo>
                  <a:lnTo>
                    <a:pt x="0" y="189"/>
                  </a:lnTo>
                  <a:lnTo>
                    <a:pt x="15" y="109"/>
                  </a:lnTo>
                  <a:lnTo>
                    <a:pt x="67" y="109"/>
                  </a:lnTo>
                  <a:lnTo>
                    <a:pt x="87" y="0"/>
                  </a:lnTo>
                  <a:lnTo>
                    <a:pt x="226" y="0"/>
                  </a:lnTo>
                  <a:lnTo>
                    <a:pt x="207" y="109"/>
                  </a:lnTo>
                  <a:lnTo>
                    <a:pt x="274" y="109"/>
                  </a:lnTo>
                  <a:lnTo>
                    <a:pt x="260" y="189"/>
                  </a:lnTo>
                  <a:lnTo>
                    <a:pt x="192" y="189"/>
                  </a:lnTo>
                  <a:lnTo>
                    <a:pt x="170" y="317"/>
                  </a:lnTo>
                  <a:lnTo>
                    <a:pt x="167" y="333"/>
                  </a:lnTo>
                  <a:lnTo>
                    <a:pt x="168" y="345"/>
                  </a:lnTo>
                  <a:lnTo>
                    <a:pt x="174" y="354"/>
                  </a:lnTo>
                  <a:lnTo>
                    <a:pt x="186" y="359"/>
                  </a:lnTo>
                  <a:lnTo>
                    <a:pt x="205" y="360"/>
                  </a:lnTo>
                  <a:lnTo>
                    <a:pt x="228" y="360"/>
                  </a:lnTo>
                  <a:lnTo>
                    <a:pt x="210" y="458"/>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0" name="Freeform 10"/>
            <p:cNvSpPr>
              <a:spLocks/>
            </p:cNvSpPr>
            <p:nvPr/>
          </p:nvSpPr>
          <p:spPr bwMode="gray">
            <a:xfrm>
              <a:off x="985838" y="4564063"/>
              <a:ext cx="741363" cy="800100"/>
            </a:xfrm>
            <a:custGeom>
              <a:avLst/>
              <a:gdLst>
                <a:gd name="T0" fmla="*/ 314 w 467"/>
                <a:gd name="T1" fmla="*/ 137 h 504"/>
                <a:gd name="T2" fmla="*/ 299 w 467"/>
                <a:gd name="T3" fmla="*/ 119 h 504"/>
                <a:gd name="T4" fmla="*/ 259 w 467"/>
                <a:gd name="T5" fmla="*/ 110 h 504"/>
                <a:gd name="T6" fmla="*/ 219 w 467"/>
                <a:gd name="T7" fmla="*/ 117 h 504"/>
                <a:gd name="T8" fmla="*/ 203 w 467"/>
                <a:gd name="T9" fmla="*/ 138 h 504"/>
                <a:gd name="T10" fmla="*/ 210 w 467"/>
                <a:gd name="T11" fmla="*/ 159 h 504"/>
                <a:gd name="T12" fmla="*/ 235 w 467"/>
                <a:gd name="T13" fmla="*/ 174 h 504"/>
                <a:gd name="T14" fmla="*/ 275 w 467"/>
                <a:gd name="T15" fmla="*/ 184 h 504"/>
                <a:gd name="T16" fmla="*/ 320 w 467"/>
                <a:gd name="T17" fmla="*/ 196 h 504"/>
                <a:gd name="T18" fmla="*/ 368 w 467"/>
                <a:gd name="T19" fmla="*/ 213 h 504"/>
                <a:gd name="T20" fmla="*/ 408 w 467"/>
                <a:gd name="T21" fmla="*/ 233 h 504"/>
                <a:gd name="T22" fmla="*/ 437 w 467"/>
                <a:gd name="T23" fmla="*/ 266 h 504"/>
                <a:gd name="T24" fmla="*/ 451 w 467"/>
                <a:gd name="T25" fmla="*/ 311 h 504"/>
                <a:gd name="T26" fmla="*/ 439 w 467"/>
                <a:gd name="T27" fmla="*/ 375 h 504"/>
                <a:gd name="T28" fmla="*/ 402 w 467"/>
                <a:gd name="T29" fmla="*/ 431 h 504"/>
                <a:gd name="T30" fmla="*/ 345 w 467"/>
                <a:gd name="T31" fmla="*/ 473 h 504"/>
                <a:gd name="T32" fmla="*/ 274 w 467"/>
                <a:gd name="T33" fmla="*/ 497 h 504"/>
                <a:gd name="T34" fmla="*/ 189 w 467"/>
                <a:gd name="T35" fmla="*/ 504 h 504"/>
                <a:gd name="T36" fmla="*/ 112 w 467"/>
                <a:gd name="T37" fmla="*/ 495 h 504"/>
                <a:gd name="T38" fmla="*/ 54 w 467"/>
                <a:gd name="T39" fmla="*/ 467 h 504"/>
                <a:gd name="T40" fmla="*/ 17 w 467"/>
                <a:gd name="T41" fmla="*/ 424 h 504"/>
                <a:gd name="T42" fmla="*/ 0 w 467"/>
                <a:gd name="T43" fmla="*/ 372 h 504"/>
                <a:gd name="T44" fmla="*/ 155 w 467"/>
                <a:gd name="T45" fmla="*/ 343 h 504"/>
                <a:gd name="T46" fmla="*/ 164 w 467"/>
                <a:gd name="T47" fmla="*/ 373 h 504"/>
                <a:gd name="T48" fmla="*/ 188 w 467"/>
                <a:gd name="T49" fmla="*/ 390 h 504"/>
                <a:gd name="T50" fmla="*/ 217 w 467"/>
                <a:gd name="T51" fmla="*/ 394 h 504"/>
                <a:gd name="T52" fmla="*/ 259 w 467"/>
                <a:gd name="T53" fmla="*/ 388 h 504"/>
                <a:gd name="T54" fmla="*/ 286 w 467"/>
                <a:gd name="T55" fmla="*/ 372 h 504"/>
                <a:gd name="T56" fmla="*/ 290 w 467"/>
                <a:gd name="T57" fmla="*/ 348 h 504"/>
                <a:gd name="T58" fmla="*/ 272 w 467"/>
                <a:gd name="T59" fmla="*/ 330 h 504"/>
                <a:gd name="T60" fmla="*/ 240 w 467"/>
                <a:gd name="T61" fmla="*/ 318 h 504"/>
                <a:gd name="T62" fmla="*/ 197 w 467"/>
                <a:gd name="T63" fmla="*/ 306 h 504"/>
                <a:gd name="T64" fmla="*/ 149 w 467"/>
                <a:gd name="T65" fmla="*/ 294 h 504"/>
                <a:gd name="T66" fmla="*/ 104 w 467"/>
                <a:gd name="T67" fmla="*/ 275 h 504"/>
                <a:gd name="T68" fmla="*/ 69 w 467"/>
                <a:gd name="T69" fmla="*/ 248 h 504"/>
                <a:gd name="T70" fmla="*/ 48 w 467"/>
                <a:gd name="T71" fmla="*/ 208 h 504"/>
                <a:gd name="T72" fmla="*/ 46 w 467"/>
                <a:gd name="T73" fmla="*/ 153 h 504"/>
                <a:gd name="T74" fmla="*/ 70 w 467"/>
                <a:gd name="T75" fmla="*/ 94 h 504"/>
                <a:gd name="T76" fmla="*/ 113 w 467"/>
                <a:gd name="T77" fmla="*/ 48 h 504"/>
                <a:gd name="T78" fmla="*/ 174 w 467"/>
                <a:gd name="T79" fmla="*/ 18 h 504"/>
                <a:gd name="T80" fmla="*/ 246 w 467"/>
                <a:gd name="T81" fmla="*/ 1 h 504"/>
                <a:gd name="T82" fmla="*/ 327 w 467"/>
                <a:gd name="T83" fmla="*/ 3 h 504"/>
                <a:gd name="T84" fmla="*/ 394 w 467"/>
                <a:gd name="T85" fmla="*/ 21 h 504"/>
                <a:gd name="T86" fmla="*/ 439 w 467"/>
                <a:gd name="T87" fmla="*/ 54 h 504"/>
                <a:gd name="T88" fmla="*/ 463 w 467"/>
                <a:gd name="T89" fmla="*/ 100 h 504"/>
                <a:gd name="T90" fmla="*/ 467 w 467"/>
                <a:gd name="T91" fmla="*/ 152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7" h="504">
                  <a:moveTo>
                    <a:pt x="316" y="152"/>
                  </a:moveTo>
                  <a:lnTo>
                    <a:pt x="314" y="137"/>
                  </a:lnTo>
                  <a:lnTo>
                    <a:pt x="308" y="126"/>
                  </a:lnTo>
                  <a:lnTo>
                    <a:pt x="299" y="119"/>
                  </a:lnTo>
                  <a:lnTo>
                    <a:pt x="281" y="113"/>
                  </a:lnTo>
                  <a:lnTo>
                    <a:pt x="259" y="110"/>
                  </a:lnTo>
                  <a:lnTo>
                    <a:pt x="235" y="113"/>
                  </a:lnTo>
                  <a:lnTo>
                    <a:pt x="219" y="117"/>
                  </a:lnTo>
                  <a:lnTo>
                    <a:pt x="209" y="126"/>
                  </a:lnTo>
                  <a:lnTo>
                    <a:pt x="203" y="138"/>
                  </a:lnTo>
                  <a:lnTo>
                    <a:pt x="204" y="149"/>
                  </a:lnTo>
                  <a:lnTo>
                    <a:pt x="210" y="159"/>
                  </a:lnTo>
                  <a:lnTo>
                    <a:pt x="220" y="167"/>
                  </a:lnTo>
                  <a:lnTo>
                    <a:pt x="235" y="174"/>
                  </a:lnTo>
                  <a:lnTo>
                    <a:pt x="255" y="180"/>
                  </a:lnTo>
                  <a:lnTo>
                    <a:pt x="275" y="184"/>
                  </a:lnTo>
                  <a:lnTo>
                    <a:pt x="298" y="190"/>
                  </a:lnTo>
                  <a:lnTo>
                    <a:pt x="320" y="196"/>
                  </a:lnTo>
                  <a:lnTo>
                    <a:pt x="344" y="204"/>
                  </a:lnTo>
                  <a:lnTo>
                    <a:pt x="368" y="213"/>
                  </a:lnTo>
                  <a:lnTo>
                    <a:pt x="388" y="222"/>
                  </a:lnTo>
                  <a:lnTo>
                    <a:pt x="408" y="233"/>
                  </a:lnTo>
                  <a:lnTo>
                    <a:pt x="426" y="248"/>
                  </a:lnTo>
                  <a:lnTo>
                    <a:pt x="437" y="266"/>
                  </a:lnTo>
                  <a:lnTo>
                    <a:pt x="446" y="287"/>
                  </a:lnTo>
                  <a:lnTo>
                    <a:pt x="451" y="311"/>
                  </a:lnTo>
                  <a:lnTo>
                    <a:pt x="448" y="339"/>
                  </a:lnTo>
                  <a:lnTo>
                    <a:pt x="439" y="375"/>
                  </a:lnTo>
                  <a:lnTo>
                    <a:pt x="423" y="406"/>
                  </a:lnTo>
                  <a:lnTo>
                    <a:pt x="402" y="431"/>
                  </a:lnTo>
                  <a:lnTo>
                    <a:pt x="376" y="453"/>
                  </a:lnTo>
                  <a:lnTo>
                    <a:pt x="345" y="473"/>
                  </a:lnTo>
                  <a:lnTo>
                    <a:pt x="311" y="486"/>
                  </a:lnTo>
                  <a:lnTo>
                    <a:pt x="274" y="497"/>
                  </a:lnTo>
                  <a:lnTo>
                    <a:pt x="232" y="503"/>
                  </a:lnTo>
                  <a:lnTo>
                    <a:pt x="189" y="504"/>
                  </a:lnTo>
                  <a:lnTo>
                    <a:pt x="149" y="503"/>
                  </a:lnTo>
                  <a:lnTo>
                    <a:pt x="112" y="495"/>
                  </a:lnTo>
                  <a:lnTo>
                    <a:pt x="81" y="482"/>
                  </a:lnTo>
                  <a:lnTo>
                    <a:pt x="54" y="467"/>
                  </a:lnTo>
                  <a:lnTo>
                    <a:pt x="32" y="446"/>
                  </a:lnTo>
                  <a:lnTo>
                    <a:pt x="17" y="424"/>
                  </a:lnTo>
                  <a:lnTo>
                    <a:pt x="5" y="400"/>
                  </a:lnTo>
                  <a:lnTo>
                    <a:pt x="0" y="372"/>
                  </a:lnTo>
                  <a:lnTo>
                    <a:pt x="2" y="343"/>
                  </a:lnTo>
                  <a:lnTo>
                    <a:pt x="155" y="343"/>
                  </a:lnTo>
                  <a:lnTo>
                    <a:pt x="158" y="360"/>
                  </a:lnTo>
                  <a:lnTo>
                    <a:pt x="164" y="373"/>
                  </a:lnTo>
                  <a:lnTo>
                    <a:pt x="174" y="382"/>
                  </a:lnTo>
                  <a:lnTo>
                    <a:pt x="188" y="390"/>
                  </a:lnTo>
                  <a:lnTo>
                    <a:pt x="203" y="393"/>
                  </a:lnTo>
                  <a:lnTo>
                    <a:pt x="217" y="394"/>
                  </a:lnTo>
                  <a:lnTo>
                    <a:pt x="240" y="393"/>
                  </a:lnTo>
                  <a:lnTo>
                    <a:pt x="259" y="388"/>
                  </a:lnTo>
                  <a:lnTo>
                    <a:pt x="275" y="381"/>
                  </a:lnTo>
                  <a:lnTo>
                    <a:pt x="286" y="372"/>
                  </a:lnTo>
                  <a:lnTo>
                    <a:pt x="290" y="358"/>
                  </a:lnTo>
                  <a:lnTo>
                    <a:pt x="290" y="348"/>
                  </a:lnTo>
                  <a:lnTo>
                    <a:pt x="284" y="338"/>
                  </a:lnTo>
                  <a:lnTo>
                    <a:pt x="272" y="330"/>
                  </a:lnTo>
                  <a:lnTo>
                    <a:pt x="258" y="323"/>
                  </a:lnTo>
                  <a:lnTo>
                    <a:pt x="240" y="318"/>
                  </a:lnTo>
                  <a:lnTo>
                    <a:pt x="219" y="312"/>
                  </a:lnTo>
                  <a:lnTo>
                    <a:pt x="197" y="306"/>
                  </a:lnTo>
                  <a:lnTo>
                    <a:pt x="173" y="300"/>
                  </a:lnTo>
                  <a:lnTo>
                    <a:pt x="149" y="294"/>
                  </a:lnTo>
                  <a:lnTo>
                    <a:pt x="127" y="285"/>
                  </a:lnTo>
                  <a:lnTo>
                    <a:pt x="104" y="275"/>
                  </a:lnTo>
                  <a:lnTo>
                    <a:pt x="85" y="263"/>
                  </a:lnTo>
                  <a:lnTo>
                    <a:pt x="69" y="248"/>
                  </a:lnTo>
                  <a:lnTo>
                    <a:pt x="55" y="230"/>
                  </a:lnTo>
                  <a:lnTo>
                    <a:pt x="48" y="208"/>
                  </a:lnTo>
                  <a:lnTo>
                    <a:pt x="44" y="183"/>
                  </a:lnTo>
                  <a:lnTo>
                    <a:pt x="46" y="153"/>
                  </a:lnTo>
                  <a:lnTo>
                    <a:pt x="55" y="122"/>
                  </a:lnTo>
                  <a:lnTo>
                    <a:pt x="70" y="94"/>
                  </a:lnTo>
                  <a:lnTo>
                    <a:pt x="90" y="68"/>
                  </a:lnTo>
                  <a:lnTo>
                    <a:pt x="113" y="48"/>
                  </a:lnTo>
                  <a:lnTo>
                    <a:pt x="142" y="31"/>
                  </a:lnTo>
                  <a:lnTo>
                    <a:pt x="174" y="18"/>
                  </a:lnTo>
                  <a:lnTo>
                    <a:pt x="209" y="7"/>
                  </a:lnTo>
                  <a:lnTo>
                    <a:pt x="246" y="1"/>
                  </a:lnTo>
                  <a:lnTo>
                    <a:pt x="286" y="0"/>
                  </a:lnTo>
                  <a:lnTo>
                    <a:pt x="327" y="3"/>
                  </a:lnTo>
                  <a:lnTo>
                    <a:pt x="365" y="10"/>
                  </a:lnTo>
                  <a:lnTo>
                    <a:pt x="394" y="21"/>
                  </a:lnTo>
                  <a:lnTo>
                    <a:pt x="420" y="36"/>
                  </a:lnTo>
                  <a:lnTo>
                    <a:pt x="439" y="54"/>
                  </a:lnTo>
                  <a:lnTo>
                    <a:pt x="452" y="76"/>
                  </a:lnTo>
                  <a:lnTo>
                    <a:pt x="463" y="100"/>
                  </a:lnTo>
                  <a:lnTo>
                    <a:pt x="467" y="125"/>
                  </a:lnTo>
                  <a:lnTo>
                    <a:pt x="467" y="152"/>
                  </a:lnTo>
                  <a:lnTo>
                    <a:pt x="316" y="152"/>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1" name="Freeform 11"/>
            <p:cNvSpPr>
              <a:spLocks noEditPoints="1"/>
            </p:cNvSpPr>
            <p:nvPr/>
          </p:nvSpPr>
          <p:spPr bwMode="gray">
            <a:xfrm>
              <a:off x="1739901" y="4776788"/>
              <a:ext cx="655638" cy="585788"/>
            </a:xfrm>
            <a:custGeom>
              <a:avLst/>
              <a:gdLst>
                <a:gd name="T0" fmla="*/ 224 w 413"/>
                <a:gd name="T1" fmla="*/ 93 h 369"/>
                <a:gd name="T2" fmla="*/ 240 w 413"/>
                <a:gd name="T3" fmla="*/ 96 h 369"/>
                <a:gd name="T4" fmla="*/ 254 w 413"/>
                <a:gd name="T5" fmla="*/ 104 h 369"/>
                <a:gd name="T6" fmla="*/ 264 w 413"/>
                <a:gd name="T7" fmla="*/ 117 h 369"/>
                <a:gd name="T8" fmla="*/ 269 w 413"/>
                <a:gd name="T9" fmla="*/ 135 h 369"/>
                <a:gd name="T10" fmla="*/ 270 w 413"/>
                <a:gd name="T11" fmla="*/ 156 h 369"/>
                <a:gd name="T12" fmla="*/ 269 w 413"/>
                <a:gd name="T13" fmla="*/ 181 h 369"/>
                <a:gd name="T14" fmla="*/ 261 w 413"/>
                <a:gd name="T15" fmla="*/ 211 h 369"/>
                <a:gd name="T16" fmla="*/ 251 w 413"/>
                <a:gd name="T17" fmla="*/ 235 h 369"/>
                <a:gd name="T18" fmla="*/ 239 w 413"/>
                <a:gd name="T19" fmla="*/ 253 h 369"/>
                <a:gd name="T20" fmla="*/ 226 w 413"/>
                <a:gd name="T21" fmla="*/ 264 h 369"/>
                <a:gd name="T22" fmla="*/ 209 w 413"/>
                <a:gd name="T23" fmla="*/ 272 h 369"/>
                <a:gd name="T24" fmla="*/ 191 w 413"/>
                <a:gd name="T25" fmla="*/ 275 h 369"/>
                <a:gd name="T26" fmla="*/ 174 w 413"/>
                <a:gd name="T27" fmla="*/ 272 h 369"/>
                <a:gd name="T28" fmla="*/ 160 w 413"/>
                <a:gd name="T29" fmla="*/ 264 h 369"/>
                <a:gd name="T30" fmla="*/ 151 w 413"/>
                <a:gd name="T31" fmla="*/ 253 h 369"/>
                <a:gd name="T32" fmla="*/ 145 w 413"/>
                <a:gd name="T33" fmla="*/ 235 h 369"/>
                <a:gd name="T34" fmla="*/ 144 w 413"/>
                <a:gd name="T35" fmla="*/ 211 h 369"/>
                <a:gd name="T36" fmla="*/ 147 w 413"/>
                <a:gd name="T37" fmla="*/ 181 h 369"/>
                <a:gd name="T38" fmla="*/ 150 w 413"/>
                <a:gd name="T39" fmla="*/ 163 h 369"/>
                <a:gd name="T40" fmla="*/ 157 w 413"/>
                <a:gd name="T41" fmla="*/ 147 h 369"/>
                <a:gd name="T42" fmla="*/ 165 w 413"/>
                <a:gd name="T43" fmla="*/ 131 h 369"/>
                <a:gd name="T44" fmla="*/ 175 w 413"/>
                <a:gd name="T45" fmla="*/ 116 h 369"/>
                <a:gd name="T46" fmla="*/ 188 w 413"/>
                <a:gd name="T47" fmla="*/ 104 h 369"/>
                <a:gd name="T48" fmla="*/ 205 w 413"/>
                <a:gd name="T49" fmla="*/ 96 h 369"/>
                <a:gd name="T50" fmla="*/ 224 w 413"/>
                <a:gd name="T51" fmla="*/ 93 h 369"/>
                <a:gd name="T52" fmla="*/ 4 w 413"/>
                <a:gd name="T53" fmla="*/ 189 h 369"/>
                <a:gd name="T54" fmla="*/ 0 w 413"/>
                <a:gd name="T55" fmla="*/ 226 h 369"/>
                <a:gd name="T56" fmla="*/ 4 w 413"/>
                <a:gd name="T57" fmla="*/ 259 h 369"/>
                <a:gd name="T58" fmla="*/ 13 w 413"/>
                <a:gd name="T59" fmla="*/ 287 h 369"/>
                <a:gd name="T60" fmla="*/ 28 w 413"/>
                <a:gd name="T61" fmla="*/ 312 h 369"/>
                <a:gd name="T62" fmla="*/ 49 w 413"/>
                <a:gd name="T63" fmla="*/ 331 h 369"/>
                <a:gd name="T64" fmla="*/ 74 w 413"/>
                <a:gd name="T65" fmla="*/ 348 h 369"/>
                <a:gd name="T66" fmla="*/ 104 w 413"/>
                <a:gd name="T67" fmla="*/ 360 h 369"/>
                <a:gd name="T68" fmla="*/ 138 w 413"/>
                <a:gd name="T69" fmla="*/ 366 h 369"/>
                <a:gd name="T70" fmla="*/ 174 w 413"/>
                <a:gd name="T71" fmla="*/ 369 h 369"/>
                <a:gd name="T72" fmla="*/ 211 w 413"/>
                <a:gd name="T73" fmla="*/ 366 h 369"/>
                <a:gd name="T74" fmla="*/ 246 w 413"/>
                <a:gd name="T75" fmla="*/ 360 h 369"/>
                <a:gd name="T76" fmla="*/ 281 w 413"/>
                <a:gd name="T77" fmla="*/ 348 h 369"/>
                <a:gd name="T78" fmla="*/ 312 w 413"/>
                <a:gd name="T79" fmla="*/ 331 h 369"/>
                <a:gd name="T80" fmla="*/ 340 w 413"/>
                <a:gd name="T81" fmla="*/ 311 h 369"/>
                <a:gd name="T82" fmla="*/ 364 w 413"/>
                <a:gd name="T83" fmla="*/ 285 h 369"/>
                <a:gd name="T84" fmla="*/ 385 w 413"/>
                <a:gd name="T85" fmla="*/ 256 h 369"/>
                <a:gd name="T86" fmla="*/ 399 w 413"/>
                <a:gd name="T87" fmla="*/ 221 h 369"/>
                <a:gd name="T88" fmla="*/ 410 w 413"/>
                <a:gd name="T89" fmla="*/ 181 h 369"/>
                <a:gd name="T90" fmla="*/ 413 w 413"/>
                <a:gd name="T91" fmla="*/ 146 h 369"/>
                <a:gd name="T92" fmla="*/ 410 w 413"/>
                <a:gd name="T93" fmla="*/ 114 h 369"/>
                <a:gd name="T94" fmla="*/ 402 w 413"/>
                <a:gd name="T95" fmla="*/ 86 h 369"/>
                <a:gd name="T96" fmla="*/ 388 w 413"/>
                <a:gd name="T97" fmla="*/ 61 h 369"/>
                <a:gd name="T98" fmla="*/ 368 w 413"/>
                <a:gd name="T99" fmla="*/ 40 h 369"/>
                <a:gd name="T100" fmla="*/ 343 w 413"/>
                <a:gd name="T101" fmla="*/ 22 h 369"/>
                <a:gd name="T102" fmla="*/ 313 w 413"/>
                <a:gd name="T103" fmla="*/ 10 h 369"/>
                <a:gd name="T104" fmla="*/ 279 w 413"/>
                <a:gd name="T105" fmla="*/ 3 h 369"/>
                <a:gd name="T106" fmla="*/ 239 w 413"/>
                <a:gd name="T107" fmla="*/ 0 h 369"/>
                <a:gd name="T108" fmla="*/ 196 w 413"/>
                <a:gd name="T109" fmla="*/ 3 h 369"/>
                <a:gd name="T110" fmla="*/ 154 w 413"/>
                <a:gd name="T111" fmla="*/ 12 h 369"/>
                <a:gd name="T112" fmla="*/ 117 w 413"/>
                <a:gd name="T113" fmla="*/ 28 h 369"/>
                <a:gd name="T114" fmla="*/ 84 w 413"/>
                <a:gd name="T115" fmla="*/ 49 h 369"/>
                <a:gd name="T116" fmla="*/ 56 w 413"/>
                <a:gd name="T117" fmla="*/ 76 h 369"/>
                <a:gd name="T118" fmla="*/ 32 w 413"/>
                <a:gd name="T119" fmla="*/ 108 h 369"/>
                <a:gd name="T120" fmla="*/ 14 w 413"/>
                <a:gd name="T121" fmla="*/ 146 h 369"/>
                <a:gd name="T122" fmla="*/ 4 w 413"/>
                <a:gd name="T123" fmla="*/ 189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13" h="369">
                  <a:moveTo>
                    <a:pt x="224" y="93"/>
                  </a:moveTo>
                  <a:lnTo>
                    <a:pt x="240" y="96"/>
                  </a:lnTo>
                  <a:lnTo>
                    <a:pt x="254" y="104"/>
                  </a:lnTo>
                  <a:lnTo>
                    <a:pt x="264" y="117"/>
                  </a:lnTo>
                  <a:lnTo>
                    <a:pt x="269" y="135"/>
                  </a:lnTo>
                  <a:lnTo>
                    <a:pt x="270" y="156"/>
                  </a:lnTo>
                  <a:lnTo>
                    <a:pt x="269" y="181"/>
                  </a:lnTo>
                  <a:lnTo>
                    <a:pt x="261" y="211"/>
                  </a:lnTo>
                  <a:lnTo>
                    <a:pt x="251" y="235"/>
                  </a:lnTo>
                  <a:lnTo>
                    <a:pt x="239" y="253"/>
                  </a:lnTo>
                  <a:lnTo>
                    <a:pt x="226" y="264"/>
                  </a:lnTo>
                  <a:lnTo>
                    <a:pt x="209" y="272"/>
                  </a:lnTo>
                  <a:lnTo>
                    <a:pt x="191" y="275"/>
                  </a:lnTo>
                  <a:lnTo>
                    <a:pt x="174" y="272"/>
                  </a:lnTo>
                  <a:lnTo>
                    <a:pt x="160" y="264"/>
                  </a:lnTo>
                  <a:lnTo>
                    <a:pt x="151" y="253"/>
                  </a:lnTo>
                  <a:lnTo>
                    <a:pt x="145" y="235"/>
                  </a:lnTo>
                  <a:lnTo>
                    <a:pt x="144" y="211"/>
                  </a:lnTo>
                  <a:lnTo>
                    <a:pt x="147" y="181"/>
                  </a:lnTo>
                  <a:lnTo>
                    <a:pt x="150" y="163"/>
                  </a:lnTo>
                  <a:lnTo>
                    <a:pt x="157" y="147"/>
                  </a:lnTo>
                  <a:lnTo>
                    <a:pt x="165" y="131"/>
                  </a:lnTo>
                  <a:lnTo>
                    <a:pt x="175" y="116"/>
                  </a:lnTo>
                  <a:lnTo>
                    <a:pt x="188" y="104"/>
                  </a:lnTo>
                  <a:lnTo>
                    <a:pt x="205" y="96"/>
                  </a:lnTo>
                  <a:lnTo>
                    <a:pt x="224" y="93"/>
                  </a:lnTo>
                  <a:close/>
                  <a:moveTo>
                    <a:pt x="4" y="189"/>
                  </a:moveTo>
                  <a:lnTo>
                    <a:pt x="0" y="226"/>
                  </a:lnTo>
                  <a:lnTo>
                    <a:pt x="4" y="259"/>
                  </a:lnTo>
                  <a:lnTo>
                    <a:pt x="13" y="287"/>
                  </a:lnTo>
                  <a:lnTo>
                    <a:pt x="28" y="312"/>
                  </a:lnTo>
                  <a:lnTo>
                    <a:pt x="49" y="331"/>
                  </a:lnTo>
                  <a:lnTo>
                    <a:pt x="74" y="348"/>
                  </a:lnTo>
                  <a:lnTo>
                    <a:pt x="104" y="360"/>
                  </a:lnTo>
                  <a:lnTo>
                    <a:pt x="138" y="366"/>
                  </a:lnTo>
                  <a:lnTo>
                    <a:pt x="174" y="369"/>
                  </a:lnTo>
                  <a:lnTo>
                    <a:pt x="211" y="366"/>
                  </a:lnTo>
                  <a:lnTo>
                    <a:pt x="246" y="360"/>
                  </a:lnTo>
                  <a:lnTo>
                    <a:pt x="281" y="348"/>
                  </a:lnTo>
                  <a:lnTo>
                    <a:pt x="312" y="331"/>
                  </a:lnTo>
                  <a:lnTo>
                    <a:pt x="340" y="311"/>
                  </a:lnTo>
                  <a:lnTo>
                    <a:pt x="364" y="285"/>
                  </a:lnTo>
                  <a:lnTo>
                    <a:pt x="385" y="256"/>
                  </a:lnTo>
                  <a:lnTo>
                    <a:pt x="399" y="221"/>
                  </a:lnTo>
                  <a:lnTo>
                    <a:pt x="410" y="181"/>
                  </a:lnTo>
                  <a:lnTo>
                    <a:pt x="413" y="146"/>
                  </a:lnTo>
                  <a:lnTo>
                    <a:pt x="410" y="114"/>
                  </a:lnTo>
                  <a:lnTo>
                    <a:pt x="402" y="86"/>
                  </a:lnTo>
                  <a:lnTo>
                    <a:pt x="388" y="61"/>
                  </a:lnTo>
                  <a:lnTo>
                    <a:pt x="368" y="40"/>
                  </a:lnTo>
                  <a:lnTo>
                    <a:pt x="343" y="22"/>
                  </a:lnTo>
                  <a:lnTo>
                    <a:pt x="313" y="10"/>
                  </a:lnTo>
                  <a:lnTo>
                    <a:pt x="279" y="3"/>
                  </a:lnTo>
                  <a:lnTo>
                    <a:pt x="239" y="0"/>
                  </a:lnTo>
                  <a:lnTo>
                    <a:pt x="196" y="3"/>
                  </a:lnTo>
                  <a:lnTo>
                    <a:pt x="154" y="12"/>
                  </a:lnTo>
                  <a:lnTo>
                    <a:pt x="117" y="28"/>
                  </a:lnTo>
                  <a:lnTo>
                    <a:pt x="84" y="49"/>
                  </a:lnTo>
                  <a:lnTo>
                    <a:pt x="56" y="76"/>
                  </a:lnTo>
                  <a:lnTo>
                    <a:pt x="32" y="108"/>
                  </a:lnTo>
                  <a:lnTo>
                    <a:pt x="14" y="146"/>
                  </a:lnTo>
                  <a:lnTo>
                    <a:pt x="4" y="189"/>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2" name="Freeform 12"/>
            <p:cNvSpPr>
              <a:spLocks/>
            </p:cNvSpPr>
            <p:nvPr/>
          </p:nvSpPr>
          <p:spPr bwMode="gray">
            <a:xfrm>
              <a:off x="2425701" y="4776788"/>
              <a:ext cx="649288" cy="585788"/>
            </a:xfrm>
            <a:custGeom>
              <a:avLst/>
              <a:gdLst>
                <a:gd name="T0" fmla="*/ 266 w 409"/>
                <a:gd name="T1" fmla="*/ 143 h 369"/>
                <a:gd name="T2" fmla="*/ 266 w 409"/>
                <a:gd name="T3" fmla="*/ 129 h 369"/>
                <a:gd name="T4" fmla="*/ 263 w 409"/>
                <a:gd name="T5" fmla="*/ 117 h 369"/>
                <a:gd name="T6" fmla="*/ 257 w 409"/>
                <a:gd name="T7" fmla="*/ 107 h 369"/>
                <a:gd name="T8" fmla="*/ 248 w 409"/>
                <a:gd name="T9" fmla="*/ 99 h 369"/>
                <a:gd name="T10" fmla="*/ 237 w 409"/>
                <a:gd name="T11" fmla="*/ 95 h 369"/>
                <a:gd name="T12" fmla="*/ 223 w 409"/>
                <a:gd name="T13" fmla="*/ 93 h 369"/>
                <a:gd name="T14" fmla="*/ 202 w 409"/>
                <a:gd name="T15" fmla="*/ 96 h 369"/>
                <a:gd name="T16" fmla="*/ 186 w 409"/>
                <a:gd name="T17" fmla="*/ 105 h 369"/>
                <a:gd name="T18" fmla="*/ 173 w 409"/>
                <a:gd name="T19" fmla="*/ 117 h 369"/>
                <a:gd name="T20" fmla="*/ 162 w 409"/>
                <a:gd name="T21" fmla="*/ 134 h 369"/>
                <a:gd name="T22" fmla="*/ 153 w 409"/>
                <a:gd name="T23" fmla="*/ 151 h 369"/>
                <a:gd name="T24" fmla="*/ 149 w 409"/>
                <a:gd name="T25" fmla="*/ 169 h 369"/>
                <a:gd name="T26" fmla="*/ 144 w 409"/>
                <a:gd name="T27" fmla="*/ 189 h 369"/>
                <a:gd name="T28" fmla="*/ 141 w 409"/>
                <a:gd name="T29" fmla="*/ 212 h 369"/>
                <a:gd name="T30" fmla="*/ 143 w 409"/>
                <a:gd name="T31" fmla="*/ 233 h 369"/>
                <a:gd name="T32" fmla="*/ 149 w 409"/>
                <a:gd name="T33" fmla="*/ 251 h 369"/>
                <a:gd name="T34" fmla="*/ 158 w 409"/>
                <a:gd name="T35" fmla="*/ 263 h 369"/>
                <a:gd name="T36" fmla="*/ 173 w 409"/>
                <a:gd name="T37" fmla="*/ 272 h 369"/>
                <a:gd name="T38" fmla="*/ 190 w 409"/>
                <a:gd name="T39" fmla="*/ 275 h 369"/>
                <a:gd name="T40" fmla="*/ 210 w 409"/>
                <a:gd name="T41" fmla="*/ 272 h 369"/>
                <a:gd name="T42" fmla="*/ 226 w 409"/>
                <a:gd name="T43" fmla="*/ 264 h 369"/>
                <a:gd name="T44" fmla="*/ 240 w 409"/>
                <a:gd name="T45" fmla="*/ 253 h 369"/>
                <a:gd name="T46" fmla="*/ 248 w 409"/>
                <a:gd name="T47" fmla="*/ 239 h 369"/>
                <a:gd name="T48" fmla="*/ 254 w 409"/>
                <a:gd name="T49" fmla="*/ 223 h 369"/>
                <a:gd name="T50" fmla="*/ 397 w 409"/>
                <a:gd name="T51" fmla="*/ 223 h 369"/>
                <a:gd name="T52" fmla="*/ 385 w 409"/>
                <a:gd name="T53" fmla="*/ 256 h 369"/>
                <a:gd name="T54" fmla="*/ 367 w 409"/>
                <a:gd name="T55" fmla="*/ 284 h 369"/>
                <a:gd name="T56" fmla="*/ 348 w 409"/>
                <a:gd name="T57" fmla="*/ 308 h 369"/>
                <a:gd name="T58" fmla="*/ 324 w 409"/>
                <a:gd name="T59" fmla="*/ 327 h 369"/>
                <a:gd name="T60" fmla="*/ 297 w 409"/>
                <a:gd name="T61" fmla="*/ 343 h 369"/>
                <a:gd name="T62" fmla="*/ 268 w 409"/>
                <a:gd name="T63" fmla="*/ 354 h 369"/>
                <a:gd name="T64" fmla="*/ 238 w 409"/>
                <a:gd name="T65" fmla="*/ 363 h 369"/>
                <a:gd name="T66" fmla="*/ 207 w 409"/>
                <a:gd name="T67" fmla="*/ 367 h 369"/>
                <a:gd name="T68" fmla="*/ 174 w 409"/>
                <a:gd name="T69" fmla="*/ 369 h 369"/>
                <a:gd name="T70" fmla="*/ 137 w 409"/>
                <a:gd name="T71" fmla="*/ 366 h 369"/>
                <a:gd name="T72" fmla="*/ 103 w 409"/>
                <a:gd name="T73" fmla="*/ 360 h 369"/>
                <a:gd name="T74" fmla="*/ 75 w 409"/>
                <a:gd name="T75" fmla="*/ 348 h 369"/>
                <a:gd name="T76" fmla="*/ 48 w 409"/>
                <a:gd name="T77" fmla="*/ 331 h 369"/>
                <a:gd name="T78" fmla="*/ 28 w 409"/>
                <a:gd name="T79" fmla="*/ 311 h 369"/>
                <a:gd name="T80" fmla="*/ 12 w 409"/>
                <a:gd name="T81" fmla="*/ 287 h 369"/>
                <a:gd name="T82" fmla="*/ 3 w 409"/>
                <a:gd name="T83" fmla="*/ 257 h 369"/>
                <a:gd name="T84" fmla="*/ 0 w 409"/>
                <a:gd name="T85" fmla="*/ 224 h 369"/>
                <a:gd name="T86" fmla="*/ 3 w 409"/>
                <a:gd name="T87" fmla="*/ 187 h 369"/>
                <a:gd name="T88" fmla="*/ 14 w 409"/>
                <a:gd name="T89" fmla="*/ 150 h 369"/>
                <a:gd name="T90" fmla="*/ 28 w 409"/>
                <a:gd name="T91" fmla="*/ 116 h 369"/>
                <a:gd name="T92" fmla="*/ 48 w 409"/>
                <a:gd name="T93" fmla="*/ 86 h 369"/>
                <a:gd name="T94" fmla="*/ 72 w 409"/>
                <a:gd name="T95" fmla="*/ 61 h 369"/>
                <a:gd name="T96" fmla="*/ 100 w 409"/>
                <a:gd name="T97" fmla="*/ 38 h 369"/>
                <a:gd name="T98" fmla="*/ 131 w 409"/>
                <a:gd name="T99" fmla="*/ 22 h 369"/>
                <a:gd name="T100" fmla="*/ 165 w 409"/>
                <a:gd name="T101" fmla="*/ 10 h 369"/>
                <a:gd name="T102" fmla="*/ 201 w 409"/>
                <a:gd name="T103" fmla="*/ 3 h 369"/>
                <a:gd name="T104" fmla="*/ 240 w 409"/>
                <a:gd name="T105" fmla="*/ 0 h 369"/>
                <a:gd name="T106" fmla="*/ 271 w 409"/>
                <a:gd name="T107" fmla="*/ 1 h 369"/>
                <a:gd name="T108" fmla="*/ 300 w 409"/>
                <a:gd name="T109" fmla="*/ 6 h 369"/>
                <a:gd name="T110" fmla="*/ 327 w 409"/>
                <a:gd name="T111" fmla="*/ 15 h 369"/>
                <a:gd name="T112" fmla="*/ 352 w 409"/>
                <a:gd name="T113" fmla="*/ 25 h 369"/>
                <a:gd name="T114" fmla="*/ 373 w 409"/>
                <a:gd name="T115" fmla="*/ 41 h 369"/>
                <a:gd name="T116" fmla="*/ 390 w 409"/>
                <a:gd name="T117" fmla="*/ 61 h 369"/>
                <a:gd name="T118" fmla="*/ 402 w 409"/>
                <a:gd name="T119" fmla="*/ 83 h 369"/>
                <a:gd name="T120" fmla="*/ 409 w 409"/>
                <a:gd name="T121" fmla="*/ 111 h 369"/>
                <a:gd name="T122" fmla="*/ 409 w 409"/>
                <a:gd name="T123" fmla="*/ 143 h 369"/>
                <a:gd name="T124" fmla="*/ 266 w 409"/>
                <a:gd name="T125" fmla="*/ 143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09" h="369">
                  <a:moveTo>
                    <a:pt x="266" y="143"/>
                  </a:moveTo>
                  <a:lnTo>
                    <a:pt x="266" y="129"/>
                  </a:lnTo>
                  <a:lnTo>
                    <a:pt x="263" y="117"/>
                  </a:lnTo>
                  <a:lnTo>
                    <a:pt x="257" y="107"/>
                  </a:lnTo>
                  <a:lnTo>
                    <a:pt x="248" y="99"/>
                  </a:lnTo>
                  <a:lnTo>
                    <a:pt x="237" y="95"/>
                  </a:lnTo>
                  <a:lnTo>
                    <a:pt x="223" y="93"/>
                  </a:lnTo>
                  <a:lnTo>
                    <a:pt x="202" y="96"/>
                  </a:lnTo>
                  <a:lnTo>
                    <a:pt x="186" y="105"/>
                  </a:lnTo>
                  <a:lnTo>
                    <a:pt x="173" y="117"/>
                  </a:lnTo>
                  <a:lnTo>
                    <a:pt x="162" y="134"/>
                  </a:lnTo>
                  <a:lnTo>
                    <a:pt x="153" y="151"/>
                  </a:lnTo>
                  <a:lnTo>
                    <a:pt x="149" y="169"/>
                  </a:lnTo>
                  <a:lnTo>
                    <a:pt x="144" y="189"/>
                  </a:lnTo>
                  <a:lnTo>
                    <a:pt x="141" y="212"/>
                  </a:lnTo>
                  <a:lnTo>
                    <a:pt x="143" y="233"/>
                  </a:lnTo>
                  <a:lnTo>
                    <a:pt x="149" y="251"/>
                  </a:lnTo>
                  <a:lnTo>
                    <a:pt x="158" y="263"/>
                  </a:lnTo>
                  <a:lnTo>
                    <a:pt x="173" y="272"/>
                  </a:lnTo>
                  <a:lnTo>
                    <a:pt x="190" y="275"/>
                  </a:lnTo>
                  <a:lnTo>
                    <a:pt x="210" y="272"/>
                  </a:lnTo>
                  <a:lnTo>
                    <a:pt x="226" y="264"/>
                  </a:lnTo>
                  <a:lnTo>
                    <a:pt x="240" y="253"/>
                  </a:lnTo>
                  <a:lnTo>
                    <a:pt x="248" y="239"/>
                  </a:lnTo>
                  <a:lnTo>
                    <a:pt x="254" y="223"/>
                  </a:lnTo>
                  <a:lnTo>
                    <a:pt x="397" y="223"/>
                  </a:lnTo>
                  <a:lnTo>
                    <a:pt x="385" y="256"/>
                  </a:lnTo>
                  <a:lnTo>
                    <a:pt x="367" y="284"/>
                  </a:lnTo>
                  <a:lnTo>
                    <a:pt x="348" y="308"/>
                  </a:lnTo>
                  <a:lnTo>
                    <a:pt x="324" y="327"/>
                  </a:lnTo>
                  <a:lnTo>
                    <a:pt x="297" y="343"/>
                  </a:lnTo>
                  <a:lnTo>
                    <a:pt x="268" y="354"/>
                  </a:lnTo>
                  <a:lnTo>
                    <a:pt x="238" y="363"/>
                  </a:lnTo>
                  <a:lnTo>
                    <a:pt x="207" y="367"/>
                  </a:lnTo>
                  <a:lnTo>
                    <a:pt x="174" y="369"/>
                  </a:lnTo>
                  <a:lnTo>
                    <a:pt x="137" y="366"/>
                  </a:lnTo>
                  <a:lnTo>
                    <a:pt x="103" y="360"/>
                  </a:lnTo>
                  <a:lnTo>
                    <a:pt x="75" y="348"/>
                  </a:lnTo>
                  <a:lnTo>
                    <a:pt x="48" y="331"/>
                  </a:lnTo>
                  <a:lnTo>
                    <a:pt x="28" y="311"/>
                  </a:lnTo>
                  <a:lnTo>
                    <a:pt x="12" y="287"/>
                  </a:lnTo>
                  <a:lnTo>
                    <a:pt x="3" y="257"/>
                  </a:lnTo>
                  <a:lnTo>
                    <a:pt x="0" y="224"/>
                  </a:lnTo>
                  <a:lnTo>
                    <a:pt x="3" y="187"/>
                  </a:lnTo>
                  <a:lnTo>
                    <a:pt x="14" y="150"/>
                  </a:lnTo>
                  <a:lnTo>
                    <a:pt x="28" y="116"/>
                  </a:lnTo>
                  <a:lnTo>
                    <a:pt x="48" y="86"/>
                  </a:lnTo>
                  <a:lnTo>
                    <a:pt x="72" y="61"/>
                  </a:lnTo>
                  <a:lnTo>
                    <a:pt x="100" y="38"/>
                  </a:lnTo>
                  <a:lnTo>
                    <a:pt x="131" y="22"/>
                  </a:lnTo>
                  <a:lnTo>
                    <a:pt x="165" y="10"/>
                  </a:lnTo>
                  <a:lnTo>
                    <a:pt x="201" y="3"/>
                  </a:lnTo>
                  <a:lnTo>
                    <a:pt x="240" y="0"/>
                  </a:lnTo>
                  <a:lnTo>
                    <a:pt x="271" y="1"/>
                  </a:lnTo>
                  <a:lnTo>
                    <a:pt x="300" y="6"/>
                  </a:lnTo>
                  <a:lnTo>
                    <a:pt x="327" y="15"/>
                  </a:lnTo>
                  <a:lnTo>
                    <a:pt x="352" y="25"/>
                  </a:lnTo>
                  <a:lnTo>
                    <a:pt x="373" y="41"/>
                  </a:lnTo>
                  <a:lnTo>
                    <a:pt x="390" y="61"/>
                  </a:lnTo>
                  <a:lnTo>
                    <a:pt x="402" y="83"/>
                  </a:lnTo>
                  <a:lnTo>
                    <a:pt x="409" y="111"/>
                  </a:lnTo>
                  <a:lnTo>
                    <a:pt x="409" y="143"/>
                  </a:lnTo>
                  <a:lnTo>
                    <a:pt x="266" y="143"/>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3" name="Freeform 13"/>
            <p:cNvSpPr>
              <a:spLocks noEditPoints="1"/>
            </p:cNvSpPr>
            <p:nvPr/>
          </p:nvSpPr>
          <p:spPr bwMode="gray">
            <a:xfrm>
              <a:off x="3063876" y="4564063"/>
              <a:ext cx="365125" cy="781050"/>
            </a:xfrm>
            <a:custGeom>
              <a:avLst/>
              <a:gdLst>
                <a:gd name="T0" fmla="*/ 0 w 230"/>
                <a:gd name="T1" fmla="*/ 492 h 492"/>
                <a:gd name="T2" fmla="*/ 62 w 230"/>
                <a:gd name="T3" fmla="*/ 143 h 492"/>
                <a:gd name="T4" fmla="*/ 203 w 230"/>
                <a:gd name="T5" fmla="*/ 143 h 492"/>
                <a:gd name="T6" fmla="*/ 141 w 230"/>
                <a:gd name="T7" fmla="*/ 492 h 492"/>
                <a:gd name="T8" fmla="*/ 0 w 230"/>
                <a:gd name="T9" fmla="*/ 492 h 492"/>
                <a:gd name="T10" fmla="*/ 87 w 230"/>
                <a:gd name="T11" fmla="*/ 0 h 492"/>
                <a:gd name="T12" fmla="*/ 230 w 230"/>
                <a:gd name="T13" fmla="*/ 0 h 492"/>
                <a:gd name="T14" fmla="*/ 211 w 230"/>
                <a:gd name="T15" fmla="*/ 100 h 492"/>
                <a:gd name="T16" fmla="*/ 69 w 230"/>
                <a:gd name="T17" fmla="*/ 100 h 492"/>
                <a:gd name="T18" fmla="*/ 87 w 230"/>
                <a:gd name="T19"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0" h="492">
                  <a:moveTo>
                    <a:pt x="0" y="492"/>
                  </a:moveTo>
                  <a:lnTo>
                    <a:pt x="62" y="143"/>
                  </a:lnTo>
                  <a:lnTo>
                    <a:pt x="203" y="143"/>
                  </a:lnTo>
                  <a:lnTo>
                    <a:pt x="141" y="492"/>
                  </a:lnTo>
                  <a:lnTo>
                    <a:pt x="0" y="492"/>
                  </a:lnTo>
                  <a:close/>
                  <a:moveTo>
                    <a:pt x="87" y="0"/>
                  </a:moveTo>
                  <a:lnTo>
                    <a:pt x="230" y="0"/>
                  </a:lnTo>
                  <a:lnTo>
                    <a:pt x="211" y="100"/>
                  </a:lnTo>
                  <a:lnTo>
                    <a:pt x="69" y="100"/>
                  </a:lnTo>
                  <a:lnTo>
                    <a:pt x="87"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4" name="Freeform 14"/>
            <p:cNvSpPr>
              <a:spLocks/>
            </p:cNvSpPr>
            <p:nvPr/>
          </p:nvSpPr>
          <p:spPr bwMode="gray">
            <a:xfrm>
              <a:off x="6357938" y="4179888"/>
              <a:ext cx="180975" cy="539750"/>
            </a:xfrm>
            <a:custGeom>
              <a:avLst/>
              <a:gdLst>
                <a:gd name="T0" fmla="*/ 9 w 114"/>
                <a:gd name="T1" fmla="*/ 47 h 340"/>
                <a:gd name="T2" fmla="*/ 6 w 114"/>
                <a:gd name="T3" fmla="*/ 86 h 340"/>
                <a:gd name="T4" fmla="*/ 3 w 114"/>
                <a:gd name="T5" fmla="*/ 120 h 340"/>
                <a:gd name="T6" fmla="*/ 1 w 114"/>
                <a:gd name="T7" fmla="*/ 153 h 340"/>
                <a:gd name="T8" fmla="*/ 0 w 114"/>
                <a:gd name="T9" fmla="*/ 188 h 340"/>
                <a:gd name="T10" fmla="*/ 0 w 114"/>
                <a:gd name="T11" fmla="*/ 229 h 340"/>
                <a:gd name="T12" fmla="*/ 0 w 114"/>
                <a:gd name="T13" fmla="*/ 246 h 340"/>
                <a:gd name="T14" fmla="*/ 0 w 114"/>
                <a:gd name="T15" fmla="*/ 260 h 340"/>
                <a:gd name="T16" fmla="*/ 0 w 114"/>
                <a:gd name="T17" fmla="*/ 273 h 340"/>
                <a:gd name="T18" fmla="*/ 0 w 114"/>
                <a:gd name="T19" fmla="*/ 290 h 340"/>
                <a:gd name="T20" fmla="*/ 6 w 114"/>
                <a:gd name="T21" fmla="*/ 310 h 340"/>
                <a:gd name="T22" fmla="*/ 18 w 114"/>
                <a:gd name="T23" fmla="*/ 327 h 340"/>
                <a:gd name="T24" fmla="*/ 34 w 114"/>
                <a:gd name="T25" fmla="*/ 337 h 340"/>
                <a:gd name="T26" fmla="*/ 55 w 114"/>
                <a:gd name="T27" fmla="*/ 340 h 340"/>
                <a:gd name="T28" fmla="*/ 76 w 114"/>
                <a:gd name="T29" fmla="*/ 336 h 340"/>
                <a:gd name="T30" fmla="*/ 92 w 114"/>
                <a:gd name="T31" fmla="*/ 324 h 340"/>
                <a:gd name="T32" fmla="*/ 102 w 114"/>
                <a:gd name="T33" fmla="*/ 307 h 340"/>
                <a:gd name="T34" fmla="*/ 105 w 114"/>
                <a:gd name="T35" fmla="*/ 287 h 340"/>
                <a:gd name="T36" fmla="*/ 105 w 114"/>
                <a:gd name="T37" fmla="*/ 270 h 340"/>
                <a:gd name="T38" fmla="*/ 105 w 114"/>
                <a:gd name="T39" fmla="*/ 258 h 340"/>
                <a:gd name="T40" fmla="*/ 105 w 114"/>
                <a:gd name="T41" fmla="*/ 245 h 340"/>
                <a:gd name="T42" fmla="*/ 105 w 114"/>
                <a:gd name="T43" fmla="*/ 229 h 340"/>
                <a:gd name="T44" fmla="*/ 105 w 114"/>
                <a:gd name="T45" fmla="*/ 190 h 340"/>
                <a:gd name="T46" fmla="*/ 107 w 114"/>
                <a:gd name="T47" fmla="*/ 157 h 340"/>
                <a:gd name="T48" fmla="*/ 108 w 114"/>
                <a:gd name="T49" fmla="*/ 126 h 340"/>
                <a:gd name="T50" fmla="*/ 111 w 114"/>
                <a:gd name="T51" fmla="*/ 93 h 340"/>
                <a:gd name="T52" fmla="*/ 114 w 114"/>
                <a:gd name="T53" fmla="*/ 56 h 340"/>
                <a:gd name="T54" fmla="*/ 111 w 114"/>
                <a:gd name="T55" fmla="*/ 35 h 340"/>
                <a:gd name="T56" fmla="*/ 102 w 114"/>
                <a:gd name="T57" fmla="*/ 17 h 340"/>
                <a:gd name="T58" fmla="*/ 86 w 114"/>
                <a:gd name="T59" fmla="*/ 6 h 340"/>
                <a:gd name="T60" fmla="*/ 67 w 114"/>
                <a:gd name="T61" fmla="*/ 0 h 340"/>
                <a:gd name="T62" fmla="*/ 46 w 114"/>
                <a:gd name="T63" fmla="*/ 3 h 340"/>
                <a:gd name="T64" fmla="*/ 28 w 114"/>
                <a:gd name="T65" fmla="*/ 11 h 340"/>
                <a:gd name="T66" fmla="*/ 15 w 114"/>
                <a:gd name="T67" fmla="*/ 26 h 340"/>
                <a:gd name="T68" fmla="*/ 9 w 114"/>
                <a:gd name="T69" fmla="*/ 47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4" h="340">
                  <a:moveTo>
                    <a:pt x="9" y="47"/>
                  </a:moveTo>
                  <a:lnTo>
                    <a:pt x="6" y="86"/>
                  </a:lnTo>
                  <a:lnTo>
                    <a:pt x="3" y="120"/>
                  </a:lnTo>
                  <a:lnTo>
                    <a:pt x="1" y="153"/>
                  </a:lnTo>
                  <a:lnTo>
                    <a:pt x="0" y="188"/>
                  </a:lnTo>
                  <a:lnTo>
                    <a:pt x="0" y="229"/>
                  </a:lnTo>
                  <a:lnTo>
                    <a:pt x="0" y="246"/>
                  </a:lnTo>
                  <a:lnTo>
                    <a:pt x="0" y="260"/>
                  </a:lnTo>
                  <a:lnTo>
                    <a:pt x="0" y="273"/>
                  </a:lnTo>
                  <a:lnTo>
                    <a:pt x="0" y="290"/>
                  </a:lnTo>
                  <a:lnTo>
                    <a:pt x="6" y="310"/>
                  </a:lnTo>
                  <a:lnTo>
                    <a:pt x="18" y="327"/>
                  </a:lnTo>
                  <a:lnTo>
                    <a:pt x="34" y="337"/>
                  </a:lnTo>
                  <a:lnTo>
                    <a:pt x="55" y="340"/>
                  </a:lnTo>
                  <a:lnTo>
                    <a:pt x="76" y="336"/>
                  </a:lnTo>
                  <a:lnTo>
                    <a:pt x="92" y="324"/>
                  </a:lnTo>
                  <a:lnTo>
                    <a:pt x="102" y="307"/>
                  </a:lnTo>
                  <a:lnTo>
                    <a:pt x="105" y="287"/>
                  </a:lnTo>
                  <a:lnTo>
                    <a:pt x="105" y="270"/>
                  </a:lnTo>
                  <a:lnTo>
                    <a:pt x="105" y="258"/>
                  </a:lnTo>
                  <a:lnTo>
                    <a:pt x="105" y="245"/>
                  </a:lnTo>
                  <a:lnTo>
                    <a:pt x="105" y="229"/>
                  </a:lnTo>
                  <a:lnTo>
                    <a:pt x="105" y="190"/>
                  </a:lnTo>
                  <a:lnTo>
                    <a:pt x="107" y="157"/>
                  </a:lnTo>
                  <a:lnTo>
                    <a:pt x="108" y="126"/>
                  </a:lnTo>
                  <a:lnTo>
                    <a:pt x="111" y="93"/>
                  </a:lnTo>
                  <a:lnTo>
                    <a:pt x="114" y="56"/>
                  </a:lnTo>
                  <a:lnTo>
                    <a:pt x="111" y="35"/>
                  </a:lnTo>
                  <a:lnTo>
                    <a:pt x="102" y="17"/>
                  </a:lnTo>
                  <a:lnTo>
                    <a:pt x="86" y="6"/>
                  </a:lnTo>
                  <a:lnTo>
                    <a:pt x="67" y="0"/>
                  </a:lnTo>
                  <a:lnTo>
                    <a:pt x="46" y="3"/>
                  </a:lnTo>
                  <a:lnTo>
                    <a:pt x="28" y="11"/>
                  </a:lnTo>
                  <a:lnTo>
                    <a:pt x="15" y="26"/>
                  </a:lnTo>
                  <a:lnTo>
                    <a:pt x="9" y="47"/>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5" name="Freeform 15"/>
            <p:cNvSpPr>
              <a:spLocks/>
            </p:cNvSpPr>
            <p:nvPr/>
          </p:nvSpPr>
          <p:spPr bwMode="gray">
            <a:xfrm>
              <a:off x="6105526" y="4179888"/>
              <a:ext cx="190500" cy="539750"/>
            </a:xfrm>
            <a:custGeom>
              <a:avLst/>
              <a:gdLst>
                <a:gd name="T0" fmla="*/ 15 w 120"/>
                <a:gd name="T1" fmla="*/ 44 h 340"/>
                <a:gd name="T2" fmla="*/ 10 w 120"/>
                <a:gd name="T3" fmla="*/ 84 h 340"/>
                <a:gd name="T4" fmla="*/ 6 w 120"/>
                <a:gd name="T5" fmla="*/ 119 h 340"/>
                <a:gd name="T6" fmla="*/ 3 w 120"/>
                <a:gd name="T7" fmla="*/ 153 h 340"/>
                <a:gd name="T8" fmla="*/ 1 w 120"/>
                <a:gd name="T9" fmla="*/ 187 h 340"/>
                <a:gd name="T10" fmla="*/ 0 w 120"/>
                <a:gd name="T11" fmla="*/ 229 h 340"/>
                <a:gd name="T12" fmla="*/ 0 w 120"/>
                <a:gd name="T13" fmla="*/ 246 h 340"/>
                <a:gd name="T14" fmla="*/ 1 w 120"/>
                <a:gd name="T15" fmla="*/ 260 h 340"/>
                <a:gd name="T16" fmla="*/ 1 w 120"/>
                <a:gd name="T17" fmla="*/ 273 h 340"/>
                <a:gd name="T18" fmla="*/ 3 w 120"/>
                <a:gd name="T19" fmla="*/ 291 h 340"/>
                <a:gd name="T20" fmla="*/ 7 w 120"/>
                <a:gd name="T21" fmla="*/ 310 h 340"/>
                <a:gd name="T22" fmla="*/ 19 w 120"/>
                <a:gd name="T23" fmla="*/ 327 h 340"/>
                <a:gd name="T24" fmla="*/ 37 w 120"/>
                <a:gd name="T25" fmla="*/ 337 h 340"/>
                <a:gd name="T26" fmla="*/ 58 w 120"/>
                <a:gd name="T27" fmla="*/ 340 h 340"/>
                <a:gd name="T28" fmla="*/ 78 w 120"/>
                <a:gd name="T29" fmla="*/ 336 h 340"/>
                <a:gd name="T30" fmla="*/ 95 w 120"/>
                <a:gd name="T31" fmla="*/ 324 h 340"/>
                <a:gd name="T32" fmla="*/ 105 w 120"/>
                <a:gd name="T33" fmla="*/ 306 h 340"/>
                <a:gd name="T34" fmla="*/ 108 w 120"/>
                <a:gd name="T35" fmla="*/ 287 h 340"/>
                <a:gd name="T36" fmla="*/ 107 w 120"/>
                <a:gd name="T37" fmla="*/ 270 h 340"/>
                <a:gd name="T38" fmla="*/ 107 w 120"/>
                <a:gd name="T39" fmla="*/ 257 h 340"/>
                <a:gd name="T40" fmla="*/ 107 w 120"/>
                <a:gd name="T41" fmla="*/ 245 h 340"/>
                <a:gd name="T42" fmla="*/ 107 w 120"/>
                <a:gd name="T43" fmla="*/ 229 h 340"/>
                <a:gd name="T44" fmla="*/ 107 w 120"/>
                <a:gd name="T45" fmla="*/ 190 h 340"/>
                <a:gd name="T46" fmla="*/ 108 w 120"/>
                <a:gd name="T47" fmla="*/ 157 h 340"/>
                <a:gd name="T48" fmla="*/ 111 w 120"/>
                <a:gd name="T49" fmla="*/ 127 h 340"/>
                <a:gd name="T50" fmla="*/ 116 w 120"/>
                <a:gd name="T51" fmla="*/ 95 h 340"/>
                <a:gd name="T52" fmla="*/ 120 w 120"/>
                <a:gd name="T53" fmla="*/ 59 h 340"/>
                <a:gd name="T54" fmla="*/ 119 w 120"/>
                <a:gd name="T55" fmla="*/ 38 h 340"/>
                <a:gd name="T56" fmla="*/ 110 w 120"/>
                <a:gd name="T57" fmla="*/ 20 h 340"/>
                <a:gd name="T58" fmla="*/ 95 w 120"/>
                <a:gd name="T59" fmla="*/ 7 h 340"/>
                <a:gd name="T60" fmla="*/ 74 w 120"/>
                <a:gd name="T61" fmla="*/ 0 h 340"/>
                <a:gd name="T62" fmla="*/ 53 w 120"/>
                <a:gd name="T63" fmla="*/ 1 h 340"/>
                <a:gd name="T64" fmla="*/ 35 w 120"/>
                <a:gd name="T65" fmla="*/ 10 h 340"/>
                <a:gd name="T66" fmla="*/ 22 w 120"/>
                <a:gd name="T67" fmla="*/ 25 h 340"/>
                <a:gd name="T68" fmla="*/ 15 w 120"/>
                <a:gd name="T69" fmla="*/ 4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0" h="340">
                  <a:moveTo>
                    <a:pt x="15" y="44"/>
                  </a:moveTo>
                  <a:lnTo>
                    <a:pt x="10" y="84"/>
                  </a:lnTo>
                  <a:lnTo>
                    <a:pt x="6" y="119"/>
                  </a:lnTo>
                  <a:lnTo>
                    <a:pt x="3" y="153"/>
                  </a:lnTo>
                  <a:lnTo>
                    <a:pt x="1" y="187"/>
                  </a:lnTo>
                  <a:lnTo>
                    <a:pt x="0" y="229"/>
                  </a:lnTo>
                  <a:lnTo>
                    <a:pt x="0" y="246"/>
                  </a:lnTo>
                  <a:lnTo>
                    <a:pt x="1" y="260"/>
                  </a:lnTo>
                  <a:lnTo>
                    <a:pt x="1" y="273"/>
                  </a:lnTo>
                  <a:lnTo>
                    <a:pt x="3" y="291"/>
                  </a:lnTo>
                  <a:lnTo>
                    <a:pt x="7" y="310"/>
                  </a:lnTo>
                  <a:lnTo>
                    <a:pt x="19" y="327"/>
                  </a:lnTo>
                  <a:lnTo>
                    <a:pt x="37" y="337"/>
                  </a:lnTo>
                  <a:lnTo>
                    <a:pt x="58" y="340"/>
                  </a:lnTo>
                  <a:lnTo>
                    <a:pt x="78" y="336"/>
                  </a:lnTo>
                  <a:lnTo>
                    <a:pt x="95" y="324"/>
                  </a:lnTo>
                  <a:lnTo>
                    <a:pt x="105" y="306"/>
                  </a:lnTo>
                  <a:lnTo>
                    <a:pt x="108" y="287"/>
                  </a:lnTo>
                  <a:lnTo>
                    <a:pt x="107" y="270"/>
                  </a:lnTo>
                  <a:lnTo>
                    <a:pt x="107" y="257"/>
                  </a:lnTo>
                  <a:lnTo>
                    <a:pt x="107" y="245"/>
                  </a:lnTo>
                  <a:lnTo>
                    <a:pt x="107" y="229"/>
                  </a:lnTo>
                  <a:lnTo>
                    <a:pt x="107" y="190"/>
                  </a:lnTo>
                  <a:lnTo>
                    <a:pt x="108" y="157"/>
                  </a:lnTo>
                  <a:lnTo>
                    <a:pt x="111" y="127"/>
                  </a:lnTo>
                  <a:lnTo>
                    <a:pt x="116" y="95"/>
                  </a:lnTo>
                  <a:lnTo>
                    <a:pt x="120" y="59"/>
                  </a:lnTo>
                  <a:lnTo>
                    <a:pt x="119" y="38"/>
                  </a:lnTo>
                  <a:lnTo>
                    <a:pt x="110" y="20"/>
                  </a:lnTo>
                  <a:lnTo>
                    <a:pt x="95" y="7"/>
                  </a:lnTo>
                  <a:lnTo>
                    <a:pt x="74" y="0"/>
                  </a:lnTo>
                  <a:lnTo>
                    <a:pt x="53" y="1"/>
                  </a:lnTo>
                  <a:lnTo>
                    <a:pt x="35" y="10"/>
                  </a:lnTo>
                  <a:lnTo>
                    <a:pt x="22" y="25"/>
                  </a:lnTo>
                  <a:lnTo>
                    <a:pt x="15" y="44"/>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6" name="Freeform 16"/>
            <p:cNvSpPr>
              <a:spLocks/>
            </p:cNvSpPr>
            <p:nvPr/>
          </p:nvSpPr>
          <p:spPr bwMode="gray">
            <a:xfrm>
              <a:off x="6184901" y="5021263"/>
              <a:ext cx="344488" cy="569913"/>
            </a:xfrm>
            <a:custGeom>
              <a:avLst/>
              <a:gdLst>
                <a:gd name="T0" fmla="*/ 2 w 217"/>
                <a:gd name="T1" fmla="*/ 66 h 359"/>
                <a:gd name="T2" fmla="*/ 20 w 217"/>
                <a:gd name="T3" fmla="*/ 128 h 359"/>
                <a:gd name="T4" fmla="*/ 42 w 217"/>
                <a:gd name="T5" fmla="*/ 185 h 359"/>
                <a:gd name="T6" fmla="*/ 64 w 217"/>
                <a:gd name="T7" fmla="*/ 237 h 359"/>
                <a:gd name="T8" fmla="*/ 91 w 217"/>
                <a:gd name="T9" fmla="*/ 286 h 359"/>
                <a:gd name="T10" fmla="*/ 119 w 217"/>
                <a:gd name="T11" fmla="*/ 335 h 359"/>
                <a:gd name="T12" fmla="*/ 131 w 217"/>
                <a:gd name="T13" fmla="*/ 347 h 359"/>
                <a:gd name="T14" fmla="*/ 144 w 217"/>
                <a:gd name="T15" fmla="*/ 356 h 359"/>
                <a:gd name="T16" fmla="*/ 161 w 217"/>
                <a:gd name="T17" fmla="*/ 359 h 359"/>
                <a:gd name="T18" fmla="*/ 177 w 217"/>
                <a:gd name="T19" fmla="*/ 357 h 359"/>
                <a:gd name="T20" fmla="*/ 192 w 217"/>
                <a:gd name="T21" fmla="*/ 351 h 359"/>
                <a:gd name="T22" fmla="*/ 205 w 217"/>
                <a:gd name="T23" fmla="*/ 341 h 359"/>
                <a:gd name="T24" fmla="*/ 214 w 217"/>
                <a:gd name="T25" fmla="*/ 326 h 359"/>
                <a:gd name="T26" fmla="*/ 217 w 217"/>
                <a:gd name="T27" fmla="*/ 311 h 359"/>
                <a:gd name="T28" fmla="*/ 216 w 217"/>
                <a:gd name="T29" fmla="*/ 295 h 359"/>
                <a:gd name="T30" fmla="*/ 210 w 217"/>
                <a:gd name="T31" fmla="*/ 280 h 359"/>
                <a:gd name="T32" fmla="*/ 185 w 217"/>
                <a:gd name="T33" fmla="*/ 238 h 359"/>
                <a:gd name="T34" fmla="*/ 161 w 217"/>
                <a:gd name="T35" fmla="*/ 194 h 359"/>
                <a:gd name="T36" fmla="*/ 140 w 217"/>
                <a:gd name="T37" fmla="*/ 148 h 359"/>
                <a:gd name="T38" fmla="*/ 121 w 217"/>
                <a:gd name="T39" fmla="*/ 97 h 359"/>
                <a:gd name="T40" fmla="*/ 104 w 217"/>
                <a:gd name="T41" fmla="*/ 41 h 359"/>
                <a:gd name="T42" fmla="*/ 98 w 217"/>
                <a:gd name="T43" fmla="*/ 26 h 359"/>
                <a:gd name="T44" fmla="*/ 86 w 217"/>
                <a:gd name="T45" fmla="*/ 12 h 359"/>
                <a:gd name="T46" fmla="*/ 73 w 217"/>
                <a:gd name="T47" fmla="*/ 5 h 359"/>
                <a:gd name="T48" fmla="*/ 57 w 217"/>
                <a:gd name="T49" fmla="*/ 0 h 359"/>
                <a:gd name="T50" fmla="*/ 40 w 217"/>
                <a:gd name="T51" fmla="*/ 2 h 359"/>
                <a:gd name="T52" fmla="*/ 24 w 217"/>
                <a:gd name="T53" fmla="*/ 9 h 359"/>
                <a:gd name="T54" fmla="*/ 12 w 217"/>
                <a:gd name="T55" fmla="*/ 20 h 359"/>
                <a:gd name="T56" fmla="*/ 5 w 217"/>
                <a:gd name="T57" fmla="*/ 33 h 359"/>
                <a:gd name="T58" fmla="*/ 0 w 217"/>
                <a:gd name="T59" fmla="*/ 50 h 359"/>
                <a:gd name="T60" fmla="*/ 2 w 217"/>
                <a:gd name="T61" fmla="*/ 66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7" h="359">
                  <a:moveTo>
                    <a:pt x="2" y="66"/>
                  </a:moveTo>
                  <a:lnTo>
                    <a:pt x="20" y="128"/>
                  </a:lnTo>
                  <a:lnTo>
                    <a:pt x="42" y="185"/>
                  </a:lnTo>
                  <a:lnTo>
                    <a:pt x="64" y="237"/>
                  </a:lnTo>
                  <a:lnTo>
                    <a:pt x="91" y="286"/>
                  </a:lnTo>
                  <a:lnTo>
                    <a:pt x="119" y="335"/>
                  </a:lnTo>
                  <a:lnTo>
                    <a:pt x="131" y="347"/>
                  </a:lnTo>
                  <a:lnTo>
                    <a:pt x="144" y="356"/>
                  </a:lnTo>
                  <a:lnTo>
                    <a:pt x="161" y="359"/>
                  </a:lnTo>
                  <a:lnTo>
                    <a:pt x="177" y="357"/>
                  </a:lnTo>
                  <a:lnTo>
                    <a:pt x="192" y="351"/>
                  </a:lnTo>
                  <a:lnTo>
                    <a:pt x="205" y="341"/>
                  </a:lnTo>
                  <a:lnTo>
                    <a:pt x="214" y="326"/>
                  </a:lnTo>
                  <a:lnTo>
                    <a:pt x="217" y="311"/>
                  </a:lnTo>
                  <a:lnTo>
                    <a:pt x="216" y="295"/>
                  </a:lnTo>
                  <a:lnTo>
                    <a:pt x="210" y="280"/>
                  </a:lnTo>
                  <a:lnTo>
                    <a:pt x="185" y="238"/>
                  </a:lnTo>
                  <a:lnTo>
                    <a:pt x="161" y="194"/>
                  </a:lnTo>
                  <a:lnTo>
                    <a:pt x="140" y="148"/>
                  </a:lnTo>
                  <a:lnTo>
                    <a:pt x="121" y="97"/>
                  </a:lnTo>
                  <a:lnTo>
                    <a:pt x="104" y="41"/>
                  </a:lnTo>
                  <a:lnTo>
                    <a:pt x="98" y="26"/>
                  </a:lnTo>
                  <a:lnTo>
                    <a:pt x="86" y="12"/>
                  </a:lnTo>
                  <a:lnTo>
                    <a:pt x="73" y="5"/>
                  </a:lnTo>
                  <a:lnTo>
                    <a:pt x="57" y="0"/>
                  </a:lnTo>
                  <a:lnTo>
                    <a:pt x="40" y="2"/>
                  </a:lnTo>
                  <a:lnTo>
                    <a:pt x="24" y="9"/>
                  </a:lnTo>
                  <a:lnTo>
                    <a:pt x="12" y="20"/>
                  </a:lnTo>
                  <a:lnTo>
                    <a:pt x="5" y="33"/>
                  </a:lnTo>
                  <a:lnTo>
                    <a:pt x="0" y="50"/>
                  </a:lnTo>
                  <a:lnTo>
                    <a:pt x="2" y="66"/>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7" name="Freeform 17"/>
            <p:cNvSpPr>
              <a:spLocks/>
            </p:cNvSpPr>
            <p:nvPr/>
          </p:nvSpPr>
          <p:spPr bwMode="gray">
            <a:xfrm>
              <a:off x="6619876" y="3940175"/>
              <a:ext cx="558800" cy="166688"/>
            </a:xfrm>
            <a:custGeom>
              <a:avLst/>
              <a:gdLst>
                <a:gd name="T0" fmla="*/ 298 w 352"/>
                <a:gd name="T1" fmla="*/ 0 h 105"/>
                <a:gd name="T2" fmla="*/ 53 w 352"/>
                <a:gd name="T3" fmla="*/ 0 h 105"/>
                <a:gd name="T4" fmla="*/ 32 w 352"/>
                <a:gd name="T5" fmla="*/ 5 h 105"/>
                <a:gd name="T6" fmla="*/ 16 w 352"/>
                <a:gd name="T7" fmla="*/ 15 h 105"/>
                <a:gd name="T8" fmla="*/ 4 w 352"/>
                <a:gd name="T9" fmla="*/ 32 h 105"/>
                <a:gd name="T10" fmla="*/ 0 w 352"/>
                <a:gd name="T11" fmla="*/ 52 h 105"/>
                <a:gd name="T12" fmla="*/ 4 w 352"/>
                <a:gd name="T13" fmla="*/ 73 h 105"/>
                <a:gd name="T14" fmla="*/ 16 w 352"/>
                <a:gd name="T15" fmla="*/ 90 h 105"/>
                <a:gd name="T16" fmla="*/ 32 w 352"/>
                <a:gd name="T17" fmla="*/ 100 h 105"/>
                <a:gd name="T18" fmla="*/ 53 w 352"/>
                <a:gd name="T19" fmla="*/ 105 h 105"/>
                <a:gd name="T20" fmla="*/ 298 w 352"/>
                <a:gd name="T21" fmla="*/ 105 h 105"/>
                <a:gd name="T22" fmla="*/ 319 w 352"/>
                <a:gd name="T23" fmla="*/ 100 h 105"/>
                <a:gd name="T24" fmla="*/ 336 w 352"/>
                <a:gd name="T25" fmla="*/ 90 h 105"/>
                <a:gd name="T26" fmla="*/ 348 w 352"/>
                <a:gd name="T27" fmla="*/ 73 h 105"/>
                <a:gd name="T28" fmla="*/ 352 w 352"/>
                <a:gd name="T29" fmla="*/ 52 h 105"/>
                <a:gd name="T30" fmla="*/ 348 w 352"/>
                <a:gd name="T31" fmla="*/ 32 h 105"/>
                <a:gd name="T32" fmla="*/ 336 w 352"/>
                <a:gd name="T33" fmla="*/ 15 h 105"/>
                <a:gd name="T34" fmla="*/ 319 w 352"/>
                <a:gd name="T35" fmla="*/ 5 h 105"/>
                <a:gd name="T36" fmla="*/ 298 w 352"/>
                <a:gd name="T37"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52" h="105">
                  <a:moveTo>
                    <a:pt x="298" y="0"/>
                  </a:moveTo>
                  <a:lnTo>
                    <a:pt x="53" y="0"/>
                  </a:lnTo>
                  <a:lnTo>
                    <a:pt x="32" y="5"/>
                  </a:lnTo>
                  <a:lnTo>
                    <a:pt x="16" y="15"/>
                  </a:lnTo>
                  <a:lnTo>
                    <a:pt x="4" y="32"/>
                  </a:lnTo>
                  <a:lnTo>
                    <a:pt x="0" y="52"/>
                  </a:lnTo>
                  <a:lnTo>
                    <a:pt x="4" y="73"/>
                  </a:lnTo>
                  <a:lnTo>
                    <a:pt x="16" y="90"/>
                  </a:lnTo>
                  <a:lnTo>
                    <a:pt x="32" y="100"/>
                  </a:lnTo>
                  <a:lnTo>
                    <a:pt x="53" y="105"/>
                  </a:lnTo>
                  <a:lnTo>
                    <a:pt x="298" y="105"/>
                  </a:lnTo>
                  <a:lnTo>
                    <a:pt x="319" y="100"/>
                  </a:lnTo>
                  <a:lnTo>
                    <a:pt x="336" y="90"/>
                  </a:lnTo>
                  <a:lnTo>
                    <a:pt x="348" y="73"/>
                  </a:lnTo>
                  <a:lnTo>
                    <a:pt x="352" y="52"/>
                  </a:lnTo>
                  <a:lnTo>
                    <a:pt x="348" y="32"/>
                  </a:lnTo>
                  <a:lnTo>
                    <a:pt x="336" y="15"/>
                  </a:lnTo>
                  <a:lnTo>
                    <a:pt x="319" y="5"/>
                  </a:lnTo>
                  <a:lnTo>
                    <a:pt x="298"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8" name="Freeform 18"/>
            <p:cNvSpPr>
              <a:spLocks/>
            </p:cNvSpPr>
            <p:nvPr/>
          </p:nvSpPr>
          <p:spPr bwMode="gray">
            <a:xfrm>
              <a:off x="5510213" y="4791075"/>
              <a:ext cx="558800" cy="165100"/>
            </a:xfrm>
            <a:custGeom>
              <a:avLst/>
              <a:gdLst>
                <a:gd name="T0" fmla="*/ 299 w 352"/>
                <a:gd name="T1" fmla="*/ 0 h 104"/>
                <a:gd name="T2" fmla="*/ 54 w 352"/>
                <a:gd name="T3" fmla="*/ 0 h 104"/>
                <a:gd name="T4" fmla="*/ 33 w 352"/>
                <a:gd name="T5" fmla="*/ 4 h 104"/>
                <a:gd name="T6" fmla="*/ 16 w 352"/>
                <a:gd name="T7" fmla="*/ 16 h 104"/>
                <a:gd name="T8" fmla="*/ 5 w 352"/>
                <a:gd name="T9" fmla="*/ 32 h 104"/>
                <a:gd name="T10" fmla="*/ 0 w 352"/>
                <a:gd name="T11" fmla="*/ 52 h 104"/>
                <a:gd name="T12" fmla="*/ 5 w 352"/>
                <a:gd name="T13" fmla="*/ 73 h 104"/>
                <a:gd name="T14" fmla="*/ 16 w 352"/>
                <a:gd name="T15" fmla="*/ 89 h 104"/>
                <a:gd name="T16" fmla="*/ 33 w 352"/>
                <a:gd name="T17" fmla="*/ 101 h 104"/>
                <a:gd name="T18" fmla="*/ 54 w 352"/>
                <a:gd name="T19" fmla="*/ 104 h 104"/>
                <a:gd name="T20" fmla="*/ 299 w 352"/>
                <a:gd name="T21" fmla="*/ 104 h 104"/>
                <a:gd name="T22" fmla="*/ 320 w 352"/>
                <a:gd name="T23" fmla="*/ 101 h 104"/>
                <a:gd name="T24" fmla="*/ 336 w 352"/>
                <a:gd name="T25" fmla="*/ 89 h 104"/>
                <a:gd name="T26" fmla="*/ 348 w 352"/>
                <a:gd name="T27" fmla="*/ 73 h 104"/>
                <a:gd name="T28" fmla="*/ 352 w 352"/>
                <a:gd name="T29" fmla="*/ 52 h 104"/>
                <a:gd name="T30" fmla="*/ 348 w 352"/>
                <a:gd name="T31" fmla="*/ 32 h 104"/>
                <a:gd name="T32" fmla="*/ 336 w 352"/>
                <a:gd name="T33" fmla="*/ 16 h 104"/>
                <a:gd name="T34" fmla="*/ 320 w 352"/>
                <a:gd name="T35" fmla="*/ 4 h 104"/>
                <a:gd name="T36" fmla="*/ 299 w 352"/>
                <a:gd name="T37"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52" h="104">
                  <a:moveTo>
                    <a:pt x="299" y="0"/>
                  </a:moveTo>
                  <a:lnTo>
                    <a:pt x="54" y="0"/>
                  </a:lnTo>
                  <a:lnTo>
                    <a:pt x="33" y="4"/>
                  </a:lnTo>
                  <a:lnTo>
                    <a:pt x="16" y="16"/>
                  </a:lnTo>
                  <a:lnTo>
                    <a:pt x="5" y="32"/>
                  </a:lnTo>
                  <a:lnTo>
                    <a:pt x="0" y="52"/>
                  </a:lnTo>
                  <a:lnTo>
                    <a:pt x="5" y="73"/>
                  </a:lnTo>
                  <a:lnTo>
                    <a:pt x="16" y="89"/>
                  </a:lnTo>
                  <a:lnTo>
                    <a:pt x="33" y="101"/>
                  </a:lnTo>
                  <a:lnTo>
                    <a:pt x="54" y="104"/>
                  </a:lnTo>
                  <a:lnTo>
                    <a:pt x="299" y="104"/>
                  </a:lnTo>
                  <a:lnTo>
                    <a:pt x="320" y="101"/>
                  </a:lnTo>
                  <a:lnTo>
                    <a:pt x="336" y="89"/>
                  </a:lnTo>
                  <a:lnTo>
                    <a:pt x="348" y="73"/>
                  </a:lnTo>
                  <a:lnTo>
                    <a:pt x="352" y="52"/>
                  </a:lnTo>
                  <a:lnTo>
                    <a:pt x="348" y="32"/>
                  </a:lnTo>
                  <a:lnTo>
                    <a:pt x="336" y="16"/>
                  </a:lnTo>
                  <a:lnTo>
                    <a:pt x="320" y="4"/>
                  </a:lnTo>
                  <a:lnTo>
                    <a:pt x="299"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9" name="Freeform 19"/>
            <p:cNvSpPr>
              <a:spLocks/>
            </p:cNvSpPr>
            <p:nvPr/>
          </p:nvSpPr>
          <p:spPr bwMode="gray">
            <a:xfrm>
              <a:off x="7546976" y="4179888"/>
              <a:ext cx="557213" cy="165100"/>
            </a:xfrm>
            <a:custGeom>
              <a:avLst/>
              <a:gdLst>
                <a:gd name="T0" fmla="*/ 297 w 351"/>
                <a:gd name="T1" fmla="*/ 0 h 104"/>
                <a:gd name="T2" fmla="*/ 52 w 351"/>
                <a:gd name="T3" fmla="*/ 0 h 104"/>
                <a:gd name="T4" fmla="*/ 31 w 351"/>
                <a:gd name="T5" fmla="*/ 4 h 104"/>
                <a:gd name="T6" fmla="*/ 15 w 351"/>
                <a:gd name="T7" fmla="*/ 16 h 104"/>
                <a:gd name="T8" fmla="*/ 3 w 351"/>
                <a:gd name="T9" fmla="*/ 32 h 104"/>
                <a:gd name="T10" fmla="*/ 0 w 351"/>
                <a:gd name="T11" fmla="*/ 52 h 104"/>
                <a:gd name="T12" fmla="*/ 3 w 351"/>
                <a:gd name="T13" fmla="*/ 72 h 104"/>
                <a:gd name="T14" fmla="*/ 15 w 351"/>
                <a:gd name="T15" fmla="*/ 89 h 104"/>
                <a:gd name="T16" fmla="*/ 31 w 351"/>
                <a:gd name="T17" fmla="*/ 101 h 104"/>
                <a:gd name="T18" fmla="*/ 52 w 351"/>
                <a:gd name="T19" fmla="*/ 104 h 104"/>
                <a:gd name="T20" fmla="*/ 297 w 351"/>
                <a:gd name="T21" fmla="*/ 104 h 104"/>
                <a:gd name="T22" fmla="*/ 318 w 351"/>
                <a:gd name="T23" fmla="*/ 101 h 104"/>
                <a:gd name="T24" fmla="*/ 336 w 351"/>
                <a:gd name="T25" fmla="*/ 89 h 104"/>
                <a:gd name="T26" fmla="*/ 346 w 351"/>
                <a:gd name="T27" fmla="*/ 72 h 104"/>
                <a:gd name="T28" fmla="*/ 351 w 351"/>
                <a:gd name="T29" fmla="*/ 52 h 104"/>
                <a:gd name="T30" fmla="*/ 346 w 351"/>
                <a:gd name="T31" fmla="*/ 32 h 104"/>
                <a:gd name="T32" fmla="*/ 336 w 351"/>
                <a:gd name="T33" fmla="*/ 16 h 104"/>
                <a:gd name="T34" fmla="*/ 318 w 351"/>
                <a:gd name="T35" fmla="*/ 4 h 104"/>
                <a:gd name="T36" fmla="*/ 297 w 351"/>
                <a:gd name="T37"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51" h="104">
                  <a:moveTo>
                    <a:pt x="297" y="0"/>
                  </a:moveTo>
                  <a:lnTo>
                    <a:pt x="52" y="0"/>
                  </a:lnTo>
                  <a:lnTo>
                    <a:pt x="31" y="4"/>
                  </a:lnTo>
                  <a:lnTo>
                    <a:pt x="15" y="16"/>
                  </a:lnTo>
                  <a:lnTo>
                    <a:pt x="3" y="32"/>
                  </a:lnTo>
                  <a:lnTo>
                    <a:pt x="0" y="52"/>
                  </a:lnTo>
                  <a:lnTo>
                    <a:pt x="3" y="72"/>
                  </a:lnTo>
                  <a:lnTo>
                    <a:pt x="15" y="89"/>
                  </a:lnTo>
                  <a:lnTo>
                    <a:pt x="31" y="101"/>
                  </a:lnTo>
                  <a:lnTo>
                    <a:pt x="52" y="104"/>
                  </a:lnTo>
                  <a:lnTo>
                    <a:pt x="297" y="104"/>
                  </a:lnTo>
                  <a:lnTo>
                    <a:pt x="318" y="101"/>
                  </a:lnTo>
                  <a:lnTo>
                    <a:pt x="336" y="89"/>
                  </a:lnTo>
                  <a:lnTo>
                    <a:pt x="346" y="72"/>
                  </a:lnTo>
                  <a:lnTo>
                    <a:pt x="351" y="52"/>
                  </a:lnTo>
                  <a:lnTo>
                    <a:pt x="346" y="32"/>
                  </a:lnTo>
                  <a:lnTo>
                    <a:pt x="336" y="16"/>
                  </a:lnTo>
                  <a:lnTo>
                    <a:pt x="318" y="4"/>
                  </a:lnTo>
                  <a:lnTo>
                    <a:pt x="297"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0" name="Freeform 20"/>
            <p:cNvSpPr>
              <a:spLocks/>
            </p:cNvSpPr>
            <p:nvPr/>
          </p:nvSpPr>
          <p:spPr bwMode="gray">
            <a:xfrm>
              <a:off x="6619876" y="4179888"/>
              <a:ext cx="615950" cy="165100"/>
            </a:xfrm>
            <a:custGeom>
              <a:avLst/>
              <a:gdLst>
                <a:gd name="T0" fmla="*/ 334 w 388"/>
                <a:gd name="T1" fmla="*/ 0 h 104"/>
                <a:gd name="T2" fmla="*/ 53 w 388"/>
                <a:gd name="T3" fmla="*/ 0 h 104"/>
                <a:gd name="T4" fmla="*/ 32 w 388"/>
                <a:gd name="T5" fmla="*/ 4 h 104"/>
                <a:gd name="T6" fmla="*/ 16 w 388"/>
                <a:gd name="T7" fmla="*/ 16 h 104"/>
                <a:gd name="T8" fmla="*/ 4 w 388"/>
                <a:gd name="T9" fmla="*/ 32 h 104"/>
                <a:gd name="T10" fmla="*/ 0 w 388"/>
                <a:gd name="T11" fmla="*/ 52 h 104"/>
                <a:gd name="T12" fmla="*/ 4 w 388"/>
                <a:gd name="T13" fmla="*/ 72 h 104"/>
                <a:gd name="T14" fmla="*/ 16 w 388"/>
                <a:gd name="T15" fmla="*/ 89 h 104"/>
                <a:gd name="T16" fmla="*/ 32 w 388"/>
                <a:gd name="T17" fmla="*/ 101 h 104"/>
                <a:gd name="T18" fmla="*/ 53 w 388"/>
                <a:gd name="T19" fmla="*/ 104 h 104"/>
                <a:gd name="T20" fmla="*/ 334 w 388"/>
                <a:gd name="T21" fmla="*/ 104 h 104"/>
                <a:gd name="T22" fmla="*/ 355 w 388"/>
                <a:gd name="T23" fmla="*/ 101 h 104"/>
                <a:gd name="T24" fmla="*/ 371 w 388"/>
                <a:gd name="T25" fmla="*/ 89 h 104"/>
                <a:gd name="T26" fmla="*/ 383 w 388"/>
                <a:gd name="T27" fmla="*/ 72 h 104"/>
                <a:gd name="T28" fmla="*/ 388 w 388"/>
                <a:gd name="T29" fmla="*/ 52 h 104"/>
                <a:gd name="T30" fmla="*/ 383 w 388"/>
                <a:gd name="T31" fmla="*/ 32 h 104"/>
                <a:gd name="T32" fmla="*/ 371 w 388"/>
                <a:gd name="T33" fmla="*/ 16 h 104"/>
                <a:gd name="T34" fmla="*/ 355 w 388"/>
                <a:gd name="T35" fmla="*/ 4 h 104"/>
                <a:gd name="T36" fmla="*/ 334 w 388"/>
                <a:gd name="T37"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8" h="104">
                  <a:moveTo>
                    <a:pt x="334" y="0"/>
                  </a:moveTo>
                  <a:lnTo>
                    <a:pt x="53" y="0"/>
                  </a:lnTo>
                  <a:lnTo>
                    <a:pt x="32" y="4"/>
                  </a:lnTo>
                  <a:lnTo>
                    <a:pt x="16" y="16"/>
                  </a:lnTo>
                  <a:lnTo>
                    <a:pt x="4" y="32"/>
                  </a:lnTo>
                  <a:lnTo>
                    <a:pt x="0" y="52"/>
                  </a:lnTo>
                  <a:lnTo>
                    <a:pt x="4" y="72"/>
                  </a:lnTo>
                  <a:lnTo>
                    <a:pt x="16" y="89"/>
                  </a:lnTo>
                  <a:lnTo>
                    <a:pt x="32" y="101"/>
                  </a:lnTo>
                  <a:lnTo>
                    <a:pt x="53" y="104"/>
                  </a:lnTo>
                  <a:lnTo>
                    <a:pt x="334" y="104"/>
                  </a:lnTo>
                  <a:lnTo>
                    <a:pt x="355" y="101"/>
                  </a:lnTo>
                  <a:lnTo>
                    <a:pt x="371" y="89"/>
                  </a:lnTo>
                  <a:lnTo>
                    <a:pt x="383" y="72"/>
                  </a:lnTo>
                  <a:lnTo>
                    <a:pt x="388" y="52"/>
                  </a:lnTo>
                  <a:lnTo>
                    <a:pt x="383" y="32"/>
                  </a:lnTo>
                  <a:lnTo>
                    <a:pt x="371" y="16"/>
                  </a:lnTo>
                  <a:lnTo>
                    <a:pt x="355" y="4"/>
                  </a:lnTo>
                  <a:lnTo>
                    <a:pt x="334"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1" name="Freeform 21"/>
            <p:cNvSpPr>
              <a:spLocks/>
            </p:cNvSpPr>
            <p:nvPr/>
          </p:nvSpPr>
          <p:spPr bwMode="gray">
            <a:xfrm>
              <a:off x="6381751" y="4791075"/>
              <a:ext cx="612775" cy="165100"/>
            </a:xfrm>
            <a:custGeom>
              <a:avLst/>
              <a:gdLst>
                <a:gd name="T0" fmla="*/ 334 w 386"/>
                <a:gd name="T1" fmla="*/ 0 h 104"/>
                <a:gd name="T2" fmla="*/ 53 w 386"/>
                <a:gd name="T3" fmla="*/ 0 h 104"/>
                <a:gd name="T4" fmla="*/ 32 w 386"/>
                <a:gd name="T5" fmla="*/ 4 h 104"/>
                <a:gd name="T6" fmla="*/ 16 w 386"/>
                <a:gd name="T7" fmla="*/ 16 h 104"/>
                <a:gd name="T8" fmla="*/ 4 w 386"/>
                <a:gd name="T9" fmla="*/ 32 h 104"/>
                <a:gd name="T10" fmla="*/ 0 w 386"/>
                <a:gd name="T11" fmla="*/ 52 h 104"/>
                <a:gd name="T12" fmla="*/ 4 w 386"/>
                <a:gd name="T13" fmla="*/ 73 h 104"/>
                <a:gd name="T14" fmla="*/ 16 w 386"/>
                <a:gd name="T15" fmla="*/ 89 h 104"/>
                <a:gd name="T16" fmla="*/ 32 w 386"/>
                <a:gd name="T17" fmla="*/ 101 h 104"/>
                <a:gd name="T18" fmla="*/ 53 w 386"/>
                <a:gd name="T19" fmla="*/ 104 h 104"/>
                <a:gd name="T20" fmla="*/ 334 w 386"/>
                <a:gd name="T21" fmla="*/ 104 h 104"/>
                <a:gd name="T22" fmla="*/ 355 w 386"/>
                <a:gd name="T23" fmla="*/ 101 h 104"/>
                <a:gd name="T24" fmla="*/ 371 w 386"/>
                <a:gd name="T25" fmla="*/ 89 h 104"/>
                <a:gd name="T26" fmla="*/ 383 w 386"/>
                <a:gd name="T27" fmla="*/ 73 h 104"/>
                <a:gd name="T28" fmla="*/ 386 w 386"/>
                <a:gd name="T29" fmla="*/ 52 h 104"/>
                <a:gd name="T30" fmla="*/ 383 w 386"/>
                <a:gd name="T31" fmla="*/ 32 h 104"/>
                <a:gd name="T32" fmla="*/ 371 w 386"/>
                <a:gd name="T33" fmla="*/ 16 h 104"/>
                <a:gd name="T34" fmla="*/ 355 w 386"/>
                <a:gd name="T35" fmla="*/ 4 h 104"/>
                <a:gd name="T36" fmla="*/ 334 w 386"/>
                <a:gd name="T37"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6" h="104">
                  <a:moveTo>
                    <a:pt x="334" y="0"/>
                  </a:moveTo>
                  <a:lnTo>
                    <a:pt x="53" y="0"/>
                  </a:lnTo>
                  <a:lnTo>
                    <a:pt x="32" y="4"/>
                  </a:lnTo>
                  <a:lnTo>
                    <a:pt x="16" y="16"/>
                  </a:lnTo>
                  <a:lnTo>
                    <a:pt x="4" y="32"/>
                  </a:lnTo>
                  <a:lnTo>
                    <a:pt x="0" y="52"/>
                  </a:lnTo>
                  <a:lnTo>
                    <a:pt x="4" y="73"/>
                  </a:lnTo>
                  <a:lnTo>
                    <a:pt x="16" y="89"/>
                  </a:lnTo>
                  <a:lnTo>
                    <a:pt x="32" y="101"/>
                  </a:lnTo>
                  <a:lnTo>
                    <a:pt x="53" y="104"/>
                  </a:lnTo>
                  <a:lnTo>
                    <a:pt x="334" y="104"/>
                  </a:lnTo>
                  <a:lnTo>
                    <a:pt x="355" y="101"/>
                  </a:lnTo>
                  <a:lnTo>
                    <a:pt x="371" y="89"/>
                  </a:lnTo>
                  <a:lnTo>
                    <a:pt x="383" y="73"/>
                  </a:lnTo>
                  <a:lnTo>
                    <a:pt x="386" y="52"/>
                  </a:lnTo>
                  <a:lnTo>
                    <a:pt x="383" y="32"/>
                  </a:lnTo>
                  <a:lnTo>
                    <a:pt x="371" y="16"/>
                  </a:lnTo>
                  <a:lnTo>
                    <a:pt x="355" y="4"/>
                  </a:lnTo>
                  <a:lnTo>
                    <a:pt x="334"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2" name="Freeform 22"/>
            <p:cNvSpPr>
              <a:spLocks/>
            </p:cNvSpPr>
            <p:nvPr/>
          </p:nvSpPr>
          <p:spPr bwMode="gray">
            <a:xfrm>
              <a:off x="6437313" y="5021263"/>
              <a:ext cx="557213" cy="166688"/>
            </a:xfrm>
            <a:custGeom>
              <a:avLst/>
              <a:gdLst>
                <a:gd name="T0" fmla="*/ 299 w 351"/>
                <a:gd name="T1" fmla="*/ 0 h 105"/>
                <a:gd name="T2" fmla="*/ 54 w 351"/>
                <a:gd name="T3" fmla="*/ 0 h 105"/>
                <a:gd name="T4" fmla="*/ 33 w 351"/>
                <a:gd name="T5" fmla="*/ 5 h 105"/>
                <a:gd name="T6" fmla="*/ 15 w 351"/>
                <a:gd name="T7" fmla="*/ 17 h 105"/>
                <a:gd name="T8" fmla="*/ 5 w 351"/>
                <a:gd name="T9" fmla="*/ 33 h 105"/>
                <a:gd name="T10" fmla="*/ 0 w 351"/>
                <a:gd name="T11" fmla="*/ 52 h 105"/>
                <a:gd name="T12" fmla="*/ 5 w 351"/>
                <a:gd name="T13" fmla="*/ 73 h 105"/>
                <a:gd name="T14" fmla="*/ 15 w 351"/>
                <a:gd name="T15" fmla="*/ 90 h 105"/>
                <a:gd name="T16" fmla="*/ 33 w 351"/>
                <a:gd name="T17" fmla="*/ 102 h 105"/>
                <a:gd name="T18" fmla="*/ 54 w 351"/>
                <a:gd name="T19" fmla="*/ 105 h 105"/>
                <a:gd name="T20" fmla="*/ 299 w 351"/>
                <a:gd name="T21" fmla="*/ 105 h 105"/>
                <a:gd name="T22" fmla="*/ 320 w 351"/>
                <a:gd name="T23" fmla="*/ 102 h 105"/>
                <a:gd name="T24" fmla="*/ 336 w 351"/>
                <a:gd name="T25" fmla="*/ 90 h 105"/>
                <a:gd name="T26" fmla="*/ 348 w 351"/>
                <a:gd name="T27" fmla="*/ 73 h 105"/>
                <a:gd name="T28" fmla="*/ 351 w 351"/>
                <a:gd name="T29" fmla="*/ 52 h 105"/>
                <a:gd name="T30" fmla="*/ 348 w 351"/>
                <a:gd name="T31" fmla="*/ 33 h 105"/>
                <a:gd name="T32" fmla="*/ 336 w 351"/>
                <a:gd name="T33" fmla="*/ 17 h 105"/>
                <a:gd name="T34" fmla="*/ 320 w 351"/>
                <a:gd name="T35" fmla="*/ 5 h 105"/>
                <a:gd name="T36" fmla="*/ 299 w 351"/>
                <a:gd name="T37"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51" h="105">
                  <a:moveTo>
                    <a:pt x="299" y="0"/>
                  </a:moveTo>
                  <a:lnTo>
                    <a:pt x="54" y="0"/>
                  </a:lnTo>
                  <a:lnTo>
                    <a:pt x="33" y="5"/>
                  </a:lnTo>
                  <a:lnTo>
                    <a:pt x="15" y="17"/>
                  </a:lnTo>
                  <a:lnTo>
                    <a:pt x="5" y="33"/>
                  </a:lnTo>
                  <a:lnTo>
                    <a:pt x="0" y="52"/>
                  </a:lnTo>
                  <a:lnTo>
                    <a:pt x="5" y="73"/>
                  </a:lnTo>
                  <a:lnTo>
                    <a:pt x="15" y="90"/>
                  </a:lnTo>
                  <a:lnTo>
                    <a:pt x="33" y="102"/>
                  </a:lnTo>
                  <a:lnTo>
                    <a:pt x="54" y="105"/>
                  </a:lnTo>
                  <a:lnTo>
                    <a:pt x="299" y="105"/>
                  </a:lnTo>
                  <a:lnTo>
                    <a:pt x="320" y="102"/>
                  </a:lnTo>
                  <a:lnTo>
                    <a:pt x="336" y="90"/>
                  </a:lnTo>
                  <a:lnTo>
                    <a:pt x="348" y="73"/>
                  </a:lnTo>
                  <a:lnTo>
                    <a:pt x="351" y="52"/>
                  </a:lnTo>
                  <a:lnTo>
                    <a:pt x="348" y="33"/>
                  </a:lnTo>
                  <a:lnTo>
                    <a:pt x="336" y="17"/>
                  </a:lnTo>
                  <a:lnTo>
                    <a:pt x="320" y="5"/>
                  </a:lnTo>
                  <a:lnTo>
                    <a:pt x="299"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3" name="Freeform 23"/>
            <p:cNvSpPr>
              <a:spLocks/>
            </p:cNvSpPr>
            <p:nvPr/>
          </p:nvSpPr>
          <p:spPr bwMode="gray">
            <a:xfrm>
              <a:off x="6450013" y="3332163"/>
              <a:ext cx="346075" cy="544513"/>
            </a:xfrm>
            <a:custGeom>
              <a:avLst/>
              <a:gdLst>
                <a:gd name="T0" fmla="*/ 126 w 218"/>
                <a:gd name="T1" fmla="*/ 18 h 343"/>
                <a:gd name="T2" fmla="*/ 101 w 218"/>
                <a:gd name="T3" fmla="*/ 49 h 343"/>
                <a:gd name="T4" fmla="*/ 77 w 218"/>
                <a:gd name="T5" fmla="*/ 83 h 343"/>
                <a:gd name="T6" fmla="*/ 56 w 218"/>
                <a:gd name="T7" fmla="*/ 122 h 343"/>
                <a:gd name="T8" fmla="*/ 37 w 218"/>
                <a:gd name="T9" fmla="*/ 166 h 343"/>
                <a:gd name="T10" fmla="*/ 19 w 218"/>
                <a:gd name="T11" fmla="*/ 218 h 343"/>
                <a:gd name="T12" fmla="*/ 1 w 218"/>
                <a:gd name="T13" fmla="*/ 278 h 343"/>
                <a:gd name="T14" fmla="*/ 0 w 218"/>
                <a:gd name="T15" fmla="*/ 294 h 343"/>
                <a:gd name="T16" fmla="*/ 4 w 218"/>
                <a:gd name="T17" fmla="*/ 311 h 343"/>
                <a:gd name="T18" fmla="*/ 12 w 218"/>
                <a:gd name="T19" fmla="*/ 324 h 343"/>
                <a:gd name="T20" fmla="*/ 23 w 218"/>
                <a:gd name="T21" fmla="*/ 334 h 343"/>
                <a:gd name="T22" fmla="*/ 40 w 218"/>
                <a:gd name="T23" fmla="*/ 342 h 343"/>
                <a:gd name="T24" fmla="*/ 56 w 218"/>
                <a:gd name="T25" fmla="*/ 343 h 343"/>
                <a:gd name="T26" fmla="*/ 73 w 218"/>
                <a:gd name="T27" fmla="*/ 339 h 343"/>
                <a:gd name="T28" fmla="*/ 86 w 218"/>
                <a:gd name="T29" fmla="*/ 331 h 343"/>
                <a:gd name="T30" fmla="*/ 98 w 218"/>
                <a:gd name="T31" fmla="*/ 319 h 343"/>
                <a:gd name="T32" fmla="*/ 104 w 218"/>
                <a:gd name="T33" fmla="*/ 305 h 343"/>
                <a:gd name="T34" fmla="*/ 119 w 218"/>
                <a:gd name="T35" fmla="*/ 253 h 343"/>
                <a:gd name="T36" fmla="*/ 133 w 218"/>
                <a:gd name="T37" fmla="*/ 208 h 343"/>
                <a:gd name="T38" fmla="*/ 150 w 218"/>
                <a:gd name="T39" fmla="*/ 171 h 343"/>
                <a:gd name="T40" fmla="*/ 166 w 218"/>
                <a:gd name="T41" fmla="*/ 140 h 343"/>
                <a:gd name="T42" fmla="*/ 185 w 218"/>
                <a:gd name="T43" fmla="*/ 111 h 343"/>
                <a:gd name="T44" fmla="*/ 205 w 218"/>
                <a:gd name="T45" fmla="*/ 86 h 343"/>
                <a:gd name="T46" fmla="*/ 214 w 218"/>
                <a:gd name="T47" fmla="*/ 73 h 343"/>
                <a:gd name="T48" fmla="*/ 218 w 218"/>
                <a:gd name="T49" fmla="*/ 56 h 343"/>
                <a:gd name="T50" fmla="*/ 217 w 218"/>
                <a:gd name="T51" fmla="*/ 41 h 343"/>
                <a:gd name="T52" fmla="*/ 211 w 218"/>
                <a:gd name="T53" fmla="*/ 27 h 343"/>
                <a:gd name="T54" fmla="*/ 200 w 218"/>
                <a:gd name="T55" fmla="*/ 13 h 343"/>
                <a:gd name="T56" fmla="*/ 185 w 218"/>
                <a:gd name="T57" fmla="*/ 4 h 343"/>
                <a:gd name="T58" fmla="*/ 171 w 218"/>
                <a:gd name="T59" fmla="*/ 0 h 343"/>
                <a:gd name="T60" fmla="*/ 154 w 218"/>
                <a:gd name="T61" fmla="*/ 1 h 343"/>
                <a:gd name="T62" fmla="*/ 139 w 218"/>
                <a:gd name="T63" fmla="*/ 7 h 343"/>
                <a:gd name="T64" fmla="*/ 126 w 218"/>
                <a:gd name="T65" fmla="*/ 18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8" h="343">
                  <a:moveTo>
                    <a:pt x="126" y="18"/>
                  </a:moveTo>
                  <a:lnTo>
                    <a:pt x="101" y="49"/>
                  </a:lnTo>
                  <a:lnTo>
                    <a:pt x="77" y="83"/>
                  </a:lnTo>
                  <a:lnTo>
                    <a:pt x="56" y="122"/>
                  </a:lnTo>
                  <a:lnTo>
                    <a:pt x="37" y="166"/>
                  </a:lnTo>
                  <a:lnTo>
                    <a:pt x="19" y="218"/>
                  </a:lnTo>
                  <a:lnTo>
                    <a:pt x="1" y="278"/>
                  </a:lnTo>
                  <a:lnTo>
                    <a:pt x="0" y="294"/>
                  </a:lnTo>
                  <a:lnTo>
                    <a:pt x="4" y="311"/>
                  </a:lnTo>
                  <a:lnTo>
                    <a:pt x="12" y="324"/>
                  </a:lnTo>
                  <a:lnTo>
                    <a:pt x="23" y="334"/>
                  </a:lnTo>
                  <a:lnTo>
                    <a:pt x="40" y="342"/>
                  </a:lnTo>
                  <a:lnTo>
                    <a:pt x="56" y="343"/>
                  </a:lnTo>
                  <a:lnTo>
                    <a:pt x="73" y="339"/>
                  </a:lnTo>
                  <a:lnTo>
                    <a:pt x="86" y="331"/>
                  </a:lnTo>
                  <a:lnTo>
                    <a:pt x="98" y="319"/>
                  </a:lnTo>
                  <a:lnTo>
                    <a:pt x="104" y="305"/>
                  </a:lnTo>
                  <a:lnTo>
                    <a:pt x="119" y="253"/>
                  </a:lnTo>
                  <a:lnTo>
                    <a:pt x="133" y="208"/>
                  </a:lnTo>
                  <a:lnTo>
                    <a:pt x="150" y="171"/>
                  </a:lnTo>
                  <a:lnTo>
                    <a:pt x="166" y="140"/>
                  </a:lnTo>
                  <a:lnTo>
                    <a:pt x="185" y="111"/>
                  </a:lnTo>
                  <a:lnTo>
                    <a:pt x="205" y="86"/>
                  </a:lnTo>
                  <a:lnTo>
                    <a:pt x="214" y="73"/>
                  </a:lnTo>
                  <a:lnTo>
                    <a:pt x="218" y="56"/>
                  </a:lnTo>
                  <a:lnTo>
                    <a:pt x="217" y="41"/>
                  </a:lnTo>
                  <a:lnTo>
                    <a:pt x="211" y="27"/>
                  </a:lnTo>
                  <a:lnTo>
                    <a:pt x="200" y="13"/>
                  </a:lnTo>
                  <a:lnTo>
                    <a:pt x="185" y="4"/>
                  </a:lnTo>
                  <a:lnTo>
                    <a:pt x="171" y="0"/>
                  </a:lnTo>
                  <a:lnTo>
                    <a:pt x="154" y="1"/>
                  </a:lnTo>
                  <a:lnTo>
                    <a:pt x="139" y="7"/>
                  </a:lnTo>
                  <a:lnTo>
                    <a:pt x="126" y="18"/>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4" name="Freeform 24"/>
            <p:cNvSpPr>
              <a:spLocks/>
            </p:cNvSpPr>
            <p:nvPr/>
          </p:nvSpPr>
          <p:spPr bwMode="gray">
            <a:xfrm>
              <a:off x="6805613" y="5257800"/>
              <a:ext cx="347663" cy="546100"/>
            </a:xfrm>
            <a:custGeom>
              <a:avLst/>
              <a:gdLst>
                <a:gd name="T0" fmla="*/ 92 w 219"/>
                <a:gd name="T1" fmla="*/ 326 h 344"/>
                <a:gd name="T2" fmla="*/ 119 w 219"/>
                <a:gd name="T3" fmla="*/ 295 h 344"/>
                <a:gd name="T4" fmla="*/ 141 w 219"/>
                <a:gd name="T5" fmla="*/ 260 h 344"/>
                <a:gd name="T6" fmla="*/ 162 w 219"/>
                <a:gd name="T7" fmla="*/ 222 h 344"/>
                <a:gd name="T8" fmla="*/ 181 w 219"/>
                <a:gd name="T9" fmla="*/ 177 h 344"/>
                <a:gd name="T10" fmla="*/ 199 w 219"/>
                <a:gd name="T11" fmla="*/ 125 h 344"/>
                <a:gd name="T12" fmla="*/ 217 w 219"/>
                <a:gd name="T13" fmla="*/ 66 h 344"/>
                <a:gd name="T14" fmla="*/ 219 w 219"/>
                <a:gd name="T15" fmla="*/ 49 h 344"/>
                <a:gd name="T16" fmla="*/ 214 w 219"/>
                <a:gd name="T17" fmla="*/ 33 h 344"/>
                <a:gd name="T18" fmla="*/ 207 w 219"/>
                <a:gd name="T19" fmla="*/ 19 h 344"/>
                <a:gd name="T20" fmla="*/ 195 w 219"/>
                <a:gd name="T21" fmla="*/ 9 h 344"/>
                <a:gd name="T22" fmla="*/ 179 w 219"/>
                <a:gd name="T23" fmla="*/ 2 h 344"/>
                <a:gd name="T24" fmla="*/ 162 w 219"/>
                <a:gd name="T25" fmla="*/ 0 h 344"/>
                <a:gd name="T26" fmla="*/ 146 w 219"/>
                <a:gd name="T27" fmla="*/ 5 h 344"/>
                <a:gd name="T28" fmla="*/ 132 w 219"/>
                <a:gd name="T29" fmla="*/ 12 h 344"/>
                <a:gd name="T30" fmla="*/ 121 w 219"/>
                <a:gd name="T31" fmla="*/ 24 h 344"/>
                <a:gd name="T32" fmla="*/ 115 w 219"/>
                <a:gd name="T33" fmla="*/ 40 h 344"/>
                <a:gd name="T34" fmla="*/ 100 w 219"/>
                <a:gd name="T35" fmla="*/ 91 h 344"/>
                <a:gd name="T36" fmla="*/ 85 w 219"/>
                <a:gd name="T37" fmla="*/ 135 h 344"/>
                <a:gd name="T38" fmla="*/ 69 w 219"/>
                <a:gd name="T39" fmla="*/ 173 h 344"/>
                <a:gd name="T40" fmla="*/ 52 w 219"/>
                <a:gd name="T41" fmla="*/ 205 h 344"/>
                <a:gd name="T42" fmla="*/ 33 w 219"/>
                <a:gd name="T43" fmla="*/ 232 h 344"/>
                <a:gd name="T44" fmla="*/ 14 w 219"/>
                <a:gd name="T45" fmla="*/ 257 h 344"/>
                <a:gd name="T46" fmla="*/ 5 w 219"/>
                <a:gd name="T47" fmla="*/ 271 h 344"/>
                <a:gd name="T48" fmla="*/ 0 w 219"/>
                <a:gd name="T49" fmla="*/ 287 h 344"/>
                <a:gd name="T50" fmla="*/ 2 w 219"/>
                <a:gd name="T51" fmla="*/ 302 h 344"/>
                <a:gd name="T52" fmla="*/ 8 w 219"/>
                <a:gd name="T53" fmla="*/ 317 h 344"/>
                <a:gd name="T54" fmla="*/ 18 w 219"/>
                <a:gd name="T55" fmla="*/ 330 h 344"/>
                <a:gd name="T56" fmla="*/ 33 w 219"/>
                <a:gd name="T57" fmla="*/ 339 h 344"/>
                <a:gd name="T58" fmla="*/ 48 w 219"/>
                <a:gd name="T59" fmla="*/ 344 h 344"/>
                <a:gd name="T60" fmla="*/ 64 w 219"/>
                <a:gd name="T61" fmla="*/ 342 h 344"/>
                <a:gd name="T62" fmla="*/ 80 w 219"/>
                <a:gd name="T63" fmla="*/ 336 h 344"/>
                <a:gd name="T64" fmla="*/ 92 w 219"/>
                <a:gd name="T65" fmla="*/ 326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9" h="344">
                  <a:moveTo>
                    <a:pt x="92" y="326"/>
                  </a:moveTo>
                  <a:lnTo>
                    <a:pt x="119" y="295"/>
                  </a:lnTo>
                  <a:lnTo>
                    <a:pt x="141" y="260"/>
                  </a:lnTo>
                  <a:lnTo>
                    <a:pt x="162" y="222"/>
                  </a:lnTo>
                  <a:lnTo>
                    <a:pt x="181" y="177"/>
                  </a:lnTo>
                  <a:lnTo>
                    <a:pt x="199" y="125"/>
                  </a:lnTo>
                  <a:lnTo>
                    <a:pt x="217" y="66"/>
                  </a:lnTo>
                  <a:lnTo>
                    <a:pt x="219" y="49"/>
                  </a:lnTo>
                  <a:lnTo>
                    <a:pt x="214" y="33"/>
                  </a:lnTo>
                  <a:lnTo>
                    <a:pt x="207" y="19"/>
                  </a:lnTo>
                  <a:lnTo>
                    <a:pt x="195" y="9"/>
                  </a:lnTo>
                  <a:lnTo>
                    <a:pt x="179" y="2"/>
                  </a:lnTo>
                  <a:lnTo>
                    <a:pt x="162" y="0"/>
                  </a:lnTo>
                  <a:lnTo>
                    <a:pt x="146" y="5"/>
                  </a:lnTo>
                  <a:lnTo>
                    <a:pt x="132" y="12"/>
                  </a:lnTo>
                  <a:lnTo>
                    <a:pt x="121" y="24"/>
                  </a:lnTo>
                  <a:lnTo>
                    <a:pt x="115" y="40"/>
                  </a:lnTo>
                  <a:lnTo>
                    <a:pt x="100" y="91"/>
                  </a:lnTo>
                  <a:lnTo>
                    <a:pt x="85" y="135"/>
                  </a:lnTo>
                  <a:lnTo>
                    <a:pt x="69" y="173"/>
                  </a:lnTo>
                  <a:lnTo>
                    <a:pt x="52" y="205"/>
                  </a:lnTo>
                  <a:lnTo>
                    <a:pt x="33" y="232"/>
                  </a:lnTo>
                  <a:lnTo>
                    <a:pt x="14" y="257"/>
                  </a:lnTo>
                  <a:lnTo>
                    <a:pt x="5" y="271"/>
                  </a:lnTo>
                  <a:lnTo>
                    <a:pt x="0" y="287"/>
                  </a:lnTo>
                  <a:lnTo>
                    <a:pt x="2" y="302"/>
                  </a:lnTo>
                  <a:lnTo>
                    <a:pt x="8" y="317"/>
                  </a:lnTo>
                  <a:lnTo>
                    <a:pt x="18" y="330"/>
                  </a:lnTo>
                  <a:lnTo>
                    <a:pt x="33" y="339"/>
                  </a:lnTo>
                  <a:lnTo>
                    <a:pt x="48" y="344"/>
                  </a:lnTo>
                  <a:lnTo>
                    <a:pt x="64" y="342"/>
                  </a:lnTo>
                  <a:lnTo>
                    <a:pt x="80" y="336"/>
                  </a:lnTo>
                  <a:lnTo>
                    <a:pt x="92" y="326"/>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5" name="Freeform 25"/>
            <p:cNvSpPr>
              <a:spLocks/>
            </p:cNvSpPr>
            <p:nvPr/>
          </p:nvSpPr>
          <p:spPr bwMode="gray">
            <a:xfrm>
              <a:off x="7077076" y="4414838"/>
              <a:ext cx="182563" cy="541338"/>
            </a:xfrm>
            <a:custGeom>
              <a:avLst/>
              <a:gdLst>
                <a:gd name="T0" fmla="*/ 106 w 115"/>
                <a:gd name="T1" fmla="*/ 293 h 341"/>
                <a:gd name="T2" fmla="*/ 109 w 115"/>
                <a:gd name="T3" fmla="*/ 255 h 341"/>
                <a:gd name="T4" fmla="*/ 112 w 115"/>
                <a:gd name="T5" fmla="*/ 220 h 341"/>
                <a:gd name="T6" fmla="*/ 113 w 115"/>
                <a:gd name="T7" fmla="*/ 188 h 341"/>
                <a:gd name="T8" fmla="*/ 115 w 115"/>
                <a:gd name="T9" fmla="*/ 153 h 341"/>
                <a:gd name="T10" fmla="*/ 115 w 115"/>
                <a:gd name="T11" fmla="*/ 112 h 341"/>
                <a:gd name="T12" fmla="*/ 115 w 115"/>
                <a:gd name="T13" fmla="*/ 94 h 341"/>
                <a:gd name="T14" fmla="*/ 115 w 115"/>
                <a:gd name="T15" fmla="*/ 81 h 341"/>
                <a:gd name="T16" fmla="*/ 115 w 115"/>
                <a:gd name="T17" fmla="*/ 67 h 341"/>
                <a:gd name="T18" fmla="*/ 113 w 115"/>
                <a:gd name="T19" fmla="*/ 51 h 341"/>
                <a:gd name="T20" fmla="*/ 109 w 115"/>
                <a:gd name="T21" fmla="*/ 30 h 341"/>
                <a:gd name="T22" fmla="*/ 97 w 115"/>
                <a:gd name="T23" fmla="*/ 15 h 341"/>
                <a:gd name="T24" fmla="*/ 80 w 115"/>
                <a:gd name="T25" fmla="*/ 3 h 341"/>
                <a:gd name="T26" fmla="*/ 60 w 115"/>
                <a:gd name="T27" fmla="*/ 0 h 341"/>
                <a:gd name="T28" fmla="*/ 39 w 115"/>
                <a:gd name="T29" fmla="*/ 5 h 341"/>
                <a:gd name="T30" fmla="*/ 22 w 115"/>
                <a:gd name="T31" fmla="*/ 17 h 341"/>
                <a:gd name="T32" fmla="*/ 12 w 115"/>
                <a:gd name="T33" fmla="*/ 33 h 341"/>
                <a:gd name="T34" fmla="*/ 8 w 115"/>
                <a:gd name="T35" fmla="*/ 54 h 341"/>
                <a:gd name="T36" fmla="*/ 9 w 115"/>
                <a:gd name="T37" fmla="*/ 70 h 341"/>
                <a:gd name="T38" fmla="*/ 9 w 115"/>
                <a:gd name="T39" fmla="*/ 82 h 341"/>
                <a:gd name="T40" fmla="*/ 9 w 115"/>
                <a:gd name="T41" fmla="*/ 95 h 341"/>
                <a:gd name="T42" fmla="*/ 9 w 115"/>
                <a:gd name="T43" fmla="*/ 112 h 341"/>
                <a:gd name="T44" fmla="*/ 9 w 115"/>
                <a:gd name="T45" fmla="*/ 150 h 341"/>
                <a:gd name="T46" fmla="*/ 8 w 115"/>
                <a:gd name="T47" fmla="*/ 185 h 341"/>
                <a:gd name="T48" fmla="*/ 6 w 115"/>
                <a:gd name="T49" fmla="*/ 214 h 341"/>
                <a:gd name="T50" fmla="*/ 3 w 115"/>
                <a:gd name="T51" fmla="*/ 247 h 341"/>
                <a:gd name="T52" fmla="*/ 0 w 115"/>
                <a:gd name="T53" fmla="*/ 284 h 341"/>
                <a:gd name="T54" fmla="*/ 2 w 115"/>
                <a:gd name="T55" fmla="*/ 305 h 341"/>
                <a:gd name="T56" fmla="*/ 12 w 115"/>
                <a:gd name="T57" fmla="*/ 323 h 341"/>
                <a:gd name="T58" fmla="*/ 28 w 115"/>
                <a:gd name="T59" fmla="*/ 335 h 341"/>
                <a:gd name="T60" fmla="*/ 48 w 115"/>
                <a:gd name="T61" fmla="*/ 341 h 341"/>
                <a:gd name="T62" fmla="*/ 68 w 115"/>
                <a:gd name="T63" fmla="*/ 339 h 341"/>
                <a:gd name="T64" fmla="*/ 86 w 115"/>
                <a:gd name="T65" fmla="*/ 329 h 341"/>
                <a:gd name="T66" fmla="*/ 100 w 115"/>
                <a:gd name="T67" fmla="*/ 314 h 341"/>
                <a:gd name="T68" fmla="*/ 106 w 115"/>
                <a:gd name="T69" fmla="*/ 293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5" h="341">
                  <a:moveTo>
                    <a:pt x="106" y="293"/>
                  </a:moveTo>
                  <a:lnTo>
                    <a:pt x="109" y="255"/>
                  </a:lnTo>
                  <a:lnTo>
                    <a:pt x="112" y="220"/>
                  </a:lnTo>
                  <a:lnTo>
                    <a:pt x="113" y="188"/>
                  </a:lnTo>
                  <a:lnTo>
                    <a:pt x="115" y="153"/>
                  </a:lnTo>
                  <a:lnTo>
                    <a:pt x="115" y="112"/>
                  </a:lnTo>
                  <a:lnTo>
                    <a:pt x="115" y="94"/>
                  </a:lnTo>
                  <a:lnTo>
                    <a:pt x="115" y="81"/>
                  </a:lnTo>
                  <a:lnTo>
                    <a:pt x="115" y="67"/>
                  </a:lnTo>
                  <a:lnTo>
                    <a:pt x="113" y="51"/>
                  </a:lnTo>
                  <a:lnTo>
                    <a:pt x="109" y="30"/>
                  </a:lnTo>
                  <a:lnTo>
                    <a:pt x="97" y="15"/>
                  </a:lnTo>
                  <a:lnTo>
                    <a:pt x="80" y="3"/>
                  </a:lnTo>
                  <a:lnTo>
                    <a:pt x="60" y="0"/>
                  </a:lnTo>
                  <a:lnTo>
                    <a:pt x="39" y="5"/>
                  </a:lnTo>
                  <a:lnTo>
                    <a:pt x="22" y="17"/>
                  </a:lnTo>
                  <a:lnTo>
                    <a:pt x="12" y="33"/>
                  </a:lnTo>
                  <a:lnTo>
                    <a:pt x="8" y="54"/>
                  </a:lnTo>
                  <a:lnTo>
                    <a:pt x="9" y="70"/>
                  </a:lnTo>
                  <a:lnTo>
                    <a:pt x="9" y="82"/>
                  </a:lnTo>
                  <a:lnTo>
                    <a:pt x="9" y="95"/>
                  </a:lnTo>
                  <a:lnTo>
                    <a:pt x="9" y="112"/>
                  </a:lnTo>
                  <a:lnTo>
                    <a:pt x="9" y="150"/>
                  </a:lnTo>
                  <a:lnTo>
                    <a:pt x="8" y="185"/>
                  </a:lnTo>
                  <a:lnTo>
                    <a:pt x="6" y="214"/>
                  </a:lnTo>
                  <a:lnTo>
                    <a:pt x="3" y="247"/>
                  </a:lnTo>
                  <a:lnTo>
                    <a:pt x="0" y="284"/>
                  </a:lnTo>
                  <a:lnTo>
                    <a:pt x="2" y="305"/>
                  </a:lnTo>
                  <a:lnTo>
                    <a:pt x="12" y="323"/>
                  </a:lnTo>
                  <a:lnTo>
                    <a:pt x="28" y="335"/>
                  </a:lnTo>
                  <a:lnTo>
                    <a:pt x="48" y="341"/>
                  </a:lnTo>
                  <a:lnTo>
                    <a:pt x="68" y="339"/>
                  </a:lnTo>
                  <a:lnTo>
                    <a:pt x="86" y="329"/>
                  </a:lnTo>
                  <a:lnTo>
                    <a:pt x="100" y="314"/>
                  </a:lnTo>
                  <a:lnTo>
                    <a:pt x="106" y="293"/>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6" name="Freeform 26"/>
            <p:cNvSpPr>
              <a:spLocks/>
            </p:cNvSpPr>
            <p:nvPr/>
          </p:nvSpPr>
          <p:spPr bwMode="gray">
            <a:xfrm>
              <a:off x="7319963" y="4414838"/>
              <a:ext cx="188913" cy="541338"/>
            </a:xfrm>
            <a:custGeom>
              <a:avLst/>
              <a:gdLst>
                <a:gd name="T0" fmla="*/ 104 w 119"/>
                <a:gd name="T1" fmla="*/ 296 h 341"/>
                <a:gd name="T2" fmla="*/ 110 w 119"/>
                <a:gd name="T3" fmla="*/ 256 h 341"/>
                <a:gd name="T4" fmla="*/ 115 w 119"/>
                <a:gd name="T5" fmla="*/ 222 h 341"/>
                <a:gd name="T6" fmla="*/ 118 w 119"/>
                <a:gd name="T7" fmla="*/ 189 h 341"/>
                <a:gd name="T8" fmla="*/ 119 w 119"/>
                <a:gd name="T9" fmla="*/ 153 h 341"/>
                <a:gd name="T10" fmla="*/ 119 w 119"/>
                <a:gd name="T11" fmla="*/ 112 h 341"/>
                <a:gd name="T12" fmla="*/ 119 w 119"/>
                <a:gd name="T13" fmla="*/ 94 h 341"/>
                <a:gd name="T14" fmla="*/ 119 w 119"/>
                <a:gd name="T15" fmla="*/ 81 h 341"/>
                <a:gd name="T16" fmla="*/ 119 w 119"/>
                <a:gd name="T17" fmla="*/ 67 h 341"/>
                <a:gd name="T18" fmla="*/ 118 w 119"/>
                <a:gd name="T19" fmla="*/ 49 h 341"/>
                <a:gd name="T20" fmla="*/ 113 w 119"/>
                <a:gd name="T21" fmla="*/ 30 h 341"/>
                <a:gd name="T22" fmla="*/ 100 w 119"/>
                <a:gd name="T23" fmla="*/ 14 h 341"/>
                <a:gd name="T24" fmla="*/ 83 w 119"/>
                <a:gd name="T25" fmla="*/ 3 h 341"/>
                <a:gd name="T26" fmla="*/ 63 w 119"/>
                <a:gd name="T27" fmla="*/ 0 h 341"/>
                <a:gd name="T28" fmla="*/ 42 w 119"/>
                <a:gd name="T29" fmla="*/ 5 h 341"/>
                <a:gd name="T30" fmla="*/ 25 w 119"/>
                <a:gd name="T31" fmla="*/ 17 h 341"/>
                <a:gd name="T32" fmla="*/ 15 w 119"/>
                <a:gd name="T33" fmla="*/ 34 h 341"/>
                <a:gd name="T34" fmla="*/ 12 w 119"/>
                <a:gd name="T35" fmla="*/ 55 h 341"/>
                <a:gd name="T36" fmla="*/ 14 w 119"/>
                <a:gd name="T37" fmla="*/ 70 h 341"/>
                <a:gd name="T38" fmla="*/ 14 w 119"/>
                <a:gd name="T39" fmla="*/ 84 h 341"/>
                <a:gd name="T40" fmla="*/ 14 w 119"/>
                <a:gd name="T41" fmla="*/ 95 h 341"/>
                <a:gd name="T42" fmla="*/ 14 w 119"/>
                <a:gd name="T43" fmla="*/ 112 h 341"/>
                <a:gd name="T44" fmla="*/ 14 w 119"/>
                <a:gd name="T45" fmla="*/ 150 h 341"/>
                <a:gd name="T46" fmla="*/ 12 w 119"/>
                <a:gd name="T47" fmla="*/ 183 h 341"/>
                <a:gd name="T48" fmla="*/ 9 w 119"/>
                <a:gd name="T49" fmla="*/ 213 h 341"/>
                <a:gd name="T50" fmla="*/ 5 w 119"/>
                <a:gd name="T51" fmla="*/ 246 h 341"/>
                <a:gd name="T52" fmla="*/ 0 w 119"/>
                <a:gd name="T53" fmla="*/ 283 h 341"/>
                <a:gd name="T54" fmla="*/ 2 w 119"/>
                <a:gd name="T55" fmla="*/ 302 h 341"/>
                <a:gd name="T56" fmla="*/ 11 w 119"/>
                <a:gd name="T57" fmla="*/ 320 h 341"/>
                <a:gd name="T58" fmla="*/ 25 w 119"/>
                <a:gd name="T59" fmla="*/ 333 h 341"/>
                <a:gd name="T60" fmla="*/ 46 w 119"/>
                <a:gd name="T61" fmla="*/ 341 h 341"/>
                <a:gd name="T62" fmla="*/ 67 w 119"/>
                <a:gd name="T63" fmla="*/ 339 h 341"/>
                <a:gd name="T64" fmla="*/ 85 w 119"/>
                <a:gd name="T65" fmla="*/ 330 h 341"/>
                <a:gd name="T66" fmla="*/ 98 w 119"/>
                <a:gd name="T67" fmla="*/ 316 h 341"/>
                <a:gd name="T68" fmla="*/ 104 w 119"/>
                <a:gd name="T69" fmla="*/ 296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9" h="341">
                  <a:moveTo>
                    <a:pt x="104" y="296"/>
                  </a:moveTo>
                  <a:lnTo>
                    <a:pt x="110" y="256"/>
                  </a:lnTo>
                  <a:lnTo>
                    <a:pt x="115" y="222"/>
                  </a:lnTo>
                  <a:lnTo>
                    <a:pt x="118" y="189"/>
                  </a:lnTo>
                  <a:lnTo>
                    <a:pt x="119" y="153"/>
                  </a:lnTo>
                  <a:lnTo>
                    <a:pt x="119" y="112"/>
                  </a:lnTo>
                  <a:lnTo>
                    <a:pt x="119" y="94"/>
                  </a:lnTo>
                  <a:lnTo>
                    <a:pt x="119" y="81"/>
                  </a:lnTo>
                  <a:lnTo>
                    <a:pt x="119" y="67"/>
                  </a:lnTo>
                  <a:lnTo>
                    <a:pt x="118" y="49"/>
                  </a:lnTo>
                  <a:lnTo>
                    <a:pt x="113" y="30"/>
                  </a:lnTo>
                  <a:lnTo>
                    <a:pt x="100" y="14"/>
                  </a:lnTo>
                  <a:lnTo>
                    <a:pt x="83" y="3"/>
                  </a:lnTo>
                  <a:lnTo>
                    <a:pt x="63" y="0"/>
                  </a:lnTo>
                  <a:lnTo>
                    <a:pt x="42" y="5"/>
                  </a:lnTo>
                  <a:lnTo>
                    <a:pt x="25" y="17"/>
                  </a:lnTo>
                  <a:lnTo>
                    <a:pt x="15" y="34"/>
                  </a:lnTo>
                  <a:lnTo>
                    <a:pt x="12" y="55"/>
                  </a:lnTo>
                  <a:lnTo>
                    <a:pt x="14" y="70"/>
                  </a:lnTo>
                  <a:lnTo>
                    <a:pt x="14" y="84"/>
                  </a:lnTo>
                  <a:lnTo>
                    <a:pt x="14" y="95"/>
                  </a:lnTo>
                  <a:lnTo>
                    <a:pt x="14" y="112"/>
                  </a:lnTo>
                  <a:lnTo>
                    <a:pt x="14" y="150"/>
                  </a:lnTo>
                  <a:lnTo>
                    <a:pt x="12" y="183"/>
                  </a:lnTo>
                  <a:lnTo>
                    <a:pt x="9" y="213"/>
                  </a:lnTo>
                  <a:lnTo>
                    <a:pt x="5" y="246"/>
                  </a:lnTo>
                  <a:lnTo>
                    <a:pt x="0" y="283"/>
                  </a:lnTo>
                  <a:lnTo>
                    <a:pt x="2" y="302"/>
                  </a:lnTo>
                  <a:lnTo>
                    <a:pt x="11" y="320"/>
                  </a:lnTo>
                  <a:lnTo>
                    <a:pt x="25" y="333"/>
                  </a:lnTo>
                  <a:lnTo>
                    <a:pt x="46" y="341"/>
                  </a:lnTo>
                  <a:lnTo>
                    <a:pt x="67" y="339"/>
                  </a:lnTo>
                  <a:lnTo>
                    <a:pt x="85" y="330"/>
                  </a:lnTo>
                  <a:lnTo>
                    <a:pt x="98" y="316"/>
                  </a:lnTo>
                  <a:lnTo>
                    <a:pt x="104" y="296"/>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7" name="Freeform 27"/>
            <p:cNvSpPr>
              <a:spLocks/>
            </p:cNvSpPr>
            <p:nvPr/>
          </p:nvSpPr>
          <p:spPr bwMode="gray">
            <a:xfrm>
              <a:off x="7081838" y="3540125"/>
              <a:ext cx="349250" cy="573088"/>
            </a:xfrm>
            <a:custGeom>
              <a:avLst/>
              <a:gdLst>
                <a:gd name="T0" fmla="*/ 219 w 220"/>
                <a:gd name="T1" fmla="*/ 296 h 361"/>
                <a:gd name="T2" fmla="*/ 199 w 220"/>
                <a:gd name="T3" fmla="*/ 232 h 361"/>
                <a:gd name="T4" fmla="*/ 178 w 220"/>
                <a:gd name="T5" fmla="*/ 174 h 361"/>
                <a:gd name="T6" fmla="*/ 155 w 220"/>
                <a:gd name="T7" fmla="*/ 122 h 361"/>
                <a:gd name="T8" fmla="*/ 128 w 220"/>
                <a:gd name="T9" fmla="*/ 73 h 361"/>
                <a:gd name="T10" fmla="*/ 98 w 220"/>
                <a:gd name="T11" fmla="*/ 23 h 361"/>
                <a:gd name="T12" fmla="*/ 86 w 220"/>
                <a:gd name="T13" fmla="*/ 12 h 361"/>
                <a:gd name="T14" fmla="*/ 73 w 220"/>
                <a:gd name="T15" fmla="*/ 3 h 361"/>
                <a:gd name="T16" fmla="*/ 57 w 220"/>
                <a:gd name="T17" fmla="*/ 0 h 361"/>
                <a:gd name="T18" fmla="*/ 40 w 220"/>
                <a:gd name="T19" fmla="*/ 1 h 361"/>
                <a:gd name="T20" fmla="*/ 25 w 220"/>
                <a:gd name="T21" fmla="*/ 7 h 361"/>
                <a:gd name="T22" fmla="*/ 12 w 220"/>
                <a:gd name="T23" fmla="*/ 17 h 361"/>
                <a:gd name="T24" fmla="*/ 5 w 220"/>
                <a:gd name="T25" fmla="*/ 32 h 361"/>
                <a:gd name="T26" fmla="*/ 0 w 220"/>
                <a:gd name="T27" fmla="*/ 47 h 361"/>
                <a:gd name="T28" fmla="*/ 2 w 220"/>
                <a:gd name="T29" fmla="*/ 64 h 361"/>
                <a:gd name="T30" fmla="*/ 7 w 220"/>
                <a:gd name="T31" fmla="*/ 78 h 361"/>
                <a:gd name="T32" fmla="*/ 34 w 220"/>
                <a:gd name="T33" fmla="*/ 122 h 361"/>
                <a:gd name="T34" fmla="*/ 58 w 220"/>
                <a:gd name="T35" fmla="*/ 165 h 361"/>
                <a:gd name="T36" fmla="*/ 79 w 220"/>
                <a:gd name="T37" fmla="*/ 212 h 361"/>
                <a:gd name="T38" fmla="*/ 98 w 220"/>
                <a:gd name="T39" fmla="*/ 264 h 361"/>
                <a:gd name="T40" fmla="*/ 116 w 220"/>
                <a:gd name="T41" fmla="*/ 321 h 361"/>
                <a:gd name="T42" fmla="*/ 122 w 220"/>
                <a:gd name="T43" fmla="*/ 337 h 361"/>
                <a:gd name="T44" fmla="*/ 134 w 220"/>
                <a:gd name="T45" fmla="*/ 349 h 361"/>
                <a:gd name="T46" fmla="*/ 147 w 220"/>
                <a:gd name="T47" fmla="*/ 357 h 361"/>
                <a:gd name="T48" fmla="*/ 164 w 220"/>
                <a:gd name="T49" fmla="*/ 361 h 361"/>
                <a:gd name="T50" fmla="*/ 180 w 220"/>
                <a:gd name="T51" fmla="*/ 359 h 361"/>
                <a:gd name="T52" fmla="*/ 195 w 220"/>
                <a:gd name="T53" fmla="*/ 352 h 361"/>
                <a:gd name="T54" fmla="*/ 208 w 220"/>
                <a:gd name="T55" fmla="*/ 342 h 361"/>
                <a:gd name="T56" fmla="*/ 216 w 220"/>
                <a:gd name="T57" fmla="*/ 328 h 361"/>
                <a:gd name="T58" fmla="*/ 220 w 220"/>
                <a:gd name="T59" fmla="*/ 312 h 361"/>
                <a:gd name="T60" fmla="*/ 219 w 220"/>
                <a:gd name="T61" fmla="*/ 296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20" h="361">
                  <a:moveTo>
                    <a:pt x="219" y="296"/>
                  </a:moveTo>
                  <a:lnTo>
                    <a:pt x="199" y="232"/>
                  </a:lnTo>
                  <a:lnTo>
                    <a:pt x="178" y="174"/>
                  </a:lnTo>
                  <a:lnTo>
                    <a:pt x="155" y="122"/>
                  </a:lnTo>
                  <a:lnTo>
                    <a:pt x="128" y="73"/>
                  </a:lnTo>
                  <a:lnTo>
                    <a:pt x="98" y="23"/>
                  </a:lnTo>
                  <a:lnTo>
                    <a:pt x="86" y="12"/>
                  </a:lnTo>
                  <a:lnTo>
                    <a:pt x="73" y="3"/>
                  </a:lnTo>
                  <a:lnTo>
                    <a:pt x="57" y="0"/>
                  </a:lnTo>
                  <a:lnTo>
                    <a:pt x="40" y="1"/>
                  </a:lnTo>
                  <a:lnTo>
                    <a:pt x="25" y="7"/>
                  </a:lnTo>
                  <a:lnTo>
                    <a:pt x="12" y="17"/>
                  </a:lnTo>
                  <a:lnTo>
                    <a:pt x="5" y="32"/>
                  </a:lnTo>
                  <a:lnTo>
                    <a:pt x="0" y="47"/>
                  </a:lnTo>
                  <a:lnTo>
                    <a:pt x="2" y="64"/>
                  </a:lnTo>
                  <a:lnTo>
                    <a:pt x="7" y="78"/>
                  </a:lnTo>
                  <a:lnTo>
                    <a:pt x="34" y="122"/>
                  </a:lnTo>
                  <a:lnTo>
                    <a:pt x="58" y="165"/>
                  </a:lnTo>
                  <a:lnTo>
                    <a:pt x="79" y="212"/>
                  </a:lnTo>
                  <a:lnTo>
                    <a:pt x="98" y="264"/>
                  </a:lnTo>
                  <a:lnTo>
                    <a:pt x="116" y="321"/>
                  </a:lnTo>
                  <a:lnTo>
                    <a:pt x="122" y="337"/>
                  </a:lnTo>
                  <a:lnTo>
                    <a:pt x="134" y="349"/>
                  </a:lnTo>
                  <a:lnTo>
                    <a:pt x="147" y="357"/>
                  </a:lnTo>
                  <a:lnTo>
                    <a:pt x="164" y="361"/>
                  </a:lnTo>
                  <a:lnTo>
                    <a:pt x="180" y="359"/>
                  </a:lnTo>
                  <a:lnTo>
                    <a:pt x="195" y="352"/>
                  </a:lnTo>
                  <a:lnTo>
                    <a:pt x="208" y="342"/>
                  </a:lnTo>
                  <a:lnTo>
                    <a:pt x="216" y="328"/>
                  </a:lnTo>
                  <a:lnTo>
                    <a:pt x="220" y="312"/>
                  </a:lnTo>
                  <a:lnTo>
                    <a:pt x="219" y="296"/>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8" name="Freeform 28"/>
            <p:cNvSpPr>
              <a:spLocks/>
            </p:cNvSpPr>
            <p:nvPr/>
          </p:nvSpPr>
          <p:spPr bwMode="gray">
            <a:xfrm>
              <a:off x="5751513" y="3940175"/>
              <a:ext cx="558800" cy="166688"/>
            </a:xfrm>
            <a:custGeom>
              <a:avLst/>
              <a:gdLst>
                <a:gd name="T0" fmla="*/ 298 w 352"/>
                <a:gd name="T1" fmla="*/ 0 h 105"/>
                <a:gd name="T2" fmla="*/ 53 w 352"/>
                <a:gd name="T3" fmla="*/ 0 h 105"/>
                <a:gd name="T4" fmla="*/ 32 w 352"/>
                <a:gd name="T5" fmla="*/ 5 h 105"/>
                <a:gd name="T6" fmla="*/ 15 w 352"/>
                <a:gd name="T7" fmla="*/ 15 h 105"/>
                <a:gd name="T8" fmla="*/ 4 w 352"/>
                <a:gd name="T9" fmla="*/ 32 h 105"/>
                <a:gd name="T10" fmla="*/ 0 w 352"/>
                <a:gd name="T11" fmla="*/ 52 h 105"/>
                <a:gd name="T12" fmla="*/ 4 w 352"/>
                <a:gd name="T13" fmla="*/ 73 h 105"/>
                <a:gd name="T14" fmla="*/ 15 w 352"/>
                <a:gd name="T15" fmla="*/ 90 h 105"/>
                <a:gd name="T16" fmla="*/ 32 w 352"/>
                <a:gd name="T17" fmla="*/ 100 h 105"/>
                <a:gd name="T18" fmla="*/ 53 w 352"/>
                <a:gd name="T19" fmla="*/ 105 h 105"/>
                <a:gd name="T20" fmla="*/ 298 w 352"/>
                <a:gd name="T21" fmla="*/ 105 h 105"/>
                <a:gd name="T22" fmla="*/ 319 w 352"/>
                <a:gd name="T23" fmla="*/ 100 h 105"/>
                <a:gd name="T24" fmla="*/ 336 w 352"/>
                <a:gd name="T25" fmla="*/ 90 h 105"/>
                <a:gd name="T26" fmla="*/ 348 w 352"/>
                <a:gd name="T27" fmla="*/ 73 h 105"/>
                <a:gd name="T28" fmla="*/ 352 w 352"/>
                <a:gd name="T29" fmla="*/ 52 h 105"/>
                <a:gd name="T30" fmla="*/ 348 w 352"/>
                <a:gd name="T31" fmla="*/ 32 h 105"/>
                <a:gd name="T32" fmla="*/ 336 w 352"/>
                <a:gd name="T33" fmla="*/ 15 h 105"/>
                <a:gd name="T34" fmla="*/ 319 w 352"/>
                <a:gd name="T35" fmla="*/ 5 h 105"/>
                <a:gd name="T36" fmla="*/ 298 w 352"/>
                <a:gd name="T37"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52" h="105">
                  <a:moveTo>
                    <a:pt x="298" y="0"/>
                  </a:moveTo>
                  <a:lnTo>
                    <a:pt x="53" y="0"/>
                  </a:lnTo>
                  <a:lnTo>
                    <a:pt x="32" y="5"/>
                  </a:lnTo>
                  <a:lnTo>
                    <a:pt x="15" y="15"/>
                  </a:lnTo>
                  <a:lnTo>
                    <a:pt x="4" y="32"/>
                  </a:lnTo>
                  <a:lnTo>
                    <a:pt x="0" y="52"/>
                  </a:lnTo>
                  <a:lnTo>
                    <a:pt x="4" y="73"/>
                  </a:lnTo>
                  <a:lnTo>
                    <a:pt x="15" y="90"/>
                  </a:lnTo>
                  <a:lnTo>
                    <a:pt x="32" y="100"/>
                  </a:lnTo>
                  <a:lnTo>
                    <a:pt x="53" y="105"/>
                  </a:lnTo>
                  <a:lnTo>
                    <a:pt x="298" y="105"/>
                  </a:lnTo>
                  <a:lnTo>
                    <a:pt x="319" y="100"/>
                  </a:lnTo>
                  <a:lnTo>
                    <a:pt x="336" y="90"/>
                  </a:lnTo>
                  <a:lnTo>
                    <a:pt x="348" y="73"/>
                  </a:lnTo>
                  <a:lnTo>
                    <a:pt x="352" y="52"/>
                  </a:lnTo>
                  <a:lnTo>
                    <a:pt x="348" y="32"/>
                  </a:lnTo>
                  <a:lnTo>
                    <a:pt x="336" y="15"/>
                  </a:lnTo>
                  <a:lnTo>
                    <a:pt x="319" y="5"/>
                  </a:lnTo>
                  <a:lnTo>
                    <a:pt x="298"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9" name="Freeform 29"/>
            <p:cNvSpPr>
              <a:spLocks/>
            </p:cNvSpPr>
            <p:nvPr/>
          </p:nvSpPr>
          <p:spPr bwMode="gray">
            <a:xfrm>
              <a:off x="7310438" y="5021263"/>
              <a:ext cx="560388" cy="166688"/>
            </a:xfrm>
            <a:custGeom>
              <a:avLst/>
              <a:gdLst>
                <a:gd name="T0" fmla="*/ 299 w 353"/>
                <a:gd name="T1" fmla="*/ 0 h 105"/>
                <a:gd name="T2" fmla="*/ 54 w 353"/>
                <a:gd name="T3" fmla="*/ 0 h 105"/>
                <a:gd name="T4" fmla="*/ 33 w 353"/>
                <a:gd name="T5" fmla="*/ 5 h 105"/>
                <a:gd name="T6" fmla="*/ 17 w 353"/>
                <a:gd name="T7" fmla="*/ 17 h 105"/>
                <a:gd name="T8" fmla="*/ 5 w 353"/>
                <a:gd name="T9" fmla="*/ 33 h 105"/>
                <a:gd name="T10" fmla="*/ 0 w 353"/>
                <a:gd name="T11" fmla="*/ 52 h 105"/>
                <a:gd name="T12" fmla="*/ 5 w 353"/>
                <a:gd name="T13" fmla="*/ 73 h 105"/>
                <a:gd name="T14" fmla="*/ 17 w 353"/>
                <a:gd name="T15" fmla="*/ 90 h 105"/>
                <a:gd name="T16" fmla="*/ 33 w 353"/>
                <a:gd name="T17" fmla="*/ 102 h 105"/>
                <a:gd name="T18" fmla="*/ 54 w 353"/>
                <a:gd name="T19" fmla="*/ 105 h 105"/>
                <a:gd name="T20" fmla="*/ 299 w 353"/>
                <a:gd name="T21" fmla="*/ 105 h 105"/>
                <a:gd name="T22" fmla="*/ 320 w 353"/>
                <a:gd name="T23" fmla="*/ 102 h 105"/>
                <a:gd name="T24" fmla="*/ 336 w 353"/>
                <a:gd name="T25" fmla="*/ 90 h 105"/>
                <a:gd name="T26" fmla="*/ 348 w 353"/>
                <a:gd name="T27" fmla="*/ 73 h 105"/>
                <a:gd name="T28" fmla="*/ 353 w 353"/>
                <a:gd name="T29" fmla="*/ 52 h 105"/>
                <a:gd name="T30" fmla="*/ 348 w 353"/>
                <a:gd name="T31" fmla="*/ 33 h 105"/>
                <a:gd name="T32" fmla="*/ 336 w 353"/>
                <a:gd name="T33" fmla="*/ 17 h 105"/>
                <a:gd name="T34" fmla="*/ 320 w 353"/>
                <a:gd name="T35" fmla="*/ 5 h 105"/>
                <a:gd name="T36" fmla="*/ 299 w 353"/>
                <a:gd name="T37"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53" h="105">
                  <a:moveTo>
                    <a:pt x="299" y="0"/>
                  </a:moveTo>
                  <a:lnTo>
                    <a:pt x="54" y="0"/>
                  </a:lnTo>
                  <a:lnTo>
                    <a:pt x="33" y="5"/>
                  </a:lnTo>
                  <a:lnTo>
                    <a:pt x="17" y="17"/>
                  </a:lnTo>
                  <a:lnTo>
                    <a:pt x="5" y="33"/>
                  </a:lnTo>
                  <a:lnTo>
                    <a:pt x="0" y="52"/>
                  </a:lnTo>
                  <a:lnTo>
                    <a:pt x="5" y="73"/>
                  </a:lnTo>
                  <a:lnTo>
                    <a:pt x="17" y="90"/>
                  </a:lnTo>
                  <a:lnTo>
                    <a:pt x="33" y="102"/>
                  </a:lnTo>
                  <a:lnTo>
                    <a:pt x="54" y="105"/>
                  </a:lnTo>
                  <a:lnTo>
                    <a:pt x="299" y="105"/>
                  </a:lnTo>
                  <a:lnTo>
                    <a:pt x="320" y="102"/>
                  </a:lnTo>
                  <a:lnTo>
                    <a:pt x="336" y="90"/>
                  </a:lnTo>
                  <a:lnTo>
                    <a:pt x="348" y="73"/>
                  </a:lnTo>
                  <a:lnTo>
                    <a:pt x="353" y="52"/>
                  </a:lnTo>
                  <a:lnTo>
                    <a:pt x="348" y="33"/>
                  </a:lnTo>
                  <a:lnTo>
                    <a:pt x="336" y="17"/>
                  </a:lnTo>
                  <a:lnTo>
                    <a:pt x="320" y="5"/>
                  </a:lnTo>
                  <a:lnTo>
                    <a:pt x="299"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0" name="Freeform 30"/>
            <p:cNvSpPr>
              <a:spLocks/>
            </p:cNvSpPr>
            <p:nvPr/>
          </p:nvSpPr>
          <p:spPr bwMode="gray">
            <a:xfrm>
              <a:off x="622301" y="3733800"/>
              <a:ext cx="392113" cy="762000"/>
            </a:xfrm>
            <a:custGeom>
              <a:avLst/>
              <a:gdLst>
                <a:gd name="T0" fmla="*/ 0 w 247"/>
                <a:gd name="T1" fmla="*/ 480 h 480"/>
                <a:gd name="T2" fmla="*/ 87 w 247"/>
                <a:gd name="T3" fmla="*/ 0 h 480"/>
                <a:gd name="T4" fmla="*/ 247 w 247"/>
                <a:gd name="T5" fmla="*/ 0 h 480"/>
                <a:gd name="T6" fmla="*/ 161 w 247"/>
                <a:gd name="T7" fmla="*/ 480 h 480"/>
                <a:gd name="T8" fmla="*/ 0 w 247"/>
                <a:gd name="T9" fmla="*/ 480 h 480"/>
              </a:gdLst>
              <a:ahLst/>
              <a:cxnLst>
                <a:cxn ang="0">
                  <a:pos x="T0" y="T1"/>
                </a:cxn>
                <a:cxn ang="0">
                  <a:pos x="T2" y="T3"/>
                </a:cxn>
                <a:cxn ang="0">
                  <a:pos x="T4" y="T5"/>
                </a:cxn>
                <a:cxn ang="0">
                  <a:pos x="T6" y="T7"/>
                </a:cxn>
                <a:cxn ang="0">
                  <a:pos x="T8" y="T9"/>
                </a:cxn>
              </a:cxnLst>
              <a:rect l="0" t="0" r="r" b="b"/>
              <a:pathLst>
                <a:path w="247" h="480">
                  <a:moveTo>
                    <a:pt x="0" y="480"/>
                  </a:moveTo>
                  <a:lnTo>
                    <a:pt x="87" y="0"/>
                  </a:lnTo>
                  <a:lnTo>
                    <a:pt x="247" y="0"/>
                  </a:lnTo>
                  <a:lnTo>
                    <a:pt x="161" y="480"/>
                  </a:lnTo>
                  <a:lnTo>
                    <a:pt x="0" y="48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1" name="Freeform 31"/>
            <p:cNvSpPr>
              <a:spLocks/>
            </p:cNvSpPr>
            <p:nvPr/>
          </p:nvSpPr>
          <p:spPr bwMode="gray">
            <a:xfrm>
              <a:off x="968376" y="3925888"/>
              <a:ext cx="679450" cy="569913"/>
            </a:xfrm>
            <a:custGeom>
              <a:avLst/>
              <a:gdLst>
                <a:gd name="T0" fmla="*/ 62 w 428"/>
                <a:gd name="T1" fmla="*/ 11 h 359"/>
                <a:gd name="T2" fmla="*/ 190 w 428"/>
                <a:gd name="T3" fmla="*/ 11 h 359"/>
                <a:gd name="T4" fmla="*/ 181 w 428"/>
                <a:gd name="T5" fmla="*/ 64 h 359"/>
                <a:gd name="T6" fmla="*/ 205 w 428"/>
                <a:gd name="T7" fmla="*/ 42 h 359"/>
                <a:gd name="T8" fmla="*/ 228 w 428"/>
                <a:gd name="T9" fmla="*/ 24 h 359"/>
                <a:gd name="T10" fmla="*/ 254 w 428"/>
                <a:gd name="T11" fmla="*/ 11 h 359"/>
                <a:gd name="T12" fmla="*/ 282 w 428"/>
                <a:gd name="T13" fmla="*/ 3 h 359"/>
                <a:gd name="T14" fmla="*/ 312 w 428"/>
                <a:gd name="T15" fmla="*/ 0 h 359"/>
                <a:gd name="T16" fmla="*/ 344 w 428"/>
                <a:gd name="T17" fmla="*/ 3 h 359"/>
                <a:gd name="T18" fmla="*/ 371 w 428"/>
                <a:gd name="T19" fmla="*/ 11 h 359"/>
                <a:gd name="T20" fmla="*/ 393 w 428"/>
                <a:gd name="T21" fmla="*/ 23 h 359"/>
                <a:gd name="T22" fmla="*/ 410 w 428"/>
                <a:gd name="T23" fmla="*/ 39 h 359"/>
                <a:gd name="T24" fmla="*/ 420 w 428"/>
                <a:gd name="T25" fmla="*/ 61 h 359"/>
                <a:gd name="T26" fmla="*/ 426 w 428"/>
                <a:gd name="T27" fmla="*/ 87 h 359"/>
                <a:gd name="T28" fmla="*/ 428 w 428"/>
                <a:gd name="T29" fmla="*/ 116 h 359"/>
                <a:gd name="T30" fmla="*/ 423 w 428"/>
                <a:gd name="T31" fmla="*/ 151 h 359"/>
                <a:gd name="T32" fmla="*/ 386 w 428"/>
                <a:gd name="T33" fmla="*/ 359 h 359"/>
                <a:gd name="T34" fmla="*/ 245 w 428"/>
                <a:gd name="T35" fmla="*/ 359 h 359"/>
                <a:gd name="T36" fmla="*/ 277 w 428"/>
                <a:gd name="T37" fmla="*/ 176 h 359"/>
                <a:gd name="T38" fmla="*/ 280 w 428"/>
                <a:gd name="T39" fmla="*/ 158 h 359"/>
                <a:gd name="T40" fmla="*/ 279 w 428"/>
                <a:gd name="T41" fmla="*/ 143 h 359"/>
                <a:gd name="T42" fmla="*/ 276 w 428"/>
                <a:gd name="T43" fmla="*/ 130 h 359"/>
                <a:gd name="T44" fmla="*/ 269 w 428"/>
                <a:gd name="T45" fmla="*/ 119 h 359"/>
                <a:gd name="T46" fmla="*/ 257 w 428"/>
                <a:gd name="T47" fmla="*/ 112 h 359"/>
                <a:gd name="T48" fmla="*/ 240 w 428"/>
                <a:gd name="T49" fmla="*/ 111 h 359"/>
                <a:gd name="T50" fmla="*/ 220 w 428"/>
                <a:gd name="T51" fmla="*/ 112 h 359"/>
                <a:gd name="T52" fmla="*/ 205 w 428"/>
                <a:gd name="T53" fmla="*/ 119 h 359"/>
                <a:gd name="T54" fmla="*/ 193 w 428"/>
                <a:gd name="T55" fmla="*/ 130 h 359"/>
                <a:gd name="T56" fmla="*/ 184 w 428"/>
                <a:gd name="T57" fmla="*/ 143 h 359"/>
                <a:gd name="T58" fmla="*/ 176 w 428"/>
                <a:gd name="T59" fmla="*/ 161 h 359"/>
                <a:gd name="T60" fmla="*/ 172 w 428"/>
                <a:gd name="T61" fmla="*/ 182 h 359"/>
                <a:gd name="T62" fmla="*/ 141 w 428"/>
                <a:gd name="T63" fmla="*/ 359 h 359"/>
                <a:gd name="T64" fmla="*/ 0 w 428"/>
                <a:gd name="T65" fmla="*/ 359 h 359"/>
                <a:gd name="T66" fmla="*/ 62 w 428"/>
                <a:gd name="T67" fmla="*/ 11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28" h="359">
                  <a:moveTo>
                    <a:pt x="62" y="11"/>
                  </a:moveTo>
                  <a:lnTo>
                    <a:pt x="190" y="11"/>
                  </a:lnTo>
                  <a:lnTo>
                    <a:pt x="181" y="64"/>
                  </a:lnTo>
                  <a:lnTo>
                    <a:pt x="205" y="42"/>
                  </a:lnTo>
                  <a:lnTo>
                    <a:pt x="228" y="24"/>
                  </a:lnTo>
                  <a:lnTo>
                    <a:pt x="254" y="11"/>
                  </a:lnTo>
                  <a:lnTo>
                    <a:pt x="282" y="3"/>
                  </a:lnTo>
                  <a:lnTo>
                    <a:pt x="312" y="0"/>
                  </a:lnTo>
                  <a:lnTo>
                    <a:pt x="344" y="3"/>
                  </a:lnTo>
                  <a:lnTo>
                    <a:pt x="371" y="11"/>
                  </a:lnTo>
                  <a:lnTo>
                    <a:pt x="393" y="23"/>
                  </a:lnTo>
                  <a:lnTo>
                    <a:pt x="410" y="39"/>
                  </a:lnTo>
                  <a:lnTo>
                    <a:pt x="420" y="61"/>
                  </a:lnTo>
                  <a:lnTo>
                    <a:pt x="426" y="87"/>
                  </a:lnTo>
                  <a:lnTo>
                    <a:pt x="428" y="116"/>
                  </a:lnTo>
                  <a:lnTo>
                    <a:pt x="423" y="151"/>
                  </a:lnTo>
                  <a:lnTo>
                    <a:pt x="386" y="359"/>
                  </a:lnTo>
                  <a:lnTo>
                    <a:pt x="245" y="359"/>
                  </a:lnTo>
                  <a:lnTo>
                    <a:pt x="277" y="176"/>
                  </a:lnTo>
                  <a:lnTo>
                    <a:pt x="280" y="158"/>
                  </a:lnTo>
                  <a:lnTo>
                    <a:pt x="279" y="143"/>
                  </a:lnTo>
                  <a:lnTo>
                    <a:pt x="276" y="130"/>
                  </a:lnTo>
                  <a:lnTo>
                    <a:pt x="269" y="119"/>
                  </a:lnTo>
                  <a:lnTo>
                    <a:pt x="257" y="112"/>
                  </a:lnTo>
                  <a:lnTo>
                    <a:pt x="240" y="111"/>
                  </a:lnTo>
                  <a:lnTo>
                    <a:pt x="220" y="112"/>
                  </a:lnTo>
                  <a:lnTo>
                    <a:pt x="205" y="119"/>
                  </a:lnTo>
                  <a:lnTo>
                    <a:pt x="193" y="130"/>
                  </a:lnTo>
                  <a:lnTo>
                    <a:pt x="184" y="143"/>
                  </a:lnTo>
                  <a:lnTo>
                    <a:pt x="176" y="161"/>
                  </a:lnTo>
                  <a:lnTo>
                    <a:pt x="172" y="182"/>
                  </a:lnTo>
                  <a:lnTo>
                    <a:pt x="141" y="359"/>
                  </a:lnTo>
                  <a:lnTo>
                    <a:pt x="0" y="359"/>
                  </a:lnTo>
                  <a:lnTo>
                    <a:pt x="62" y="11"/>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2" name="Freeform 32"/>
            <p:cNvSpPr>
              <a:spLocks/>
            </p:cNvSpPr>
            <p:nvPr/>
          </p:nvSpPr>
          <p:spPr bwMode="gray">
            <a:xfrm>
              <a:off x="1687513" y="3768725"/>
              <a:ext cx="433388" cy="731838"/>
            </a:xfrm>
            <a:custGeom>
              <a:avLst/>
              <a:gdLst>
                <a:gd name="T0" fmla="*/ 210 w 273"/>
                <a:gd name="T1" fmla="*/ 458 h 461"/>
                <a:gd name="T2" fmla="*/ 157 w 273"/>
                <a:gd name="T3" fmla="*/ 461 h 461"/>
                <a:gd name="T4" fmla="*/ 116 w 273"/>
                <a:gd name="T5" fmla="*/ 461 h 461"/>
                <a:gd name="T6" fmla="*/ 82 w 273"/>
                <a:gd name="T7" fmla="*/ 459 h 461"/>
                <a:gd name="T8" fmla="*/ 56 w 273"/>
                <a:gd name="T9" fmla="*/ 453 h 461"/>
                <a:gd name="T10" fmla="*/ 39 w 273"/>
                <a:gd name="T11" fmla="*/ 446 h 461"/>
                <a:gd name="T12" fmla="*/ 25 w 273"/>
                <a:gd name="T13" fmla="*/ 434 h 461"/>
                <a:gd name="T14" fmla="*/ 19 w 273"/>
                <a:gd name="T15" fmla="*/ 416 h 461"/>
                <a:gd name="T16" fmla="*/ 16 w 273"/>
                <a:gd name="T17" fmla="*/ 395 h 461"/>
                <a:gd name="T18" fmla="*/ 18 w 273"/>
                <a:gd name="T19" fmla="*/ 369 h 461"/>
                <a:gd name="T20" fmla="*/ 24 w 273"/>
                <a:gd name="T21" fmla="*/ 336 h 461"/>
                <a:gd name="T22" fmla="*/ 49 w 273"/>
                <a:gd name="T23" fmla="*/ 189 h 461"/>
                <a:gd name="T24" fmla="*/ 0 w 273"/>
                <a:gd name="T25" fmla="*/ 189 h 461"/>
                <a:gd name="T26" fmla="*/ 13 w 273"/>
                <a:gd name="T27" fmla="*/ 110 h 461"/>
                <a:gd name="T28" fmla="*/ 65 w 273"/>
                <a:gd name="T29" fmla="*/ 110 h 461"/>
                <a:gd name="T30" fmla="*/ 86 w 273"/>
                <a:gd name="T31" fmla="*/ 0 h 461"/>
                <a:gd name="T32" fmla="*/ 224 w 273"/>
                <a:gd name="T33" fmla="*/ 0 h 461"/>
                <a:gd name="T34" fmla="*/ 205 w 273"/>
                <a:gd name="T35" fmla="*/ 110 h 461"/>
                <a:gd name="T36" fmla="*/ 273 w 273"/>
                <a:gd name="T37" fmla="*/ 110 h 461"/>
                <a:gd name="T38" fmla="*/ 259 w 273"/>
                <a:gd name="T39" fmla="*/ 189 h 461"/>
                <a:gd name="T40" fmla="*/ 190 w 273"/>
                <a:gd name="T41" fmla="*/ 189 h 461"/>
                <a:gd name="T42" fmla="*/ 168 w 273"/>
                <a:gd name="T43" fmla="*/ 317 h 461"/>
                <a:gd name="T44" fmla="*/ 166 w 273"/>
                <a:gd name="T45" fmla="*/ 333 h 461"/>
                <a:gd name="T46" fmla="*/ 166 w 273"/>
                <a:gd name="T47" fmla="*/ 345 h 461"/>
                <a:gd name="T48" fmla="*/ 172 w 273"/>
                <a:gd name="T49" fmla="*/ 354 h 461"/>
                <a:gd name="T50" fmla="*/ 184 w 273"/>
                <a:gd name="T51" fmla="*/ 358 h 461"/>
                <a:gd name="T52" fmla="*/ 205 w 273"/>
                <a:gd name="T53" fmla="*/ 360 h 461"/>
                <a:gd name="T54" fmla="*/ 227 w 273"/>
                <a:gd name="T55" fmla="*/ 360 h 461"/>
                <a:gd name="T56" fmla="*/ 210 w 273"/>
                <a:gd name="T57" fmla="*/ 458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3" h="461">
                  <a:moveTo>
                    <a:pt x="210" y="458"/>
                  </a:moveTo>
                  <a:lnTo>
                    <a:pt x="157" y="461"/>
                  </a:lnTo>
                  <a:lnTo>
                    <a:pt x="116" y="461"/>
                  </a:lnTo>
                  <a:lnTo>
                    <a:pt x="82" y="459"/>
                  </a:lnTo>
                  <a:lnTo>
                    <a:pt x="56" y="453"/>
                  </a:lnTo>
                  <a:lnTo>
                    <a:pt x="39" y="446"/>
                  </a:lnTo>
                  <a:lnTo>
                    <a:pt x="25" y="434"/>
                  </a:lnTo>
                  <a:lnTo>
                    <a:pt x="19" y="416"/>
                  </a:lnTo>
                  <a:lnTo>
                    <a:pt x="16" y="395"/>
                  </a:lnTo>
                  <a:lnTo>
                    <a:pt x="18" y="369"/>
                  </a:lnTo>
                  <a:lnTo>
                    <a:pt x="24" y="336"/>
                  </a:lnTo>
                  <a:lnTo>
                    <a:pt x="49" y="189"/>
                  </a:lnTo>
                  <a:lnTo>
                    <a:pt x="0" y="189"/>
                  </a:lnTo>
                  <a:lnTo>
                    <a:pt x="13" y="110"/>
                  </a:lnTo>
                  <a:lnTo>
                    <a:pt x="65" y="110"/>
                  </a:lnTo>
                  <a:lnTo>
                    <a:pt x="86" y="0"/>
                  </a:lnTo>
                  <a:lnTo>
                    <a:pt x="224" y="0"/>
                  </a:lnTo>
                  <a:lnTo>
                    <a:pt x="205" y="110"/>
                  </a:lnTo>
                  <a:lnTo>
                    <a:pt x="273" y="110"/>
                  </a:lnTo>
                  <a:lnTo>
                    <a:pt x="259" y="189"/>
                  </a:lnTo>
                  <a:lnTo>
                    <a:pt x="190" y="189"/>
                  </a:lnTo>
                  <a:lnTo>
                    <a:pt x="168" y="317"/>
                  </a:lnTo>
                  <a:lnTo>
                    <a:pt x="166" y="333"/>
                  </a:lnTo>
                  <a:lnTo>
                    <a:pt x="166" y="345"/>
                  </a:lnTo>
                  <a:lnTo>
                    <a:pt x="172" y="354"/>
                  </a:lnTo>
                  <a:lnTo>
                    <a:pt x="184" y="358"/>
                  </a:lnTo>
                  <a:lnTo>
                    <a:pt x="205" y="360"/>
                  </a:lnTo>
                  <a:lnTo>
                    <a:pt x="227" y="360"/>
                  </a:lnTo>
                  <a:lnTo>
                    <a:pt x="210" y="458"/>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3" name="Freeform 33"/>
            <p:cNvSpPr>
              <a:spLocks noEditPoints="1"/>
            </p:cNvSpPr>
            <p:nvPr/>
          </p:nvSpPr>
          <p:spPr bwMode="gray">
            <a:xfrm>
              <a:off x="2085976" y="3925888"/>
              <a:ext cx="655638" cy="585788"/>
            </a:xfrm>
            <a:custGeom>
              <a:avLst/>
              <a:gdLst>
                <a:gd name="T0" fmla="*/ 152 w 413"/>
                <a:gd name="T1" fmla="*/ 146 h 369"/>
                <a:gd name="T2" fmla="*/ 158 w 413"/>
                <a:gd name="T3" fmla="*/ 125 h 369"/>
                <a:gd name="T4" fmla="*/ 170 w 413"/>
                <a:gd name="T5" fmla="*/ 109 h 369"/>
                <a:gd name="T6" fmla="*/ 184 w 413"/>
                <a:gd name="T7" fmla="*/ 96 h 369"/>
                <a:gd name="T8" fmla="*/ 205 w 413"/>
                <a:gd name="T9" fmla="*/ 88 h 369"/>
                <a:gd name="T10" fmla="*/ 229 w 413"/>
                <a:gd name="T11" fmla="*/ 85 h 369"/>
                <a:gd name="T12" fmla="*/ 247 w 413"/>
                <a:gd name="T13" fmla="*/ 88 h 369"/>
                <a:gd name="T14" fmla="*/ 263 w 413"/>
                <a:gd name="T15" fmla="*/ 97 h 369"/>
                <a:gd name="T16" fmla="*/ 274 w 413"/>
                <a:gd name="T17" fmla="*/ 111 h 369"/>
                <a:gd name="T18" fmla="*/ 280 w 413"/>
                <a:gd name="T19" fmla="*/ 127 h 369"/>
                <a:gd name="T20" fmla="*/ 280 w 413"/>
                <a:gd name="T21" fmla="*/ 146 h 369"/>
                <a:gd name="T22" fmla="*/ 152 w 413"/>
                <a:gd name="T23" fmla="*/ 146 h 369"/>
                <a:gd name="T24" fmla="*/ 409 w 413"/>
                <a:gd name="T25" fmla="*/ 216 h 369"/>
                <a:gd name="T26" fmla="*/ 413 w 413"/>
                <a:gd name="T27" fmla="*/ 176 h 369"/>
                <a:gd name="T28" fmla="*/ 412 w 413"/>
                <a:gd name="T29" fmla="*/ 139 h 369"/>
                <a:gd name="T30" fmla="*/ 404 w 413"/>
                <a:gd name="T31" fmla="*/ 105 h 369"/>
                <a:gd name="T32" fmla="*/ 391 w 413"/>
                <a:gd name="T33" fmla="*/ 75 h 369"/>
                <a:gd name="T34" fmla="*/ 372 w 413"/>
                <a:gd name="T35" fmla="*/ 50 h 369"/>
                <a:gd name="T36" fmla="*/ 346 w 413"/>
                <a:gd name="T37" fmla="*/ 29 h 369"/>
                <a:gd name="T38" fmla="*/ 315 w 413"/>
                <a:gd name="T39" fmla="*/ 14 h 369"/>
                <a:gd name="T40" fmla="*/ 280 w 413"/>
                <a:gd name="T41" fmla="*/ 3 h 369"/>
                <a:gd name="T42" fmla="*/ 238 w 413"/>
                <a:gd name="T43" fmla="*/ 0 h 369"/>
                <a:gd name="T44" fmla="*/ 196 w 413"/>
                <a:gd name="T45" fmla="*/ 3 h 369"/>
                <a:gd name="T46" fmla="*/ 156 w 413"/>
                <a:gd name="T47" fmla="*/ 14 h 369"/>
                <a:gd name="T48" fmla="*/ 119 w 413"/>
                <a:gd name="T49" fmla="*/ 30 h 369"/>
                <a:gd name="T50" fmla="*/ 85 w 413"/>
                <a:gd name="T51" fmla="*/ 51 h 369"/>
                <a:gd name="T52" fmla="*/ 57 w 413"/>
                <a:gd name="T53" fmla="*/ 79 h 369"/>
                <a:gd name="T54" fmla="*/ 33 w 413"/>
                <a:gd name="T55" fmla="*/ 111 h 369"/>
                <a:gd name="T56" fmla="*/ 14 w 413"/>
                <a:gd name="T57" fmla="*/ 148 h 369"/>
                <a:gd name="T58" fmla="*/ 3 w 413"/>
                <a:gd name="T59" fmla="*/ 188 h 369"/>
                <a:gd name="T60" fmla="*/ 0 w 413"/>
                <a:gd name="T61" fmla="*/ 225 h 369"/>
                <a:gd name="T62" fmla="*/ 3 w 413"/>
                <a:gd name="T63" fmla="*/ 258 h 369"/>
                <a:gd name="T64" fmla="*/ 12 w 413"/>
                <a:gd name="T65" fmla="*/ 287 h 369"/>
                <a:gd name="T66" fmla="*/ 27 w 413"/>
                <a:gd name="T67" fmla="*/ 311 h 369"/>
                <a:gd name="T68" fmla="*/ 48 w 413"/>
                <a:gd name="T69" fmla="*/ 332 h 369"/>
                <a:gd name="T70" fmla="*/ 73 w 413"/>
                <a:gd name="T71" fmla="*/ 348 h 369"/>
                <a:gd name="T72" fmla="*/ 103 w 413"/>
                <a:gd name="T73" fmla="*/ 360 h 369"/>
                <a:gd name="T74" fmla="*/ 137 w 413"/>
                <a:gd name="T75" fmla="*/ 366 h 369"/>
                <a:gd name="T76" fmla="*/ 173 w 413"/>
                <a:gd name="T77" fmla="*/ 369 h 369"/>
                <a:gd name="T78" fmla="*/ 204 w 413"/>
                <a:gd name="T79" fmla="*/ 368 h 369"/>
                <a:gd name="T80" fmla="*/ 236 w 413"/>
                <a:gd name="T81" fmla="*/ 363 h 369"/>
                <a:gd name="T82" fmla="*/ 268 w 413"/>
                <a:gd name="T83" fmla="*/ 356 h 369"/>
                <a:gd name="T84" fmla="*/ 297 w 413"/>
                <a:gd name="T85" fmla="*/ 344 h 369"/>
                <a:gd name="T86" fmla="*/ 326 w 413"/>
                <a:gd name="T87" fmla="*/ 328 h 369"/>
                <a:gd name="T88" fmla="*/ 351 w 413"/>
                <a:gd name="T89" fmla="*/ 308 h 369"/>
                <a:gd name="T90" fmla="*/ 373 w 413"/>
                <a:gd name="T91" fmla="*/ 283 h 369"/>
                <a:gd name="T92" fmla="*/ 391 w 413"/>
                <a:gd name="T93" fmla="*/ 253 h 369"/>
                <a:gd name="T94" fmla="*/ 256 w 413"/>
                <a:gd name="T95" fmla="*/ 253 h 369"/>
                <a:gd name="T96" fmla="*/ 244 w 413"/>
                <a:gd name="T97" fmla="*/ 267 h 369"/>
                <a:gd name="T98" fmla="*/ 229 w 413"/>
                <a:gd name="T99" fmla="*/ 277 h 369"/>
                <a:gd name="T100" fmla="*/ 214 w 413"/>
                <a:gd name="T101" fmla="*/ 282 h 369"/>
                <a:gd name="T102" fmla="*/ 196 w 413"/>
                <a:gd name="T103" fmla="*/ 285 h 369"/>
                <a:gd name="T104" fmla="*/ 176 w 413"/>
                <a:gd name="T105" fmla="*/ 282 h 369"/>
                <a:gd name="T106" fmla="*/ 158 w 413"/>
                <a:gd name="T107" fmla="*/ 271 h 369"/>
                <a:gd name="T108" fmla="*/ 146 w 413"/>
                <a:gd name="T109" fmla="*/ 258 h 369"/>
                <a:gd name="T110" fmla="*/ 138 w 413"/>
                <a:gd name="T111" fmla="*/ 238 h 369"/>
                <a:gd name="T112" fmla="*/ 140 w 413"/>
                <a:gd name="T113" fmla="*/ 216 h 369"/>
                <a:gd name="T114" fmla="*/ 409 w 413"/>
                <a:gd name="T115" fmla="*/ 216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13" h="369">
                  <a:moveTo>
                    <a:pt x="152" y="146"/>
                  </a:moveTo>
                  <a:lnTo>
                    <a:pt x="158" y="125"/>
                  </a:lnTo>
                  <a:lnTo>
                    <a:pt x="170" y="109"/>
                  </a:lnTo>
                  <a:lnTo>
                    <a:pt x="184" y="96"/>
                  </a:lnTo>
                  <a:lnTo>
                    <a:pt x="205" y="88"/>
                  </a:lnTo>
                  <a:lnTo>
                    <a:pt x="229" y="85"/>
                  </a:lnTo>
                  <a:lnTo>
                    <a:pt x="247" y="88"/>
                  </a:lnTo>
                  <a:lnTo>
                    <a:pt x="263" y="97"/>
                  </a:lnTo>
                  <a:lnTo>
                    <a:pt x="274" y="111"/>
                  </a:lnTo>
                  <a:lnTo>
                    <a:pt x="280" y="127"/>
                  </a:lnTo>
                  <a:lnTo>
                    <a:pt x="280" y="146"/>
                  </a:lnTo>
                  <a:lnTo>
                    <a:pt x="152" y="146"/>
                  </a:lnTo>
                  <a:close/>
                  <a:moveTo>
                    <a:pt x="409" y="216"/>
                  </a:moveTo>
                  <a:lnTo>
                    <a:pt x="413" y="176"/>
                  </a:lnTo>
                  <a:lnTo>
                    <a:pt x="412" y="139"/>
                  </a:lnTo>
                  <a:lnTo>
                    <a:pt x="404" y="105"/>
                  </a:lnTo>
                  <a:lnTo>
                    <a:pt x="391" y="75"/>
                  </a:lnTo>
                  <a:lnTo>
                    <a:pt x="372" y="50"/>
                  </a:lnTo>
                  <a:lnTo>
                    <a:pt x="346" y="29"/>
                  </a:lnTo>
                  <a:lnTo>
                    <a:pt x="315" y="14"/>
                  </a:lnTo>
                  <a:lnTo>
                    <a:pt x="280" y="3"/>
                  </a:lnTo>
                  <a:lnTo>
                    <a:pt x="238" y="0"/>
                  </a:lnTo>
                  <a:lnTo>
                    <a:pt x="196" y="3"/>
                  </a:lnTo>
                  <a:lnTo>
                    <a:pt x="156" y="14"/>
                  </a:lnTo>
                  <a:lnTo>
                    <a:pt x="119" y="30"/>
                  </a:lnTo>
                  <a:lnTo>
                    <a:pt x="85" y="51"/>
                  </a:lnTo>
                  <a:lnTo>
                    <a:pt x="57" y="79"/>
                  </a:lnTo>
                  <a:lnTo>
                    <a:pt x="33" y="111"/>
                  </a:lnTo>
                  <a:lnTo>
                    <a:pt x="14" y="148"/>
                  </a:lnTo>
                  <a:lnTo>
                    <a:pt x="3" y="188"/>
                  </a:lnTo>
                  <a:lnTo>
                    <a:pt x="0" y="225"/>
                  </a:lnTo>
                  <a:lnTo>
                    <a:pt x="3" y="258"/>
                  </a:lnTo>
                  <a:lnTo>
                    <a:pt x="12" y="287"/>
                  </a:lnTo>
                  <a:lnTo>
                    <a:pt x="27" y="311"/>
                  </a:lnTo>
                  <a:lnTo>
                    <a:pt x="48" y="332"/>
                  </a:lnTo>
                  <a:lnTo>
                    <a:pt x="73" y="348"/>
                  </a:lnTo>
                  <a:lnTo>
                    <a:pt x="103" y="360"/>
                  </a:lnTo>
                  <a:lnTo>
                    <a:pt x="137" y="366"/>
                  </a:lnTo>
                  <a:lnTo>
                    <a:pt x="173" y="369"/>
                  </a:lnTo>
                  <a:lnTo>
                    <a:pt x="204" y="368"/>
                  </a:lnTo>
                  <a:lnTo>
                    <a:pt x="236" y="363"/>
                  </a:lnTo>
                  <a:lnTo>
                    <a:pt x="268" y="356"/>
                  </a:lnTo>
                  <a:lnTo>
                    <a:pt x="297" y="344"/>
                  </a:lnTo>
                  <a:lnTo>
                    <a:pt x="326" y="328"/>
                  </a:lnTo>
                  <a:lnTo>
                    <a:pt x="351" y="308"/>
                  </a:lnTo>
                  <a:lnTo>
                    <a:pt x="373" y="283"/>
                  </a:lnTo>
                  <a:lnTo>
                    <a:pt x="391" y="253"/>
                  </a:lnTo>
                  <a:lnTo>
                    <a:pt x="256" y="253"/>
                  </a:lnTo>
                  <a:lnTo>
                    <a:pt x="244" y="267"/>
                  </a:lnTo>
                  <a:lnTo>
                    <a:pt x="229" y="277"/>
                  </a:lnTo>
                  <a:lnTo>
                    <a:pt x="214" y="282"/>
                  </a:lnTo>
                  <a:lnTo>
                    <a:pt x="196" y="285"/>
                  </a:lnTo>
                  <a:lnTo>
                    <a:pt x="176" y="282"/>
                  </a:lnTo>
                  <a:lnTo>
                    <a:pt x="158" y="271"/>
                  </a:lnTo>
                  <a:lnTo>
                    <a:pt x="146" y="258"/>
                  </a:lnTo>
                  <a:lnTo>
                    <a:pt x="138" y="238"/>
                  </a:lnTo>
                  <a:lnTo>
                    <a:pt x="140" y="216"/>
                  </a:lnTo>
                  <a:lnTo>
                    <a:pt x="409" y="216"/>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4" name="Freeform 34"/>
            <p:cNvSpPr>
              <a:spLocks/>
            </p:cNvSpPr>
            <p:nvPr/>
          </p:nvSpPr>
          <p:spPr bwMode="gray">
            <a:xfrm>
              <a:off x="2744788" y="3925888"/>
              <a:ext cx="509588" cy="569913"/>
            </a:xfrm>
            <a:custGeom>
              <a:avLst/>
              <a:gdLst>
                <a:gd name="T0" fmla="*/ 62 w 321"/>
                <a:gd name="T1" fmla="*/ 11 h 359"/>
                <a:gd name="T2" fmla="*/ 190 w 321"/>
                <a:gd name="T3" fmla="*/ 11 h 359"/>
                <a:gd name="T4" fmla="*/ 178 w 321"/>
                <a:gd name="T5" fmla="*/ 81 h 359"/>
                <a:gd name="T6" fmla="*/ 180 w 321"/>
                <a:gd name="T7" fmla="*/ 81 h 359"/>
                <a:gd name="T8" fmla="*/ 199 w 321"/>
                <a:gd name="T9" fmla="*/ 51 h 359"/>
                <a:gd name="T10" fmla="*/ 220 w 321"/>
                <a:gd name="T11" fmla="*/ 29 h 359"/>
                <a:gd name="T12" fmla="*/ 245 w 321"/>
                <a:gd name="T13" fmla="*/ 12 h 359"/>
                <a:gd name="T14" fmla="*/ 272 w 321"/>
                <a:gd name="T15" fmla="*/ 3 h 359"/>
                <a:gd name="T16" fmla="*/ 303 w 321"/>
                <a:gd name="T17" fmla="*/ 0 h 359"/>
                <a:gd name="T18" fmla="*/ 312 w 321"/>
                <a:gd name="T19" fmla="*/ 2 h 359"/>
                <a:gd name="T20" fmla="*/ 321 w 321"/>
                <a:gd name="T21" fmla="*/ 2 h 359"/>
                <a:gd name="T22" fmla="*/ 297 w 321"/>
                <a:gd name="T23" fmla="*/ 140 h 359"/>
                <a:gd name="T24" fmla="*/ 282 w 321"/>
                <a:gd name="T25" fmla="*/ 139 h 359"/>
                <a:gd name="T26" fmla="*/ 269 w 321"/>
                <a:gd name="T27" fmla="*/ 137 h 359"/>
                <a:gd name="T28" fmla="*/ 241 w 321"/>
                <a:gd name="T29" fmla="*/ 139 h 359"/>
                <a:gd name="T30" fmla="*/ 218 w 321"/>
                <a:gd name="T31" fmla="*/ 146 h 359"/>
                <a:gd name="T32" fmla="*/ 199 w 321"/>
                <a:gd name="T33" fmla="*/ 160 h 359"/>
                <a:gd name="T34" fmla="*/ 184 w 321"/>
                <a:gd name="T35" fmla="*/ 179 h 359"/>
                <a:gd name="T36" fmla="*/ 171 w 321"/>
                <a:gd name="T37" fmla="*/ 206 h 359"/>
                <a:gd name="T38" fmla="*/ 163 w 321"/>
                <a:gd name="T39" fmla="*/ 238 h 359"/>
                <a:gd name="T40" fmla="*/ 141 w 321"/>
                <a:gd name="T41" fmla="*/ 359 h 359"/>
                <a:gd name="T42" fmla="*/ 0 w 321"/>
                <a:gd name="T43" fmla="*/ 359 h 359"/>
                <a:gd name="T44" fmla="*/ 62 w 321"/>
                <a:gd name="T45" fmla="*/ 11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21" h="359">
                  <a:moveTo>
                    <a:pt x="62" y="11"/>
                  </a:moveTo>
                  <a:lnTo>
                    <a:pt x="190" y="11"/>
                  </a:lnTo>
                  <a:lnTo>
                    <a:pt x="178" y="81"/>
                  </a:lnTo>
                  <a:lnTo>
                    <a:pt x="180" y="81"/>
                  </a:lnTo>
                  <a:lnTo>
                    <a:pt x="199" y="51"/>
                  </a:lnTo>
                  <a:lnTo>
                    <a:pt x="220" y="29"/>
                  </a:lnTo>
                  <a:lnTo>
                    <a:pt x="245" y="12"/>
                  </a:lnTo>
                  <a:lnTo>
                    <a:pt x="272" y="3"/>
                  </a:lnTo>
                  <a:lnTo>
                    <a:pt x="303" y="0"/>
                  </a:lnTo>
                  <a:lnTo>
                    <a:pt x="312" y="2"/>
                  </a:lnTo>
                  <a:lnTo>
                    <a:pt x="321" y="2"/>
                  </a:lnTo>
                  <a:lnTo>
                    <a:pt x="297" y="140"/>
                  </a:lnTo>
                  <a:lnTo>
                    <a:pt x="282" y="139"/>
                  </a:lnTo>
                  <a:lnTo>
                    <a:pt x="269" y="137"/>
                  </a:lnTo>
                  <a:lnTo>
                    <a:pt x="241" y="139"/>
                  </a:lnTo>
                  <a:lnTo>
                    <a:pt x="218" y="146"/>
                  </a:lnTo>
                  <a:lnTo>
                    <a:pt x="199" y="160"/>
                  </a:lnTo>
                  <a:lnTo>
                    <a:pt x="184" y="179"/>
                  </a:lnTo>
                  <a:lnTo>
                    <a:pt x="171" y="206"/>
                  </a:lnTo>
                  <a:lnTo>
                    <a:pt x="163" y="238"/>
                  </a:lnTo>
                  <a:lnTo>
                    <a:pt x="141" y="359"/>
                  </a:lnTo>
                  <a:lnTo>
                    <a:pt x="0" y="359"/>
                  </a:lnTo>
                  <a:lnTo>
                    <a:pt x="62" y="11"/>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5" name="Freeform 35"/>
            <p:cNvSpPr>
              <a:spLocks/>
            </p:cNvSpPr>
            <p:nvPr/>
          </p:nvSpPr>
          <p:spPr bwMode="gray">
            <a:xfrm>
              <a:off x="3214688" y="3925888"/>
              <a:ext cx="679450" cy="569913"/>
            </a:xfrm>
            <a:custGeom>
              <a:avLst/>
              <a:gdLst>
                <a:gd name="T0" fmla="*/ 62 w 428"/>
                <a:gd name="T1" fmla="*/ 11 h 359"/>
                <a:gd name="T2" fmla="*/ 191 w 428"/>
                <a:gd name="T3" fmla="*/ 11 h 359"/>
                <a:gd name="T4" fmla="*/ 181 w 428"/>
                <a:gd name="T5" fmla="*/ 64 h 359"/>
                <a:gd name="T6" fmla="*/ 205 w 428"/>
                <a:gd name="T7" fmla="*/ 42 h 359"/>
                <a:gd name="T8" fmla="*/ 230 w 428"/>
                <a:gd name="T9" fmla="*/ 24 h 359"/>
                <a:gd name="T10" fmla="*/ 255 w 428"/>
                <a:gd name="T11" fmla="*/ 11 h 359"/>
                <a:gd name="T12" fmla="*/ 282 w 428"/>
                <a:gd name="T13" fmla="*/ 3 h 359"/>
                <a:gd name="T14" fmla="*/ 313 w 428"/>
                <a:gd name="T15" fmla="*/ 0 h 359"/>
                <a:gd name="T16" fmla="*/ 346 w 428"/>
                <a:gd name="T17" fmla="*/ 3 h 359"/>
                <a:gd name="T18" fmla="*/ 373 w 428"/>
                <a:gd name="T19" fmla="*/ 11 h 359"/>
                <a:gd name="T20" fmla="*/ 394 w 428"/>
                <a:gd name="T21" fmla="*/ 23 h 359"/>
                <a:gd name="T22" fmla="*/ 410 w 428"/>
                <a:gd name="T23" fmla="*/ 39 h 359"/>
                <a:gd name="T24" fmla="*/ 422 w 428"/>
                <a:gd name="T25" fmla="*/ 61 h 359"/>
                <a:gd name="T26" fmla="*/ 428 w 428"/>
                <a:gd name="T27" fmla="*/ 87 h 359"/>
                <a:gd name="T28" fmla="*/ 428 w 428"/>
                <a:gd name="T29" fmla="*/ 116 h 359"/>
                <a:gd name="T30" fmla="*/ 423 w 428"/>
                <a:gd name="T31" fmla="*/ 151 h 359"/>
                <a:gd name="T32" fmla="*/ 386 w 428"/>
                <a:gd name="T33" fmla="*/ 359 h 359"/>
                <a:gd name="T34" fmla="*/ 245 w 428"/>
                <a:gd name="T35" fmla="*/ 359 h 359"/>
                <a:gd name="T36" fmla="*/ 278 w 428"/>
                <a:gd name="T37" fmla="*/ 176 h 359"/>
                <a:gd name="T38" fmla="*/ 281 w 428"/>
                <a:gd name="T39" fmla="*/ 158 h 359"/>
                <a:gd name="T40" fmla="*/ 281 w 428"/>
                <a:gd name="T41" fmla="*/ 143 h 359"/>
                <a:gd name="T42" fmla="*/ 276 w 428"/>
                <a:gd name="T43" fmla="*/ 130 h 359"/>
                <a:gd name="T44" fmla="*/ 270 w 428"/>
                <a:gd name="T45" fmla="*/ 119 h 359"/>
                <a:gd name="T46" fmla="*/ 258 w 428"/>
                <a:gd name="T47" fmla="*/ 112 h 359"/>
                <a:gd name="T48" fmla="*/ 240 w 428"/>
                <a:gd name="T49" fmla="*/ 111 h 359"/>
                <a:gd name="T50" fmla="*/ 221 w 428"/>
                <a:gd name="T51" fmla="*/ 112 h 359"/>
                <a:gd name="T52" fmla="*/ 205 w 428"/>
                <a:gd name="T53" fmla="*/ 119 h 359"/>
                <a:gd name="T54" fmla="*/ 193 w 428"/>
                <a:gd name="T55" fmla="*/ 130 h 359"/>
                <a:gd name="T56" fmla="*/ 184 w 428"/>
                <a:gd name="T57" fmla="*/ 143 h 359"/>
                <a:gd name="T58" fmla="*/ 178 w 428"/>
                <a:gd name="T59" fmla="*/ 161 h 359"/>
                <a:gd name="T60" fmla="*/ 172 w 428"/>
                <a:gd name="T61" fmla="*/ 182 h 359"/>
                <a:gd name="T62" fmla="*/ 141 w 428"/>
                <a:gd name="T63" fmla="*/ 359 h 359"/>
                <a:gd name="T64" fmla="*/ 0 w 428"/>
                <a:gd name="T65" fmla="*/ 359 h 359"/>
                <a:gd name="T66" fmla="*/ 62 w 428"/>
                <a:gd name="T67" fmla="*/ 11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28" h="359">
                  <a:moveTo>
                    <a:pt x="62" y="11"/>
                  </a:moveTo>
                  <a:lnTo>
                    <a:pt x="191" y="11"/>
                  </a:lnTo>
                  <a:lnTo>
                    <a:pt x="181" y="64"/>
                  </a:lnTo>
                  <a:lnTo>
                    <a:pt x="205" y="42"/>
                  </a:lnTo>
                  <a:lnTo>
                    <a:pt x="230" y="24"/>
                  </a:lnTo>
                  <a:lnTo>
                    <a:pt x="255" y="11"/>
                  </a:lnTo>
                  <a:lnTo>
                    <a:pt x="282" y="3"/>
                  </a:lnTo>
                  <a:lnTo>
                    <a:pt x="313" y="0"/>
                  </a:lnTo>
                  <a:lnTo>
                    <a:pt x="346" y="3"/>
                  </a:lnTo>
                  <a:lnTo>
                    <a:pt x="373" y="11"/>
                  </a:lnTo>
                  <a:lnTo>
                    <a:pt x="394" y="23"/>
                  </a:lnTo>
                  <a:lnTo>
                    <a:pt x="410" y="39"/>
                  </a:lnTo>
                  <a:lnTo>
                    <a:pt x="422" y="61"/>
                  </a:lnTo>
                  <a:lnTo>
                    <a:pt x="428" y="87"/>
                  </a:lnTo>
                  <a:lnTo>
                    <a:pt x="428" y="116"/>
                  </a:lnTo>
                  <a:lnTo>
                    <a:pt x="423" y="151"/>
                  </a:lnTo>
                  <a:lnTo>
                    <a:pt x="386" y="359"/>
                  </a:lnTo>
                  <a:lnTo>
                    <a:pt x="245" y="359"/>
                  </a:lnTo>
                  <a:lnTo>
                    <a:pt x="278" y="176"/>
                  </a:lnTo>
                  <a:lnTo>
                    <a:pt x="281" y="158"/>
                  </a:lnTo>
                  <a:lnTo>
                    <a:pt x="281" y="143"/>
                  </a:lnTo>
                  <a:lnTo>
                    <a:pt x="276" y="130"/>
                  </a:lnTo>
                  <a:lnTo>
                    <a:pt x="270" y="119"/>
                  </a:lnTo>
                  <a:lnTo>
                    <a:pt x="258" y="112"/>
                  </a:lnTo>
                  <a:lnTo>
                    <a:pt x="240" y="111"/>
                  </a:lnTo>
                  <a:lnTo>
                    <a:pt x="221" y="112"/>
                  </a:lnTo>
                  <a:lnTo>
                    <a:pt x="205" y="119"/>
                  </a:lnTo>
                  <a:lnTo>
                    <a:pt x="193" y="130"/>
                  </a:lnTo>
                  <a:lnTo>
                    <a:pt x="184" y="143"/>
                  </a:lnTo>
                  <a:lnTo>
                    <a:pt x="178" y="161"/>
                  </a:lnTo>
                  <a:lnTo>
                    <a:pt x="172" y="182"/>
                  </a:lnTo>
                  <a:lnTo>
                    <a:pt x="141" y="359"/>
                  </a:lnTo>
                  <a:lnTo>
                    <a:pt x="0" y="359"/>
                  </a:lnTo>
                  <a:lnTo>
                    <a:pt x="62" y="11"/>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6" name="Freeform 36"/>
            <p:cNvSpPr>
              <a:spLocks noEditPoints="1"/>
            </p:cNvSpPr>
            <p:nvPr/>
          </p:nvSpPr>
          <p:spPr bwMode="gray">
            <a:xfrm>
              <a:off x="3919538" y="3925888"/>
              <a:ext cx="658813" cy="585788"/>
            </a:xfrm>
            <a:custGeom>
              <a:avLst/>
              <a:gdLst>
                <a:gd name="T0" fmla="*/ 153 w 415"/>
                <a:gd name="T1" fmla="*/ 146 h 369"/>
                <a:gd name="T2" fmla="*/ 159 w 415"/>
                <a:gd name="T3" fmla="*/ 125 h 369"/>
                <a:gd name="T4" fmla="*/ 171 w 415"/>
                <a:gd name="T5" fmla="*/ 109 h 369"/>
                <a:gd name="T6" fmla="*/ 186 w 415"/>
                <a:gd name="T7" fmla="*/ 96 h 369"/>
                <a:gd name="T8" fmla="*/ 205 w 415"/>
                <a:gd name="T9" fmla="*/ 88 h 369"/>
                <a:gd name="T10" fmla="*/ 229 w 415"/>
                <a:gd name="T11" fmla="*/ 85 h 369"/>
                <a:gd name="T12" fmla="*/ 248 w 415"/>
                <a:gd name="T13" fmla="*/ 88 h 369"/>
                <a:gd name="T14" fmla="*/ 263 w 415"/>
                <a:gd name="T15" fmla="*/ 97 h 369"/>
                <a:gd name="T16" fmla="*/ 275 w 415"/>
                <a:gd name="T17" fmla="*/ 111 h 369"/>
                <a:gd name="T18" fmla="*/ 281 w 415"/>
                <a:gd name="T19" fmla="*/ 127 h 369"/>
                <a:gd name="T20" fmla="*/ 281 w 415"/>
                <a:gd name="T21" fmla="*/ 146 h 369"/>
                <a:gd name="T22" fmla="*/ 153 w 415"/>
                <a:gd name="T23" fmla="*/ 146 h 369"/>
                <a:gd name="T24" fmla="*/ 409 w 415"/>
                <a:gd name="T25" fmla="*/ 216 h 369"/>
                <a:gd name="T26" fmla="*/ 415 w 415"/>
                <a:gd name="T27" fmla="*/ 176 h 369"/>
                <a:gd name="T28" fmla="*/ 413 w 415"/>
                <a:gd name="T29" fmla="*/ 139 h 369"/>
                <a:gd name="T30" fmla="*/ 406 w 415"/>
                <a:gd name="T31" fmla="*/ 105 h 369"/>
                <a:gd name="T32" fmla="*/ 393 w 415"/>
                <a:gd name="T33" fmla="*/ 75 h 369"/>
                <a:gd name="T34" fmla="*/ 372 w 415"/>
                <a:gd name="T35" fmla="*/ 50 h 369"/>
                <a:gd name="T36" fmla="*/ 346 w 415"/>
                <a:gd name="T37" fmla="*/ 29 h 369"/>
                <a:gd name="T38" fmla="*/ 317 w 415"/>
                <a:gd name="T39" fmla="*/ 14 h 369"/>
                <a:gd name="T40" fmla="*/ 281 w 415"/>
                <a:gd name="T41" fmla="*/ 3 h 369"/>
                <a:gd name="T42" fmla="*/ 239 w 415"/>
                <a:gd name="T43" fmla="*/ 0 h 369"/>
                <a:gd name="T44" fmla="*/ 196 w 415"/>
                <a:gd name="T45" fmla="*/ 3 h 369"/>
                <a:gd name="T46" fmla="*/ 158 w 415"/>
                <a:gd name="T47" fmla="*/ 14 h 369"/>
                <a:gd name="T48" fmla="*/ 121 w 415"/>
                <a:gd name="T49" fmla="*/ 30 h 369"/>
                <a:gd name="T50" fmla="*/ 86 w 415"/>
                <a:gd name="T51" fmla="*/ 51 h 369"/>
                <a:gd name="T52" fmla="*/ 57 w 415"/>
                <a:gd name="T53" fmla="*/ 79 h 369"/>
                <a:gd name="T54" fmla="*/ 33 w 415"/>
                <a:gd name="T55" fmla="*/ 111 h 369"/>
                <a:gd name="T56" fmla="*/ 15 w 415"/>
                <a:gd name="T57" fmla="*/ 148 h 369"/>
                <a:gd name="T58" fmla="*/ 3 w 415"/>
                <a:gd name="T59" fmla="*/ 188 h 369"/>
                <a:gd name="T60" fmla="*/ 0 w 415"/>
                <a:gd name="T61" fmla="*/ 225 h 369"/>
                <a:gd name="T62" fmla="*/ 3 w 415"/>
                <a:gd name="T63" fmla="*/ 258 h 369"/>
                <a:gd name="T64" fmla="*/ 14 w 415"/>
                <a:gd name="T65" fmla="*/ 287 h 369"/>
                <a:gd name="T66" fmla="*/ 28 w 415"/>
                <a:gd name="T67" fmla="*/ 311 h 369"/>
                <a:gd name="T68" fmla="*/ 49 w 415"/>
                <a:gd name="T69" fmla="*/ 332 h 369"/>
                <a:gd name="T70" fmla="*/ 74 w 415"/>
                <a:gd name="T71" fmla="*/ 348 h 369"/>
                <a:gd name="T72" fmla="*/ 104 w 415"/>
                <a:gd name="T73" fmla="*/ 360 h 369"/>
                <a:gd name="T74" fmla="*/ 137 w 415"/>
                <a:gd name="T75" fmla="*/ 366 h 369"/>
                <a:gd name="T76" fmla="*/ 174 w 415"/>
                <a:gd name="T77" fmla="*/ 369 h 369"/>
                <a:gd name="T78" fmla="*/ 205 w 415"/>
                <a:gd name="T79" fmla="*/ 368 h 369"/>
                <a:gd name="T80" fmla="*/ 236 w 415"/>
                <a:gd name="T81" fmla="*/ 363 h 369"/>
                <a:gd name="T82" fmla="*/ 268 w 415"/>
                <a:gd name="T83" fmla="*/ 356 h 369"/>
                <a:gd name="T84" fmla="*/ 299 w 415"/>
                <a:gd name="T85" fmla="*/ 344 h 369"/>
                <a:gd name="T86" fmla="*/ 327 w 415"/>
                <a:gd name="T87" fmla="*/ 328 h 369"/>
                <a:gd name="T88" fmla="*/ 352 w 415"/>
                <a:gd name="T89" fmla="*/ 308 h 369"/>
                <a:gd name="T90" fmla="*/ 373 w 415"/>
                <a:gd name="T91" fmla="*/ 283 h 369"/>
                <a:gd name="T92" fmla="*/ 391 w 415"/>
                <a:gd name="T93" fmla="*/ 253 h 369"/>
                <a:gd name="T94" fmla="*/ 256 w 415"/>
                <a:gd name="T95" fmla="*/ 253 h 369"/>
                <a:gd name="T96" fmla="*/ 244 w 415"/>
                <a:gd name="T97" fmla="*/ 267 h 369"/>
                <a:gd name="T98" fmla="*/ 231 w 415"/>
                <a:gd name="T99" fmla="*/ 277 h 369"/>
                <a:gd name="T100" fmla="*/ 214 w 415"/>
                <a:gd name="T101" fmla="*/ 282 h 369"/>
                <a:gd name="T102" fmla="*/ 198 w 415"/>
                <a:gd name="T103" fmla="*/ 285 h 369"/>
                <a:gd name="T104" fmla="*/ 177 w 415"/>
                <a:gd name="T105" fmla="*/ 282 h 369"/>
                <a:gd name="T106" fmla="*/ 159 w 415"/>
                <a:gd name="T107" fmla="*/ 271 h 369"/>
                <a:gd name="T108" fmla="*/ 146 w 415"/>
                <a:gd name="T109" fmla="*/ 258 h 369"/>
                <a:gd name="T110" fmla="*/ 140 w 415"/>
                <a:gd name="T111" fmla="*/ 238 h 369"/>
                <a:gd name="T112" fmla="*/ 140 w 415"/>
                <a:gd name="T113" fmla="*/ 216 h 369"/>
                <a:gd name="T114" fmla="*/ 409 w 415"/>
                <a:gd name="T115" fmla="*/ 216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15" h="369">
                  <a:moveTo>
                    <a:pt x="153" y="146"/>
                  </a:moveTo>
                  <a:lnTo>
                    <a:pt x="159" y="125"/>
                  </a:lnTo>
                  <a:lnTo>
                    <a:pt x="171" y="109"/>
                  </a:lnTo>
                  <a:lnTo>
                    <a:pt x="186" y="96"/>
                  </a:lnTo>
                  <a:lnTo>
                    <a:pt x="205" y="88"/>
                  </a:lnTo>
                  <a:lnTo>
                    <a:pt x="229" y="85"/>
                  </a:lnTo>
                  <a:lnTo>
                    <a:pt x="248" y="88"/>
                  </a:lnTo>
                  <a:lnTo>
                    <a:pt x="263" y="97"/>
                  </a:lnTo>
                  <a:lnTo>
                    <a:pt x="275" y="111"/>
                  </a:lnTo>
                  <a:lnTo>
                    <a:pt x="281" y="127"/>
                  </a:lnTo>
                  <a:lnTo>
                    <a:pt x="281" y="146"/>
                  </a:lnTo>
                  <a:lnTo>
                    <a:pt x="153" y="146"/>
                  </a:lnTo>
                  <a:close/>
                  <a:moveTo>
                    <a:pt x="409" y="216"/>
                  </a:moveTo>
                  <a:lnTo>
                    <a:pt x="415" y="176"/>
                  </a:lnTo>
                  <a:lnTo>
                    <a:pt x="413" y="139"/>
                  </a:lnTo>
                  <a:lnTo>
                    <a:pt x="406" y="105"/>
                  </a:lnTo>
                  <a:lnTo>
                    <a:pt x="393" y="75"/>
                  </a:lnTo>
                  <a:lnTo>
                    <a:pt x="372" y="50"/>
                  </a:lnTo>
                  <a:lnTo>
                    <a:pt x="346" y="29"/>
                  </a:lnTo>
                  <a:lnTo>
                    <a:pt x="317" y="14"/>
                  </a:lnTo>
                  <a:lnTo>
                    <a:pt x="281" y="3"/>
                  </a:lnTo>
                  <a:lnTo>
                    <a:pt x="239" y="0"/>
                  </a:lnTo>
                  <a:lnTo>
                    <a:pt x="196" y="3"/>
                  </a:lnTo>
                  <a:lnTo>
                    <a:pt x="158" y="14"/>
                  </a:lnTo>
                  <a:lnTo>
                    <a:pt x="121" y="30"/>
                  </a:lnTo>
                  <a:lnTo>
                    <a:pt x="86" y="51"/>
                  </a:lnTo>
                  <a:lnTo>
                    <a:pt x="57" y="79"/>
                  </a:lnTo>
                  <a:lnTo>
                    <a:pt x="33" y="111"/>
                  </a:lnTo>
                  <a:lnTo>
                    <a:pt x="15" y="148"/>
                  </a:lnTo>
                  <a:lnTo>
                    <a:pt x="3" y="188"/>
                  </a:lnTo>
                  <a:lnTo>
                    <a:pt x="0" y="225"/>
                  </a:lnTo>
                  <a:lnTo>
                    <a:pt x="3" y="258"/>
                  </a:lnTo>
                  <a:lnTo>
                    <a:pt x="14" y="287"/>
                  </a:lnTo>
                  <a:lnTo>
                    <a:pt x="28" y="311"/>
                  </a:lnTo>
                  <a:lnTo>
                    <a:pt x="49" y="332"/>
                  </a:lnTo>
                  <a:lnTo>
                    <a:pt x="74" y="348"/>
                  </a:lnTo>
                  <a:lnTo>
                    <a:pt x="104" y="360"/>
                  </a:lnTo>
                  <a:lnTo>
                    <a:pt x="137" y="366"/>
                  </a:lnTo>
                  <a:lnTo>
                    <a:pt x="174" y="369"/>
                  </a:lnTo>
                  <a:lnTo>
                    <a:pt x="205" y="368"/>
                  </a:lnTo>
                  <a:lnTo>
                    <a:pt x="236" y="363"/>
                  </a:lnTo>
                  <a:lnTo>
                    <a:pt x="268" y="356"/>
                  </a:lnTo>
                  <a:lnTo>
                    <a:pt x="299" y="344"/>
                  </a:lnTo>
                  <a:lnTo>
                    <a:pt x="327" y="328"/>
                  </a:lnTo>
                  <a:lnTo>
                    <a:pt x="352" y="308"/>
                  </a:lnTo>
                  <a:lnTo>
                    <a:pt x="373" y="283"/>
                  </a:lnTo>
                  <a:lnTo>
                    <a:pt x="391" y="253"/>
                  </a:lnTo>
                  <a:lnTo>
                    <a:pt x="256" y="253"/>
                  </a:lnTo>
                  <a:lnTo>
                    <a:pt x="244" y="267"/>
                  </a:lnTo>
                  <a:lnTo>
                    <a:pt x="231" y="277"/>
                  </a:lnTo>
                  <a:lnTo>
                    <a:pt x="214" y="282"/>
                  </a:lnTo>
                  <a:lnTo>
                    <a:pt x="198" y="285"/>
                  </a:lnTo>
                  <a:lnTo>
                    <a:pt x="177" y="282"/>
                  </a:lnTo>
                  <a:lnTo>
                    <a:pt x="159" y="271"/>
                  </a:lnTo>
                  <a:lnTo>
                    <a:pt x="146" y="258"/>
                  </a:lnTo>
                  <a:lnTo>
                    <a:pt x="140" y="238"/>
                  </a:lnTo>
                  <a:lnTo>
                    <a:pt x="140" y="216"/>
                  </a:lnTo>
                  <a:lnTo>
                    <a:pt x="409" y="216"/>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7" name="Freeform 37"/>
            <p:cNvSpPr>
              <a:spLocks/>
            </p:cNvSpPr>
            <p:nvPr/>
          </p:nvSpPr>
          <p:spPr bwMode="gray">
            <a:xfrm>
              <a:off x="4598988" y="3768725"/>
              <a:ext cx="434975" cy="731838"/>
            </a:xfrm>
            <a:custGeom>
              <a:avLst/>
              <a:gdLst>
                <a:gd name="T0" fmla="*/ 210 w 274"/>
                <a:gd name="T1" fmla="*/ 458 h 461"/>
                <a:gd name="T2" fmla="*/ 158 w 274"/>
                <a:gd name="T3" fmla="*/ 461 h 461"/>
                <a:gd name="T4" fmla="*/ 116 w 274"/>
                <a:gd name="T5" fmla="*/ 461 h 461"/>
                <a:gd name="T6" fmla="*/ 84 w 274"/>
                <a:gd name="T7" fmla="*/ 459 h 461"/>
                <a:gd name="T8" fmla="*/ 57 w 274"/>
                <a:gd name="T9" fmla="*/ 453 h 461"/>
                <a:gd name="T10" fmla="*/ 39 w 274"/>
                <a:gd name="T11" fmla="*/ 446 h 461"/>
                <a:gd name="T12" fmla="*/ 26 w 274"/>
                <a:gd name="T13" fmla="*/ 434 h 461"/>
                <a:gd name="T14" fmla="*/ 20 w 274"/>
                <a:gd name="T15" fmla="*/ 416 h 461"/>
                <a:gd name="T16" fmla="*/ 17 w 274"/>
                <a:gd name="T17" fmla="*/ 395 h 461"/>
                <a:gd name="T18" fmla="*/ 20 w 274"/>
                <a:gd name="T19" fmla="*/ 369 h 461"/>
                <a:gd name="T20" fmla="*/ 24 w 274"/>
                <a:gd name="T21" fmla="*/ 336 h 461"/>
                <a:gd name="T22" fmla="*/ 51 w 274"/>
                <a:gd name="T23" fmla="*/ 189 h 461"/>
                <a:gd name="T24" fmla="*/ 0 w 274"/>
                <a:gd name="T25" fmla="*/ 189 h 461"/>
                <a:gd name="T26" fmla="*/ 15 w 274"/>
                <a:gd name="T27" fmla="*/ 110 h 461"/>
                <a:gd name="T28" fmla="*/ 67 w 274"/>
                <a:gd name="T29" fmla="*/ 110 h 461"/>
                <a:gd name="T30" fmla="*/ 86 w 274"/>
                <a:gd name="T31" fmla="*/ 0 h 461"/>
                <a:gd name="T32" fmla="*/ 225 w 274"/>
                <a:gd name="T33" fmla="*/ 0 h 461"/>
                <a:gd name="T34" fmla="*/ 205 w 274"/>
                <a:gd name="T35" fmla="*/ 110 h 461"/>
                <a:gd name="T36" fmla="*/ 274 w 274"/>
                <a:gd name="T37" fmla="*/ 110 h 461"/>
                <a:gd name="T38" fmla="*/ 259 w 274"/>
                <a:gd name="T39" fmla="*/ 189 h 461"/>
                <a:gd name="T40" fmla="*/ 192 w 274"/>
                <a:gd name="T41" fmla="*/ 189 h 461"/>
                <a:gd name="T42" fmla="*/ 168 w 274"/>
                <a:gd name="T43" fmla="*/ 317 h 461"/>
                <a:gd name="T44" fmla="*/ 167 w 274"/>
                <a:gd name="T45" fmla="*/ 333 h 461"/>
                <a:gd name="T46" fmla="*/ 168 w 274"/>
                <a:gd name="T47" fmla="*/ 345 h 461"/>
                <a:gd name="T48" fmla="*/ 174 w 274"/>
                <a:gd name="T49" fmla="*/ 354 h 461"/>
                <a:gd name="T50" fmla="*/ 186 w 274"/>
                <a:gd name="T51" fmla="*/ 358 h 461"/>
                <a:gd name="T52" fmla="*/ 205 w 274"/>
                <a:gd name="T53" fmla="*/ 360 h 461"/>
                <a:gd name="T54" fmla="*/ 228 w 274"/>
                <a:gd name="T55" fmla="*/ 360 h 461"/>
                <a:gd name="T56" fmla="*/ 210 w 274"/>
                <a:gd name="T57" fmla="*/ 458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4" h="461">
                  <a:moveTo>
                    <a:pt x="210" y="458"/>
                  </a:moveTo>
                  <a:lnTo>
                    <a:pt x="158" y="461"/>
                  </a:lnTo>
                  <a:lnTo>
                    <a:pt x="116" y="461"/>
                  </a:lnTo>
                  <a:lnTo>
                    <a:pt x="84" y="459"/>
                  </a:lnTo>
                  <a:lnTo>
                    <a:pt x="57" y="453"/>
                  </a:lnTo>
                  <a:lnTo>
                    <a:pt x="39" y="446"/>
                  </a:lnTo>
                  <a:lnTo>
                    <a:pt x="26" y="434"/>
                  </a:lnTo>
                  <a:lnTo>
                    <a:pt x="20" y="416"/>
                  </a:lnTo>
                  <a:lnTo>
                    <a:pt x="17" y="395"/>
                  </a:lnTo>
                  <a:lnTo>
                    <a:pt x="20" y="369"/>
                  </a:lnTo>
                  <a:lnTo>
                    <a:pt x="24" y="336"/>
                  </a:lnTo>
                  <a:lnTo>
                    <a:pt x="51" y="189"/>
                  </a:lnTo>
                  <a:lnTo>
                    <a:pt x="0" y="189"/>
                  </a:lnTo>
                  <a:lnTo>
                    <a:pt x="15" y="110"/>
                  </a:lnTo>
                  <a:lnTo>
                    <a:pt x="67" y="110"/>
                  </a:lnTo>
                  <a:lnTo>
                    <a:pt x="86" y="0"/>
                  </a:lnTo>
                  <a:lnTo>
                    <a:pt x="225" y="0"/>
                  </a:lnTo>
                  <a:lnTo>
                    <a:pt x="205" y="110"/>
                  </a:lnTo>
                  <a:lnTo>
                    <a:pt x="274" y="110"/>
                  </a:lnTo>
                  <a:lnTo>
                    <a:pt x="259" y="189"/>
                  </a:lnTo>
                  <a:lnTo>
                    <a:pt x="192" y="189"/>
                  </a:lnTo>
                  <a:lnTo>
                    <a:pt x="168" y="317"/>
                  </a:lnTo>
                  <a:lnTo>
                    <a:pt x="167" y="333"/>
                  </a:lnTo>
                  <a:lnTo>
                    <a:pt x="168" y="345"/>
                  </a:lnTo>
                  <a:lnTo>
                    <a:pt x="174" y="354"/>
                  </a:lnTo>
                  <a:lnTo>
                    <a:pt x="186" y="358"/>
                  </a:lnTo>
                  <a:lnTo>
                    <a:pt x="205" y="360"/>
                  </a:lnTo>
                  <a:lnTo>
                    <a:pt x="228" y="360"/>
                  </a:lnTo>
                  <a:lnTo>
                    <a:pt x="210" y="458"/>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8" name="Freeform 38"/>
            <p:cNvSpPr>
              <a:spLocks/>
            </p:cNvSpPr>
            <p:nvPr/>
          </p:nvSpPr>
          <p:spPr bwMode="gray">
            <a:xfrm>
              <a:off x="5246688" y="3028950"/>
              <a:ext cx="2922588" cy="1466850"/>
            </a:xfrm>
            <a:custGeom>
              <a:avLst/>
              <a:gdLst>
                <a:gd name="T0" fmla="*/ 964 w 1841"/>
                <a:gd name="T1" fmla="*/ 0 h 924"/>
                <a:gd name="T2" fmla="*/ 874 w 1841"/>
                <a:gd name="T3" fmla="*/ 5 h 924"/>
                <a:gd name="T4" fmla="*/ 784 w 1841"/>
                <a:gd name="T5" fmla="*/ 17 h 924"/>
                <a:gd name="T6" fmla="*/ 698 w 1841"/>
                <a:gd name="T7" fmla="*/ 38 h 924"/>
                <a:gd name="T8" fmla="*/ 615 w 1841"/>
                <a:gd name="T9" fmla="*/ 64 h 924"/>
                <a:gd name="T10" fmla="*/ 536 w 1841"/>
                <a:gd name="T11" fmla="*/ 100 h 924"/>
                <a:gd name="T12" fmla="*/ 460 w 1841"/>
                <a:gd name="T13" fmla="*/ 140 h 924"/>
                <a:gd name="T14" fmla="*/ 389 w 1841"/>
                <a:gd name="T15" fmla="*/ 188 h 924"/>
                <a:gd name="T16" fmla="*/ 322 w 1841"/>
                <a:gd name="T17" fmla="*/ 241 h 924"/>
                <a:gd name="T18" fmla="*/ 261 w 1841"/>
                <a:gd name="T19" fmla="*/ 301 h 924"/>
                <a:gd name="T20" fmla="*/ 205 w 1841"/>
                <a:gd name="T21" fmla="*/ 365 h 924"/>
                <a:gd name="T22" fmla="*/ 156 w 1841"/>
                <a:gd name="T23" fmla="*/ 433 h 924"/>
                <a:gd name="T24" fmla="*/ 111 w 1841"/>
                <a:gd name="T25" fmla="*/ 506 h 924"/>
                <a:gd name="T26" fmla="*/ 74 w 1841"/>
                <a:gd name="T27" fmla="*/ 583 h 924"/>
                <a:gd name="T28" fmla="*/ 44 w 1841"/>
                <a:gd name="T29" fmla="*/ 664 h 924"/>
                <a:gd name="T30" fmla="*/ 22 w 1841"/>
                <a:gd name="T31" fmla="*/ 747 h 924"/>
                <a:gd name="T32" fmla="*/ 7 w 1841"/>
                <a:gd name="T33" fmla="*/ 835 h 924"/>
                <a:gd name="T34" fmla="*/ 0 w 1841"/>
                <a:gd name="T35" fmla="*/ 924 h 924"/>
                <a:gd name="T36" fmla="*/ 107 w 1841"/>
                <a:gd name="T37" fmla="*/ 924 h 924"/>
                <a:gd name="T38" fmla="*/ 114 w 1841"/>
                <a:gd name="T39" fmla="*/ 835 h 924"/>
                <a:gd name="T40" fmla="*/ 132 w 1841"/>
                <a:gd name="T41" fmla="*/ 748 h 924"/>
                <a:gd name="T42" fmla="*/ 156 w 1841"/>
                <a:gd name="T43" fmla="*/ 665 h 924"/>
                <a:gd name="T44" fmla="*/ 188 w 1841"/>
                <a:gd name="T45" fmla="*/ 586 h 924"/>
                <a:gd name="T46" fmla="*/ 228 w 1841"/>
                <a:gd name="T47" fmla="*/ 510 h 924"/>
                <a:gd name="T48" fmla="*/ 275 w 1841"/>
                <a:gd name="T49" fmla="*/ 439 h 924"/>
                <a:gd name="T50" fmla="*/ 328 w 1841"/>
                <a:gd name="T51" fmla="*/ 374 h 924"/>
                <a:gd name="T52" fmla="*/ 388 w 1841"/>
                <a:gd name="T53" fmla="*/ 311 h 924"/>
                <a:gd name="T54" fmla="*/ 451 w 1841"/>
                <a:gd name="T55" fmla="*/ 256 h 924"/>
                <a:gd name="T56" fmla="*/ 521 w 1841"/>
                <a:gd name="T57" fmla="*/ 207 h 924"/>
                <a:gd name="T58" fmla="*/ 596 w 1841"/>
                <a:gd name="T59" fmla="*/ 164 h 924"/>
                <a:gd name="T60" fmla="*/ 674 w 1841"/>
                <a:gd name="T61" fmla="*/ 127 h 924"/>
                <a:gd name="T62" fmla="*/ 758 w 1841"/>
                <a:gd name="T63" fmla="*/ 99 h 924"/>
                <a:gd name="T64" fmla="*/ 844 w 1841"/>
                <a:gd name="T65" fmla="*/ 78 h 924"/>
                <a:gd name="T66" fmla="*/ 932 w 1841"/>
                <a:gd name="T67" fmla="*/ 64 h 924"/>
                <a:gd name="T68" fmla="*/ 1024 w 1841"/>
                <a:gd name="T69" fmla="*/ 60 h 924"/>
                <a:gd name="T70" fmla="*/ 1111 w 1841"/>
                <a:gd name="T71" fmla="*/ 64 h 924"/>
                <a:gd name="T72" fmla="*/ 1198 w 1841"/>
                <a:gd name="T73" fmla="*/ 76 h 924"/>
                <a:gd name="T74" fmla="*/ 1281 w 1841"/>
                <a:gd name="T75" fmla="*/ 96 h 924"/>
                <a:gd name="T76" fmla="*/ 1361 w 1841"/>
                <a:gd name="T77" fmla="*/ 122 h 924"/>
                <a:gd name="T78" fmla="*/ 1437 w 1841"/>
                <a:gd name="T79" fmla="*/ 157 h 924"/>
                <a:gd name="T80" fmla="*/ 1510 w 1841"/>
                <a:gd name="T81" fmla="*/ 197 h 924"/>
                <a:gd name="T82" fmla="*/ 1578 w 1841"/>
                <a:gd name="T83" fmla="*/ 243 h 924"/>
                <a:gd name="T84" fmla="*/ 1642 w 1841"/>
                <a:gd name="T85" fmla="*/ 295 h 924"/>
                <a:gd name="T86" fmla="*/ 1700 w 1841"/>
                <a:gd name="T87" fmla="*/ 353 h 924"/>
                <a:gd name="T88" fmla="*/ 1754 w 1841"/>
                <a:gd name="T89" fmla="*/ 415 h 924"/>
                <a:gd name="T90" fmla="*/ 1801 w 1841"/>
                <a:gd name="T91" fmla="*/ 482 h 924"/>
                <a:gd name="T92" fmla="*/ 1841 w 1841"/>
                <a:gd name="T93" fmla="*/ 554 h 924"/>
                <a:gd name="T94" fmla="*/ 1800 w 1841"/>
                <a:gd name="T95" fmla="*/ 473 h 924"/>
                <a:gd name="T96" fmla="*/ 1751 w 1841"/>
                <a:gd name="T97" fmla="*/ 399 h 924"/>
                <a:gd name="T98" fmla="*/ 1696 w 1841"/>
                <a:gd name="T99" fmla="*/ 329 h 924"/>
                <a:gd name="T100" fmla="*/ 1633 w 1841"/>
                <a:gd name="T101" fmla="*/ 265 h 924"/>
                <a:gd name="T102" fmla="*/ 1565 w 1841"/>
                <a:gd name="T103" fmla="*/ 207 h 924"/>
                <a:gd name="T104" fmla="*/ 1492 w 1841"/>
                <a:gd name="T105" fmla="*/ 155 h 924"/>
                <a:gd name="T106" fmla="*/ 1413 w 1841"/>
                <a:gd name="T107" fmla="*/ 109 h 924"/>
                <a:gd name="T108" fmla="*/ 1331 w 1841"/>
                <a:gd name="T109" fmla="*/ 72 h 924"/>
                <a:gd name="T110" fmla="*/ 1245 w 1841"/>
                <a:gd name="T111" fmla="*/ 41 h 924"/>
                <a:gd name="T112" fmla="*/ 1155 w 1841"/>
                <a:gd name="T113" fmla="*/ 20 h 924"/>
                <a:gd name="T114" fmla="*/ 1061 w 1841"/>
                <a:gd name="T115" fmla="*/ 5 h 924"/>
                <a:gd name="T116" fmla="*/ 964 w 1841"/>
                <a:gd name="T117" fmla="*/ 0 h 9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41" h="924">
                  <a:moveTo>
                    <a:pt x="964" y="0"/>
                  </a:moveTo>
                  <a:lnTo>
                    <a:pt x="874" y="5"/>
                  </a:lnTo>
                  <a:lnTo>
                    <a:pt x="784" y="17"/>
                  </a:lnTo>
                  <a:lnTo>
                    <a:pt x="698" y="38"/>
                  </a:lnTo>
                  <a:lnTo>
                    <a:pt x="615" y="64"/>
                  </a:lnTo>
                  <a:lnTo>
                    <a:pt x="536" y="100"/>
                  </a:lnTo>
                  <a:lnTo>
                    <a:pt x="460" y="140"/>
                  </a:lnTo>
                  <a:lnTo>
                    <a:pt x="389" y="188"/>
                  </a:lnTo>
                  <a:lnTo>
                    <a:pt x="322" y="241"/>
                  </a:lnTo>
                  <a:lnTo>
                    <a:pt x="261" y="301"/>
                  </a:lnTo>
                  <a:lnTo>
                    <a:pt x="205" y="365"/>
                  </a:lnTo>
                  <a:lnTo>
                    <a:pt x="156" y="433"/>
                  </a:lnTo>
                  <a:lnTo>
                    <a:pt x="111" y="506"/>
                  </a:lnTo>
                  <a:lnTo>
                    <a:pt x="74" y="583"/>
                  </a:lnTo>
                  <a:lnTo>
                    <a:pt x="44" y="664"/>
                  </a:lnTo>
                  <a:lnTo>
                    <a:pt x="22" y="747"/>
                  </a:lnTo>
                  <a:lnTo>
                    <a:pt x="7" y="835"/>
                  </a:lnTo>
                  <a:lnTo>
                    <a:pt x="0" y="924"/>
                  </a:lnTo>
                  <a:lnTo>
                    <a:pt x="107" y="924"/>
                  </a:lnTo>
                  <a:lnTo>
                    <a:pt x="114" y="835"/>
                  </a:lnTo>
                  <a:lnTo>
                    <a:pt x="132" y="748"/>
                  </a:lnTo>
                  <a:lnTo>
                    <a:pt x="156" y="665"/>
                  </a:lnTo>
                  <a:lnTo>
                    <a:pt x="188" y="586"/>
                  </a:lnTo>
                  <a:lnTo>
                    <a:pt x="228" y="510"/>
                  </a:lnTo>
                  <a:lnTo>
                    <a:pt x="275" y="439"/>
                  </a:lnTo>
                  <a:lnTo>
                    <a:pt x="328" y="374"/>
                  </a:lnTo>
                  <a:lnTo>
                    <a:pt x="388" y="311"/>
                  </a:lnTo>
                  <a:lnTo>
                    <a:pt x="451" y="256"/>
                  </a:lnTo>
                  <a:lnTo>
                    <a:pt x="521" y="207"/>
                  </a:lnTo>
                  <a:lnTo>
                    <a:pt x="596" y="164"/>
                  </a:lnTo>
                  <a:lnTo>
                    <a:pt x="674" y="127"/>
                  </a:lnTo>
                  <a:lnTo>
                    <a:pt x="758" y="99"/>
                  </a:lnTo>
                  <a:lnTo>
                    <a:pt x="844" y="78"/>
                  </a:lnTo>
                  <a:lnTo>
                    <a:pt x="932" y="64"/>
                  </a:lnTo>
                  <a:lnTo>
                    <a:pt x="1024" y="60"/>
                  </a:lnTo>
                  <a:lnTo>
                    <a:pt x="1111" y="64"/>
                  </a:lnTo>
                  <a:lnTo>
                    <a:pt x="1198" y="76"/>
                  </a:lnTo>
                  <a:lnTo>
                    <a:pt x="1281" y="96"/>
                  </a:lnTo>
                  <a:lnTo>
                    <a:pt x="1361" y="122"/>
                  </a:lnTo>
                  <a:lnTo>
                    <a:pt x="1437" y="157"/>
                  </a:lnTo>
                  <a:lnTo>
                    <a:pt x="1510" y="197"/>
                  </a:lnTo>
                  <a:lnTo>
                    <a:pt x="1578" y="243"/>
                  </a:lnTo>
                  <a:lnTo>
                    <a:pt x="1642" y="295"/>
                  </a:lnTo>
                  <a:lnTo>
                    <a:pt x="1700" y="353"/>
                  </a:lnTo>
                  <a:lnTo>
                    <a:pt x="1754" y="415"/>
                  </a:lnTo>
                  <a:lnTo>
                    <a:pt x="1801" y="482"/>
                  </a:lnTo>
                  <a:lnTo>
                    <a:pt x="1841" y="554"/>
                  </a:lnTo>
                  <a:lnTo>
                    <a:pt x="1800" y="473"/>
                  </a:lnTo>
                  <a:lnTo>
                    <a:pt x="1751" y="399"/>
                  </a:lnTo>
                  <a:lnTo>
                    <a:pt x="1696" y="329"/>
                  </a:lnTo>
                  <a:lnTo>
                    <a:pt x="1633" y="265"/>
                  </a:lnTo>
                  <a:lnTo>
                    <a:pt x="1565" y="207"/>
                  </a:lnTo>
                  <a:lnTo>
                    <a:pt x="1492" y="155"/>
                  </a:lnTo>
                  <a:lnTo>
                    <a:pt x="1413" y="109"/>
                  </a:lnTo>
                  <a:lnTo>
                    <a:pt x="1331" y="72"/>
                  </a:lnTo>
                  <a:lnTo>
                    <a:pt x="1245" y="41"/>
                  </a:lnTo>
                  <a:lnTo>
                    <a:pt x="1155" y="20"/>
                  </a:lnTo>
                  <a:lnTo>
                    <a:pt x="1061" y="5"/>
                  </a:lnTo>
                  <a:lnTo>
                    <a:pt x="964"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9" name="Freeform 39"/>
            <p:cNvSpPr>
              <a:spLocks/>
            </p:cNvSpPr>
            <p:nvPr/>
          </p:nvSpPr>
          <p:spPr bwMode="gray">
            <a:xfrm>
              <a:off x="5476876" y="4621213"/>
              <a:ext cx="2924175" cy="1463675"/>
            </a:xfrm>
            <a:custGeom>
              <a:avLst/>
              <a:gdLst>
                <a:gd name="T0" fmla="*/ 877 w 1842"/>
                <a:gd name="T1" fmla="*/ 922 h 922"/>
                <a:gd name="T2" fmla="*/ 968 w 1842"/>
                <a:gd name="T3" fmla="*/ 917 h 922"/>
                <a:gd name="T4" fmla="*/ 1057 w 1842"/>
                <a:gd name="T5" fmla="*/ 905 h 922"/>
                <a:gd name="T6" fmla="*/ 1143 w 1842"/>
                <a:gd name="T7" fmla="*/ 884 h 922"/>
                <a:gd name="T8" fmla="*/ 1227 w 1842"/>
                <a:gd name="T9" fmla="*/ 858 h 922"/>
                <a:gd name="T10" fmla="*/ 1305 w 1842"/>
                <a:gd name="T11" fmla="*/ 823 h 922"/>
                <a:gd name="T12" fmla="*/ 1381 w 1842"/>
                <a:gd name="T13" fmla="*/ 782 h 922"/>
                <a:gd name="T14" fmla="*/ 1453 w 1842"/>
                <a:gd name="T15" fmla="*/ 734 h 922"/>
                <a:gd name="T16" fmla="*/ 1519 w 1842"/>
                <a:gd name="T17" fmla="*/ 681 h 922"/>
                <a:gd name="T18" fmla="*/ 1580 w 1842"/>
                <a:gd name="T19" fmla="*/ 623 h 922"/>
                <a:gd name="T20" fmla="*/ 1637 w 1842"/>
                <a:gd name="T21" fmla="*/ 559 h 922"/>
                <a:gd name="T22" fmla="*/ 1686 w 1842"/>
                <a:gd name="T23" fmla="*/ 490 h 922"/>
                <a:gd name="T24" fmla="*/ 1731 w 1842"/>
                <a:gd name="T25" fmla="*/ 416 h 922"/>
                <a:gd name="T26" fmla="*/ 1768 w 1842"/>
                <a:gd name="T27" fmla="*/ 340 h 922"/>
                <a:gd name="T28" fmla="*/ 1797 w 1842"/>
                <a:gd name="T29" fmla="*/ 258 h 922"/>
                <a:gd name="T30" fmla="*/ 1820 w 1842"/>
                <a:gd name="T31" fmla="*/ 175 h 922"/>
                <a:gd name="T32" fmla="*/ 1835 w 1842"/>
                <a:gd name="T33" fmla="*/ 89 h 922"/>
                <a:gd name="T34" fmla="*/ 1842 w 1842"/>
                <a:gd name="T35" fmla="*/ 0 h 922"/>
                <a:gd name="T36" fmla="*/ 1735 w 1842"/>
                <a:gd name="T37" fmla="*/ 0 h 922"/>
                <a:gd name="T38" fmla="*/ 1728 w 1842"/>
                <a:gd name="T39" fmla="*/ 87 h 922"/>
                <a:gd name="T40" fmla="*/ 1711 w 1842"/>
                <a:gd name="T41" fmla="*/ 174 h 922"/>
                <a:gd name="T42" fmla="*/ 1686 w 1842"/>
                <a:gd name="T43" fmla="*/ 257 h 922"/>
                <a:gd name="T44" fmla="*/ 1653 w 1842"/>
                <a:gd name="T45" fmla="*/ 337 h 922"/>
                <a:gd name="T46" fmla="*/ 1613 w 1842"/>
                <a:gd name="T47" fmla="*/ 412 h 922"/>
                <a:gd name="T48" fmla="*/ 1567 w 1842"/>
                <a:gd name="T49" fmla="*/ 483 h 922"/>
                <a:gd name="T50" fmla="*/ 1514 w 1842"/>
                <a:gd name="T51" fmla="*/ 550 h 922"/>
                <a:gd name="T52" fmla="*/ 1454 w 1842"/>
                <a:gd name="T53" fmla="*/ 611 h 922"/>
                <a:gd name="T54" fmla="*/ 1390 w 1842"/>
                <a:gd name="T55" fmla="*/ 666 h 922"/>
                <a:gd name="T56" fmla="*/ 1320 w 1842"/>
                <a:gd name="T57" fmla="*/ 716 h 922"/>
                <a:gd name="T58" fmla="*/ 1246 w 1842"/>
                <a:gd name="T59" fmla="*/ 759 h 922"/>
                <a:gd name="T60" fmla="*/ 1167 w 1842"/>
                <a:gd name="T61" fmla="*/ 795 h 922"/>
                <a:gd name="T62" fmla="*/ 1084 w 1842"/>
                <a:gd name="T63" fmla="*/ 823 h 922"/>
                <a:gd name="T64" fmla="*/ 999 w 1842"/>
                <a:gd name="T65" fmla="*/ 846 h 922"/>
                <a:gd name="T66" fmla="*/ 910 w 1842"/>
                <a:gd name="T67" fmla="*/ 858 h 922"/>
                <a:gd name="T68" fmla="*/ 818 w 1842"/>
                <a:gd name="T69" fmla="*/ 862 h 922"/>
                <a:gd name="T70" fmla="*/ 730 w 1842"/>
                <a:gd name="T71" fmla="*/ 858 h 922"/>
                <a:gd name="T72" fmla="*/ 644 w 1842"/>
                <a:gd name="T73" fmla="*/ 846 h 922"/>
                <a:gd name="T74" fmla="*/ 561 w 1842"/>
                <a:gd name="T75" fmla="*/ 826 h 922"/>
                <a:gd name="T76" fmla="*/ 480 w 1842"/>
                <a:gd name="T77" fmla="*/ 800 h 922"/>
                <a:gd name="T78" fmla="*/ 405 w 1842"/>
                <a:gd name="T79" fmla="*/ 765 h 922"/>
                <a:gd name="T80" fmla="*/ 332 w 1842"/>
                <a:gd name="T81" fmla="*/ 725 h 922"/>
                <a:gd name="T82" fmla="*/ 263 w 1842"/>
                <a:gd name="T83" fmla="*/ 679 h 922"/>
                <a:gd name="T84" fmla="*/ 199 w 1842"/>
                <a:gd name="T85" fmla="*/ 627 h 922"/>
                <a:gd name="T86" fmla="*/ 141 w 1842"/>
                <a:gd name="T87" fmla="*/ 569 h 922"/>
                <a:gd name="T88" fmla="*/ 88 w 1842"/>
                <a:gd name="T89" fmla="*/ 508 h 922"/>
                <a:gd name="T90" fmla="*/ 40 w 1842"/>
                <a:gd name="T91" fmla="*/ 441 h 922"/>
                <a:gd name="T92" fmla="*/ 0 w 1842"/>
                <a:gd name="T93" fmla="*/ 370 h 922"/>
                <a:gd name="T94" fmla="*/ 42 w 1842"/>
                <a:gd name="T95" fmla="*/ 449 h 922"/>
                <a:gd name="T96" fmla="*/ 91 w 1842"/>
                <a:gd name="T97" fmla="*/ 523 h 922"/>
                <a:gd name="T98" fmla="*/ 146 w 1842"/>
                <a:gd name="T99" fmla="*/ 593 h 922"/>
                <a:gd name="T100" fmla="*/ 208 w 1842"/>
                <a:gd name="T101" fmla="*/ 657 h 922"/>
                <a:gd name="T102" fmla="*/ 277 w 1842"/>
                <a:gd name="T103" fmla="*/ 716 h 922"/>
                <a:gd name="T104" fmla="*/ 350 w 1842"/>
                <a:gd name="T105" fmla="*/ 768 h 922"/>
                <a:gd name="T106" fmla="*/ 428 w 1842"/>
                <a:gd name="T107" fmla="*/ 813 h 922"/>
                <a:gd name="T108" fmla="*/ 510 w 1842"/>
                <a:gd name="T109" fmla="*/ 852 h 922"/>
                <a:gd name="T110" fmla="*/ 598 w 1842"/>
                <a:gd name="T111" fmla="*/ 881 h 922"/>
                <a:gd name="T112" fmla="*/ 687 w 1842"/>
                <a:gd name="T113" fmla="*/ 904 h 922"/>
                <a:gd name="T114" fmla="*/ 781 w 1842"/>
                <a:gd name="T115" fmla="*/ 917 h 922"/>
                <a:gd name="T116" fmla="*/ 877 w 1842"/>
                <a:gd name="T117" fmla="*/ 922 h 9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42" h="922">
                  <a:moveTo>
                    <a:pt x="877" y="922"/>
                  </a:moveTo>
                  <a:lnTo>
                    <a:pt x="968" y="917"/>
                  </a:lnTo>
                  <a:lnTo>
                    <a:pt x="1057" y="905"/>
                  </a:lnTo>
                  <a:lnTo>
                    <a:pt x="1143" y="884"/>
                  </a:lnTo>
                  <a:lnTo>
                    <a:pt x="1227" y="858"/>
                  </a:lnTo>
                  <a:lnTo>
                    <a:pt x="1305" y="823"/>
                  </a:lnTo>
                  <a:lnTo>
                    <a:pt x="1381" y="782"/>
                  </a:lnTo>
                  <a:lnTo>
                    <a:pt x="1453" y="734"/>
                  </a:lnTo>
                  <a:lnTo>
                    <a:pt x="1519" y="681"/>
                  </a:lnTo>
                  <a:lnTo>
                    <a:pt x="1580" y="623"/>
                  </a:lnTo>
                  <a:lnTo>
                    <a:pt x="1637" y="559"/>
                  </a:lnTo>
                  <a:lnTo>
                    <a:pt x="1686" y="490"/>
                  </a:lnTo>
                  <a:lnTo>
                    <a:pt x="1731" y="416"/>
                  </a:lnTo>
                  <a:lnTo>
                    <a:pt x="1768" y="340"/>
                  </a:lnTo>
                  <a:lnTo>
                    <a:pt x="1797" y="258"/>
                  </a:lnTo>
                  <a:lnTo>
                    <a:pt x="1820" y="175"/>
                  </a:lnTo>
                  <a:lnTo>
                    <a:pt x="1835" y="89"/>
                  </a:lnTo>
                  <a:lnTo>
                    <a:pt x="1842" y="0"/>
                  </a:lnTo>
                  <a:lnTo>
                    <a:pt x="1735" y="0"/>
                  </a:lnTo>
                  <a:lnTo>
                    <a:pt x="1728" y="87"/>
                  </a:lnTo>
                  <a:lnTo>
                    <a:pt x="1711" y="174"/>
                  </a:lnTo>
                  <a:lnTo>
                    <a:pt x="1686" y="257"/>
                  </a:lnTo>
                  <a:lnTo>
                    <a:pt x="1653" y="337"/>
                  </a:lnTo>
                  <a:lnTo>
                    <a:pt x="1613" y="412"/>
                  </a:lnTo>
                  <a:lnTo>
                    <a:pt x="1567" y="483"/>
                  </a:lnTo>
                  <a:lnTo>
                    <a:pt x="1514" y="550"/>
                  </a:lnTo>
                  <a:lnTo>
                    <a:pt x="1454" y="611"/>
                  </a:lnTo>
                  <a:lnTo>
                    <a:pt x="1390" y="666"/>
                  </a:lnTo>
                  <a:lnTo>
                    <a:pt x="1320" y="716"/>
                  </a:lnTo>
                  <a:lnTo>
                    <a:pt x="1246" y="759"/>
                  </a:lnTo>
                  <a:lnTo>
                    <a:pt x="1167" y="795"/>
                  </a:lnTo>
                  <a:lnTo>
                    <a:pt x="1084" y="823"/>
                  </a:lnTo>
                  <a:lnTo>
                    <a:pt x="999" y="846"/>
                  </a:lnTo>
                  <a:lnTo>
                    <a:pt x="910" y="858"/>
                  </a:lnTo>
                  <a:lnTo>
                    <a:pt x="818" y="862"/>
                  </a:lnTo>
                  <a:lnTo>
                    <a:pt x="730" y="858"/>
                  </a:lnTo>
                  <a:lnTo>
                    <a:pt x="644" y="846"/>
                  </a:lnTo>
                  <a:lnTo>
                    <a:pt x="561" y="826"/>
                  </a:lnTo>
                  <a:lnTo>
                    <a:pt x="480" y="800"/>
                  </a:lnTo>
                  <a:lnTo>
                    <a:pt x="405" y="765"/>
                  </a:lnTo>
                  <a:lnTo>
                    <a:pt x="332" y="725"/>
                  </a:lnTo>
                  <a:lnTo>
                    <a:pt x="263" y="679"/>
                  </a:lnTo>
                  <a:lnTo>
                    <a:pt x="199" y="627"/>
                  </a:lnTo>
                  <a:lnTo>
                    <a:pt x="141" y="569"/>
                  </a:lnTo>
                  <a:lnTo>
                    <a:pt x="88" y="508"/>
                  </a:lnTo>
                  <a:lnTo>
                    <a:pt x="40" y="441"/>
                  </a:lnTo>
                  <a:lnTo>
                    <a:pt x="0" y="370"/>
                  </a:lnTo>
                  <a:lnTo>
                    <a:pt x="42" y="449"/>
                  </a:lnTo>
                  <a:lnTo>
                    <a:pt x="91" y="523"/>
                  </a:lnTo>
                  <a:lnTo>
                    <a:pt x="146" y="593"/>
                  </a:lnTo>
                  <a:lnTo>
                    <a:pt x="208" y="657"/>
                  </a:lnTo>
                  <a:lnTo>
                    <a:pt x="277" y="716"/>
                  </a:lnTo>
                  <a:lnTo>
                    <a:pt x="350" y="768"/>
                  </a:lnTo>
                  <a:lnTo>
                    <a:pt x="428" y="813"/>
                  </a:lnTo>
                  <a:lnTo>
                    <a:pt x="510" y="852"/>
                  </a:lnTo>
                  <a:lnTo>
                    <a:pt x="598" y="881"/>
                  </a:lnTo>
                  <a:lnTo>
                    <a:pt x="687" y="904"/>
                  </a:lnTo>
                  <a:lnTo>
                    <a:pt x="781" y="917"/>
                  </a:lnTo>
                  <a:lnTo>
                    <a:pt x="877" y="922"/>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40" name="Freeform 40"/>
            <p:cNvSpPr>
              <a:spLocks noEditPoints="1"/>
            </p:cNvSpPr>
            <p:nvPr/>
          </p:nvSpPr>
          <p:spPr bwMode="gray">
            <a:xfrm>
              <a:off x="7761288" y="5873750"/>
              <a:ext cx="436563" cy="207963"/>
            </a:xfrm>
            <a:custGeom>
              <a:avLst/>
              <a:gdLst>
                <a:gd name="T0" fmla="*/ 202 w 275"/>
                <a:gd name="T1" fmla="*/ 97 h 131"/>
                <a:gd name="T2" fmla="*/ 240 w 275"/>
                <a:gd name="T3" fmla="*/ 0 h 131"/>
                <a:gd name="T4" fmla="*/ 275 w 275"/>
                <a:gd name="T5" fmla="*/ 0 h 131"/>
                <a:gd name="T6" fmla="*/ 275 w 275"/>
                <a:gd name="T7" fmla="*/ 131 h 131"/>
                <a:gd name="T8" fmla="*/ 251 w 275"/>
                <a:gd name="T9" fmla="*/ 131 h 131"/>
                <a:gd name="T10" fmla="*/ 251 w 275"/>
                <a:gd name="T11" fmla="*/ 26 h 131"/>
                <a:gd name="T12" fmla="*/ 251 w 275"/>
                <a:gd name="T13" fmla="*/ 26 h 131"/>
                <a:gd name="T14" fmla="*/ 210 w 275"/>
                <a:gd name="T15" fmla="*/ 131 h 131"/>
                <a:gd name="T16" fmla="*/ 193 w 275"/>
                <a:gd name="T17" fmla="*/ 131 h 131"/>
                <a:gd name="T18" fmla="*/ 152 w 275"/>
                <a:gd name="T19" fmla="*/ 26 h 131"/>
                <a:gd name="T20" fmla="*/ 152 w 275"/>
                <a:gd name="T21" fmla="*/ 26 h 131"/>
                <a:gd name="T22" fmla="*/ 152 w 275"/>
                <a:gd name="T23" fmla="*/ 131 h 131"/>
                <a:gd name="T24" fmla="*/ 128 w 275"/>
                <a:gd name="T25" fmla="*/ 131 h 131"/>
                <a:gd name="T26" fmla="*/ 128 w 275"/>
                <a:gd name="T27" fmla="*/ 0 h 131"/>
                <a:gd name="T28" fmla="*/ 164 w 275"/>
                <a:gd name="T29" fmla="*/ 0 h 131"/>
                <a:gd name="T30" fmla="*/ 202 w 275"/>
                <a:gd name="T31" fmla="*/ 97 h 131"/>
                <a:gd name="T32" fmla="*/ 106 w 275"/>
                <a:gd name="T33" fmla="*/ 20 h 131"/>
                <a:gd name="T34" fmla="*/ 64 w 275"/>
                <a:gd name="T35" fmla="*/ 20 h 131"/>
                <a:gd name="T36" fmla="*/ 64 w 275"/>
                <a:gd name="T37" fmla="*/ 131 h 131"/>
                <a:gd name="T38" fmla="*/ 40 w 275"/>
                <a:gd name="T39" fmla="*/ 131 h 131"/>
                <a:gd name="T40" fmla="*/ 40 w 275"/>
                <a:gd name="T41" fmla="*/ 20 h 131"/>
                <a:gd name="T42" fmla="*/ 0 w 275"/>
                <a:gd name="T43" fmla="*/ 20 h 131"/>
                <a:gd name="T44" fmla="*/ 0 w 275"/>
                <a:gd name="T45" fmla="*/ 0 h 131"/>
                <a:gd name="T46" fmla="*/ 106 w 275"/>
                <a:gd name="T47" fmla="*/ 0 h 131"/>
                <a:gd name="T48" fmla="*/ 106 w 275"/>
                <a:gd name="T49" fmla="*/ 20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75" h="131">
                  <a:moveTo>
                    <a:pt x="202" y="97"/>
                  </a:moveTo>
                  <a:lnTo>
                    <a:pt x="240" y="0"/>
                  </a:lnTo>
                  <a:lnTo>
                    <a:pt x="275" y="0"/>
                  </a:lnTo>
                  <a:lnTo>
                    <a:pt x="275" y="131"/>
                  </a:lnTo>
                  <a:lnTo>
                    <a:pt x="251" y="131"/>
                  </a:lnTo>
                  <a:lnTo>
                    <a:pt x="251" y="26"/>
                  </a:lnTo>
                  <a:lnTo>
                    <a:pt x="251" y="26"/>
                  </a:lnTo>
                  <a:lnTo>
                    <a:pt x="210" y="131"/>
                  </a:lnTo>
                  <a:lnTo>
                    <a:pt x="193" y="131"/>
                  </a:lnTo>
                  <a:lnTo>
                    <a:pt x="152" y="26"/>
                  </a:lnTo>
                  <a:lnTo>
                    <a:pt x="152" y="26"/>
                  </a:lnTo>
                  <a:lnTo>
                    <a:pt x="152" y="131"/>
                  </a:lnTo>
                  <a:lnTo>
                    <a:pt x="128" y="131"/>
                  </a:lnTo>
                  <a:lnTo>
                    <a:pt x="128" y="0"/>
                  </a:lnTo>
                  <a:lnTo>
                    <a:pt x="164" y="0"/>
                  </a:lnTo>
                  <a:lnTo>
                    <a:pt x="202" y="97"/>
                  </a:lnTo>
                  <a:close/>
                  <a:moveTo>
                    <a:pt x="106" y="20"/>
                  </a:moveTo>
                  <a:lnTo>
                    <a:pt x="64" y="20"/>
                  </a:lnTo>
                  <a:lnTo>
                    <a:pt x="64" y="131"/>
                  </a:lnTo>
                  <a:lnTo>
                    <a:pt x="40" y="131"/>
                  </a:lnTo>
                  <a:lnTo>
                    <a:pt x="40" y="20"/>
                  </a:lnTo>
                  <a:lnTo>
                    <a:pt x="0" y="20"/>
                  </a:lnTo>
                  <a:lnTo>
                    <a:pt x="0" y="0"/>
                  </a:lnTo>
                  <a:lnTo>
                    <a:pt x="106" y="0"/>
                  </a:lnTo>
                  <a:lnTo>
                    <a:pt x="106" y="2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grpSp>
      <p:sp>
        <p:nvSpPr>
          <p:cNvPr id="2" name="Title 1"/>
          <p:cNvSpPr>
            <a:spLocks noGrp="1"/>
          </p:cNvSpPr>
          <p:nvPr>
            <p:ph type="ctrTitle"/>
          </p:nvPr>
        </p:nvSpPr>
        <p:spPr bwMode="gray">
          <a:xfrm>
            <a:off x="228599" y="1089406"/>
            <a:ext cx="8689975" cy="618631"/>
          </a:xfrm>
        </p:spPr>
        <p:txBody>
          <a:bodyPr bIns="0" anchor="b">
            <a:noAutofit/>
          </a:bodyPr>
          <a:lstStyle>
            <a:lvl1pPr algn="l">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bwMode="gray">
          <a:xfrm>
            <a:off x="228600" y="1708038"/>
            <a:ext cx="8686800" cy="433965"/>
          </a:xfrm>
        </p:spPr>
        <p:txBody>
          <a:bodyPr tIns="137160">
            <a:noAutofit/>
          </a:bodyPr>
          <a:lstStyle>
            <a:lvl1pPr marL="0" indent="0" algn="l">
              <a:buNone/>
              <a:defRPr sz="18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317880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 Image">
    <p:spTree>
      <p:nvGrpSpPr>
        <p:cNvPr id="1" name=""/>
        <p:cNvGrpSpPr/>
        <p:nvPr/>
      </p:nvGrpSpPr>
      <p:grpSpPr>
        <a:xfrm>
          <a:off x="0" y="0"/>
          <a:ext cx="0" cy="0"/>
          <a:chOff x="0" y="0"/>
          <a:chExt cx="0" cy="0"/>
        </a:xfrm>
      </p:grpSpPr>
      <p:sp>
        <p:nvSpPr>
          <p:cNvPr id="5" name="TextBox 4"/>
          <p:cNvSpPr txBox="1"/>
          <p:nvPr/>
        </p:nvSpPr>
        <p:spPr bwMode="gray">
          <a:xfrm>
            <a:off x="0" y="6427788"/>
            <a:ext cx="1828800" cy="430212"/>
          </a:xfrm>
          <a:prstGeom prst="rect">
            <a:avLst/>
          </a:prstGeom>
        </p:spPr>
        <p:txBody>
          <a:bodyPr wrap="none" lIns="228600" rIns="228600" bIns="201168" anchor="b"/>
          <a:lstStyle>
            <a:lvl1pPr eaLnBrk="0" hangingPunct="0">
              <a:tabLst>
                <a:tab pos="284163" algn="l"/>
              </a:tabLst>
              <a:defRPr sz="2400">
                <a:solidFill>
                  <a:schemeClr val="tx1"/>
                </a:solidFill>
                <a:latin typeface="Arial" charset="0"/>
                <a:ea typeface="ＭＳ Ｐゴシック" charset="0"/>
                <a:cs typeface="ＭＳ Ｐゴシック" charset="0"/>
              </a:defRPr>
            </a:lvl1pPr>
            <a:lvl2pPr marL="37931725" indent="-37474525" eaLnBrk="0" hangingPunct="0">
              <a:tabLst>
                <a:tab pos="284163" algn="l"/>
              </a:tabLst>
              <a:defRPr sz="2400">
                <a:solidFill>
                  <a:schemeClr val="tx1"/>
                </a:solidFill>
                <a:latin typeface="Arial" charset="0"/>
                <a:ea typeface="ＭＳ Ｐゴシック" charset="0"/>
              </a:defRPr>
            </a:lvl2pPr>
            <a:lvl3pPr eaLnBrk="0" hangingPunct="0">
              <a:tabLst>
                <a:tab pos="284163" algn="l"/>
              </a:tabLst>
              <a:defRPr sz="2400">
                <a:solidFill>
                  <a:schemeClr val="tx1"/>
                </a:solidFill>
                <a:latin typeface="Arial" charset="0"/>
                <a:ea typeface="ＭＳ Ｐゴシック" charset="0"/>
              </a:defRPr>
            </a:lvl3pPr>
            <a:lvl4pPr eaLnBrk="0" hangingPunct="0">
              <a:tabLst>
                <a:tab pos="284163" algn="l"/>
              </a:tabLst>
              <a:defRPr sz="2400">
                <a:solidFill>
                  <a:schemeClr val="tx1"/>
                </a:solidFill>
                <a:latin typeface="Arial" charset="0"/>
                <a:ea typeface="ＭＳ Ｐゴシック" charset="0"/>
              </a:defRPr>
            </a:lvl4pPr>
            <a:lvl5pPr eaLnBrk="0" hangingPunct="0">
              <a:tabLst>
                <a:tab pos="284163" algn="l"/>
              </a:tabLst>
              <a:defRPr sz="2400">
                <a:solidFill>
                  <a:schemeClr val="tx1"/>
                </a:solidFill>
                <a:latin typeface="Arial" charset="0"/>
                <a:ea typeface="ＭＳ Ｐゴシック" charset="0"/>
              </a:defRPr>
            </a:lvl5pPr>
            <a:lvl6pPr marL="457200" eaLnBrk="0" fontAlgn="base" hangingPunct="0">
              <a:spcBef>
                <a:spcPct val="0"/>
              </a:spcBef>
              <a:spcAft>
                <a:spcPct val="0"/>
              </a:spcAft>
              <a:tabLst>
                <a:tab pos="284163" algn="l"/>
              </a:tabLst>
              <a:defRPr sz="2400">
                <a:solidFill>
                  <a:schemeClr val="tx1"/>
                </a:solidFill>
                <a:latin typeface="Arial" charset="0"/>
                <a:ea typeface="ＭＳ Ｐゴシック" charset="0"/>
              </a:defRPr>
            </a:lvl6pPr>
            <a:lvl7pPr marL="914400" eaLnBrk="0" fontAlgn="base" hangingPunct="0">
              <a:spcBef>
                <a:spcPct val="0"/>
              </a:spcBef>
              <a:spcAft>
                <a:spcPct val="0"/>
              </a:spcAft>
              <a:tabLst>
                <a:tab pos="284163" algn="l"/>
              </a:tabLst>
              <a:defRPr sz="2400">
                <a:solidFill>
                  <a:schemeClr val="tx1"/>
                </a:solidFill>
                <a:latin typeface="Arial" charset="0"/>
                <a:ea typeface="ＭＳ Ｐゴシック" charset="0"/>
              </a:defRPr>
            </a:lvl7pPr>
            <a:lvl8pPr marL="1371600" eaLnBrk="0" fontAlgn="base" hangingPunct="0">
              <a:spcBef>
                <a:spcPct val="0"/>
              </a:spcBef>
              <a:spcAft>
                <a:spcPct val="0"/>
              </a:spcAft>
              <a:tabLst>
                <a:tab pos="284163" algn="l"/>
              </a:tabLst>
              <a:defRPr sz="2400">
                <a:solidFill>
                  <a:schemeClr val="tx1"/>
                </a:solidFill>
                <a:latin typeface="Arial" charset="0"/>
                <a:ea typeface="ＭＳ Ｐゴシック" charset="0"/>
              </a:defRPr>
            </a:lvl8pPr>
            <a:lvl9pPr marL="1828800" eaLnBrk="0" fontAlgn="base" hangingPunct="0">
              <a:spcBef>
                <a:spcPct val="0"/>
              </a:spcBef>
              <a:spcAft>
                <a:spcPct val="0"/>
              </a:spcAft>
              <a:tabLst>
                <a:tab pos="284163" algn="l"/>
              </a:tabLst>
              <a:defRPr sz="2400">
                <a:solidFill>
                  <a:schemeClr val="tx1"/>
                </a:solidFill>
                <a:latin typeface="Arial" charset="0"/>
                <a:ea typeface="ＭＳ Ｐゴシック" charset="0"/>
              </a:defRPr>
            </a:lvl9pPr>
          </a:lstStyle>
          <a:p>
            <a:pPr eaLnBrk="1" hangingPunct="1">
              <a:defRPr/>
            </a:pPr>
            <a:r>
              <a:rPr lang="en-US" sz="1000" smtClean="0"/>
              <a:t>www.internetsociety.org</a:t>
            </a:r>
          </a:p>
        </p:txBody>
      </p:sp>
      <p:grpSp>
        <p:nvGrpSpPr>
          <p:cNvPr id="6" name="Group 45"/>
          <p:cNvGrpSpPr>
            <a:grpSpLocks noChangeAspect="1"/>
          </p:cNvGrpSpPr>
          <p:nvPr/>
        </p:nvGrpSpPr>
        <p:grpSpPr bwMode="gray">
          <a:xfrm>
            <a:off x="6895367" y="5831829"/>
            <a:ext cx="2015644" cy="791861"/>
            <a:chOff x="622301" y="3028950"/>
            <a:chExt cx="7778750" cy="3055938"/>
          </a:xfrm>
          <a:solidFill>
            <a:srgbClr val="0033A0"/>
          </a:solidFill>
        </p:grpSpPr>
        <p:sp>
          <p:nvSpPr>
            <p:cNvPr id="7" name="Freeform 6"/>
            <p:cNvSpPr>
              <a:spLocks/>
            </p:cNvSpPr>
            <p:nvPr/>
          </p:nvSpPr>
          <p:spPr bwMode="gray">
            <a:xfrm>
              <a:off x="4456113" y="4791075"/>
              <a:ext cx="695325" cy="742950"/>
            </a:xfrm>
            <a:custGeom>
              <a:avLst/>
              <a:gdLst>
                <a:gd name="T0" fmla="*/ 202 w 438"/>
                <a:gd name="T1" fmla="*/ 215 h 468"/>
                <a:gd name="T2" fmla="*/ 301 w 438"/>
                <a:gd name="T3" fmla="*/ 0 h 468"/>
                <a:gd name="T4" fmla="*/ 438 w 438"/>
                <a:gd name="T5" fmla="*/ 0 h 468"/>
                <a:gd name="T6" fmla="*/ 266 w 438"/>
                <a:gd name="T7" fmla="*/ 327 h 468"/>
                <a:gd name="T8" fmla="*/ 248 w 438"/>
                <a:gd name="T9" fmla="*/ 360 h 468"/>
                <a:gd name="T10" fmla="*/ 231 w 438"/>
                <a:gd name="T11" fmla="*/ 388 h 468"/>
                <a:gd name="T12" fmla="*/ 215 w 438"/>
                <a:gd name="T13" fmla="*/ 412 h 468"/>
                <a:gd name="T14" fmla="*/ 199 w 438"/>
                <a:gd name="T15" fmla="*/ 429 h 468"/>
                <a:gd name="T16" fmla="*/ 179 w 438"/>
                <a:gd name="T17" fmla="*/ 444 h 468"/>
                <a:gd name="T18" fmla="*/ 157 w 438"/>
                <a:gd name="T19" fmla="*/ 455 h 468"/>
                <a:gd name="T20" fmla="*/ 132 w 438"/>
                <a:gd name="T21" fmla="*/ 462 h 468"/>
                <a:gd name="T22" fmla="*/ 99 w 438"/>
                <a:gd name="T23" fmla="*/ 467 h 468"/>
                <a:gd name="T24" fmla="*/ 62 w 438"/>
                <a:gd name="T25" fmla="*/ 468 h 468"/>
                <a:gd name="T26" fmla="*/ 37 w 438"/>
                <a:gd name="T27" fmla="*/ 468 h 468"/>
                <a:gd name="T28" fmla="*/ 14 w 438"/>
                <a:gd name="T29" fmla="*/ 467 h 468"/>
                <a:gd name="T30" fmla="*/ 0 w 438"/>
                <a:gd name="T31" fmla="*/ 465 h 468"/>
                <a:gd name="T32" fmla="*/ 17 w 438"/>
                <a:gd name="T33" fmla="*/ 368 h 468"/>
                <a:gd name="T34" fmla="*/ 46 w 438"/>
                <a:gd name="T35" fmla="*/ 370 h 468"/>
                <a:gd name="T36" fmla="*/ 69 w 438"/>
                <a:gd name="T37" fmla="*/ 368 h 468"/>
                <a:gd name="T38" fmla="*/ 84 w 438"/>
                <a:gd name="T39" fmla="*/ 363 h 468"/>
                <a:gd name="T40" fmla="*/ 93 w 438"/>
                <a:gd name="T41" fmla="*/ 354 h 468"/>
                <a:gd name="T42" fmla="*/ 98 w 438"/>
                <a:gd name="T43" fmla="*/ 339 h 468"/>
                <a:gd name="T44" fmla="*/ 95 w 438"/>
                <a:gd name="T45" fmla="*/ 318 h 468"/>
                <a:gd name="T46" fmla="*/ 35 w 438"/>
                <a:gd name="T47" fmla="*/ 0 h 468"/>
                <a:gd name="T48" fmla="*/ 178 w 438"/>
                <a:gd name="T49" fmla="*/ 0 h 468"/>
                <a:gd name="T50" fmla="*/ 202 w 438"/>
                <a:gd name="T51" fmla="*/ 215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38" h="468">
                  <a:moveTo>
                    <a:pt x="202" y="215"/>
                  </a:moveTo>
                  <a:lnTo>
                    <a:pt x="301" y="0"/>
                  </a:lnTo>
                  <a:lnTo>
                    <a:pt x="438" y="0"/>
                  </a:lnTo>
                  <a:lnTo>
                    <a:pt x="266" y="327"/>
                  </a:lnTo>
                  <a:lnTo>
                    <a:pt x="248" y="360"/>
                  </a:lnTo>
                  <a:lnTo>
                    <a:pt x="231" y="388"/>
                  </a:lnTo>
                  <a:lnTo>
                    <a:pt x="215" y="412"/>
                  </a:lnTo>
                  <a:lnTo>
                    <a:pt x="199" y="429"/>
                  </a:lnTo>
                  <a:lnTo>
                    <a:pt x="179" y="444"/>
                  </a:lnTo>
                  <a:lnTo>
                    <a:pt x="157" y="455"/>
                  </a:lnTo>
                  <a:lnTo>
                    <a:pt x="132" y="462"/>
                  </a:lnTo>
                  <a:lnTo>
                    <a:pt x="99" y="467"/>
                  </a:lnTo>
                  <a:lnTo>
                    <a:pt x="62" y="468"/>
                  </a:lnTo>
                  <a:lnTo>
                    <a:pt x="37" y="468"/>
                  </a:lnTo>
                  <a:lnTo>
                    <a:pt x="14" y="467"/>
                  </a:lnTo>
                  <a:lnTo>
                    <a:pt x="0" y="465"/>
                  </a:lnTo>
                  <a:lnTo>
                    <a:pt x="17" y="368"/>
                  </a:lnTo>
                  <a:lnTo>
                    <a:pt x="46" y="370"/>
                  </a:lnTo>
                  <a:lnTo>
                    <a:pt x="69" y="368"/>
                  </a:lnTo>
                  <a:lnTo>
                    <a:pt x="84" y="363"/>
                  </a:lnTo>
                  <a:lnTo>
                    <a:pt x="93" y="354"/>
                  </a:lnTo>
                  <a:lnTo>
                    <a:pt x="98" y="339"/>
                  </a:lnTo>
                  <a:lnTo>
                    <a:pt x="95" y="318"/>
                  </a:lnTo>
                  <a:lnTo>
                    <a:pt x="35" y="0"/>
                  </a:lnTo>
                  <a:lnTo>
                    <a:pt x="178" y="0"/>
                  </a:lnTo>
                  <a:lnTo>
                    <a:pt x="202" y="215"/>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8" name="Freeform 7"/>
            <p:cNvSpPr>
              <a:spLocks noEditPoints="1"/>
            </p:cNvSpPr>
            <p:nvPr/>
          </p:nvSpPr>
          <p:spPr bwMode="gray">
            <a:xfrm>
              <a:off x="3376613" y="4776788"/>
              <a:ext cx="658813" cy="585788"/>
            </a:xfrm>
            <a:custGeom>
              <a:avLst/>
              <a:gdLst>
                <a:gd name="T0" fmla="*/ 153 w 415"/>
                <a:gd name="T1" fmla="*/ 146 h 369"/>
                <a:gd name="T2" fmla="*/ 159 w 415"/>
                <a:gd name="T3" fmla="*/ 125 h 369"/>
                <a:gd name="T4" fmla="*/ 171 w 415"/>
                <a:gd name="T5" fmla="*/ 108 h 369"/>
                <a:gd name="T6" fmla="*/ 186 w 415"/>
                <a:gd name="T7" fmla="*/ 95 h 369"/>
                <a:gd name="T8" fmla="*/ 207 w 415"/>
                <a:gd name="T9" fmla="*/ 88 h 369"/>
                <a:gd name="T10" fmla="*/ 229 w 415"/>
                <a:gd name="T11" fmla="*/ 85 h 369"/>
                <a:gd name="T12" fmla="*/ 248 w 415"/>
                <a:gd name="T13" fmla="*/ 88 h 369"/>
                <a:gd name="T14" fmla="*/ 263 w 415"/>
                <a:gd name="T15" fmla="*/ 96 h 369"/>
                <a:gd name="T16" fmla="*/ 275 w 415"/>
                <a:gd name="T17" fmla="*/ 110 h 369"/>
                <a:gd name="T18" fmla="*/ 281 w 415"/>
                <a:gd name="T19" fmla="*/ 126 h 369"/>
                <a:gd name="T20" fmla="*/ 281 w 415"/>
                <a:gd name="T21" fmla="*/ 146 h 369"/>
                <a:gd name="T22" fmla="*/ 153 w 415"/>
                <a:gd name="T23" fmla="*/ 146 h 369"/>
                <a:gd name="T24" fmla="*/ 411 w 415"/>
                <a:gd name="T25" fmla="*/ 215 h 369"/>
                <a:gd name="T26" fmla="*/ 415 w 415"/>
                <a:gd name="T27" fmla="*/ 175 h 369"/>
                <a:gd name="T28" fmla="*/ 413 w 415"/>
                <a:gd name="T29" fmla="*/ 138 h 369"/>
                <a:gd name="T30" fmla="*/ 406 w 415"/>
                <a:gd name="T31" fmla="*/ 104 h 369"/>
                <a:gd name="T32" fmla="*/ 393 w 415"/>
                <a:gd name="T33" fmla="*/ 74 h 369"/>
                <a:gd name="T34" fmla="*/ 373 w 415"/>
                <a:gd name="T35" fmla="*/ 49 h 369"/>
                <a:gd name="T36" fmla="*/ 348 w 415"/>
                <a:gd name="T37" fmla="*/ 28 h 369"/>
                <a:gd name="T38" fmla="*/ 317 w 415"/>
                <a:gd name="T39" fmla="*/ 13 h 369"/>
                <a:gd name="T40" fmla="*/ 281 w 415"/>
                <a:gd name="T41" fmla="*/ 3 h 369"/>
                <a:gd name="T42" fmla="*/ 240 w 415"/>
                <a:gd name="T43" fmla="*/ 0 h 369"/>
                <a:gd name="T44" fmla="*/ 198 w 415"/>
                <a:gd name="T45" fmla="*/ 3 h 369"/>
                <a:gd name="T46" fmla="*/ 158 w 415"/>
                <a:gd name="T47" fmla="*/ 13 h 369"/>
                <a:gd name="T48" fmla="*/ 121 w 415"/>
                <a:gd name="T49" fmla="*/ 30 h 369"/>
                <a:gd name="T50" fmla="*/ 86 w 415"/>
                <a:gd name="T51" fmla="*/ 50 h 369"/>
                <a:gd name="T52" fmla="*/ 58 w 415"/>
                <a:gd name="T53" fmla="*/ 79 h 369"/>
                <a:gd name="T54" fmla="*/ 34 w 415"/>
                <a:gd name="T55" fmla="*/ 110 h 369"/>
                <a:gd name="T56" fmla="*/ 15 w 415"/>
                <a:gd name="T57" fmla="*/ 147 h 369"/>
                <a:gd name="T58" fmla="*/ 5 w 415"/>
                <a:gd name="T59" fmla="*/ 187 h 369"/>
                <a:gd name="T60" fmla="*/ 0 w 415"/>
                <a:gd name="T61" fmla="*/ 224 h 369"/>
                <a:gd name="T62" fmla="*/ 5 w 415"/>
                <a:gd name="T63" fmla="*/ 257 h 369"/>
                <a:gd name="T64" fmla="*/ 14 w 415"/>
                <a:gd name="T65" fmla="*/ 287 h 369"/>
                <a:gd name="T66" fmla="*/ 28 w 415"/>
                <a:gd name="T67" fmla="*/ 311 h 369"/>
                <a:gd name="T68" fmla="*/ 49 w 415"/>
                <a:gd name="T69" fmla="*/ 331 h 369"/>
                <a:gd name="T70" fmla="*/ 75 w 415"/>
                <a:gd name="T71" fmla="*/ 348 h 369"/>
                <a:gd name="T72" fmla="*/ 104 w 415"/>
                <a:gd name="T73" fmla="*/ 358 h 369"/>
                <a:gd name="T74" fmla="*/ 137 w 415"/>
                <a:gd name="T75" fmla="*/ 366 h 369"/>
                <a:gd name="T76" fmla="*/ 174 w 415"/>
                <a:gd name="T77" fmla="*/ 369 h 369"/>
                <a:gd name="T78" fmla="*/ 205 w 415"/>
                <a:gd name="T79" fmla="*/ 367 h 369"/>
                <a:gd name="T80" fmla="*/ 238 w 415"/>
                <a:gd name="T81" fmla="*/ 363 h 369"/>
                <a:gd name="T82" fmla="*/ 269 w 415"/>
                <a:gd name="T83" fmla="*/ 355 h 369"/>
                <a:gd name="T84" fmla="*/ 299 w 415"/>
                <a:gd name="T85" fmla="*/ 343 h 369"/>
                <a:gd name="T86" fmla="*/ 327 w 415"/>
                <a:gd name="T87" fmla="*/ 327 h 369"/>
                <a:gd name="T88" fmla="*/ 353 w 415"/>
                <a:gd name="T89" fmla="*/ 308 h 369"/>
                <a:gd name="T90" fmla="*/ 375 w 415"/>
                <a:gd name="T91" fmla="*/ 282 h 369"/>
                <a:gd name="T92" fmla="*/ 391 w 415"/>
                <a:gd name="T93" fmla="*/ 253 h 369"/>
                <a:gd name="T94" fmla="*/ 257 w 415"/>
                <a:gd name="T95" fmla="*/ 253 h 369"/>
                <a:gd name="T96" fmla="*/ 246 w 415"/>
                <a:gd name="T97" fmla="*/ 266 h 369"/>
                <a:gd name="T98" fmla="*/ 231 w 415"/>
                <a:gd name="T99" fmla="*/ 275 h 369"/>
                <a:gd name="T100" fmla="*/ 214 w 415"/>
                <a:gd name="T101" fmla="*/ 281 h 369"/>
                <a:gd name="T102" fmla="*/ 198 w 415"/>
                <a:gd name="T103" fmla="*/ 284 h 369"/>
                <a:gd name="T104" fmla="*/ 177 w 415"/>
                <a:gd name="T105" fmla="*/ 279 h 369"/>
                <a:gd name="T106" fmla="*/ 159 w 415"/>
                <a:gd name="T107" fmla="*/ 270 h 369"/>
                <a:gd name="T108" fmla="*/ 147 w 415"/>
                <a:gd name="T109" fmla="*/ 257 h 369"/>
                <a:gd name="T110" fmla="*/ 140 w 415"/>
                <a:gd name="T111" fmla="*/ 238 h 369"/>
                <a:gd name="T112" fmla="*/ 140 w 415"/>
                <a:gd name="T113" fmla="*/ 215 h 369"/>
                <a:gd name="T114" fmla="*/ 411 w 415"/>
                <a:gd name="T115" fmla="*/ 215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15" h="369">
                  <a:moveTo>
                    <a:pt x="153" y="146"/>
                  </a:moveTo>
                  <a:lnTo>
                    <a:pt x="159" y="125"/>
                  </a:lnTo>
                  <a:lnTo>
                    <a:pt x="171" y="108"/>
                  </a:lnTo>
                  <a:lnTo>
                    <a:pt x="186" y="95"/>
                  </a:lnTo>
                  <a:lnTo>
                    <a:pt x="207" y="88"/>
                  </a:lnTo>
                  <a:lnTo>
                    <a:pt x="229" y="85"/>
                  </a:lnTo>
                  <a:lnTo>
                    <a:pt x="248" y="88"/>
                  </a:lnTo>
                  <a:lnTo>
                    <a:pt x="263" y="96"/>
                  </a:lnTo>
                  <a:lnTo>
                    <a:pt x="275" y="110"/>
                  </a:lnTo>
                  <a:lnTo>
                    <a:pt x="281" y="126"/>
                  </a:lnTo>
                  <a:lnTo>
                    <a:pt x="281" y="146"/>
                  </a:lnTo>
                  <a:lnTo>
                    <a:pt x="153" y="146"/>
                  </a:lnTo>
                  <a:close/>
                  <a:moveTo>
                    <a:pt x="411" y="215"/>
                  </a:moveTo>
                  <a:lnTo>
                    <a:pt x="415" y="175"/>
                  </a:lnTo>
                  <a:lnTo>
                    <a:pt x="413" y="138"/>
                  </a:lnTo>
                  <a:lnTo>
                    <a:pt x="406" y="104"/>
                  </a:lnTo>
                  <a:lnTo>
                    <a:pt x="393" y="74"/>
                  </a:lnTo>
                  <a:lnTo>
                    <a:pt x="373" y="49"/>
                  </a:lnTo>
                  <a:lnTo>
                    <a:pt x="348" y="28"/>
                  </a:lnTo>
                  <a:lnTo>
                    <a:pt x="317" y="13"/>
                  </a:lnTo>
                  <a:lnTo>
                    <a:pt x="281" y="3"/>
                  </a:lnTo>
                  <a:lnTo>
                    <a:pt x="240" y="0"/>
                  </a:lnTo>
                  <a:lnTo>
                    <a:pt x="198" y="3"/>
                  </a:lnTo>
                  <a:lnTo>
                    <a:pt x="158" y="13"/>
                  </a:lnTo>
                  <a:lnTo>
                    <a:pt x="121" y="30"/>
                  </a:lnTo>
                  <a:lnTo>
                    <a:pt x="86" y="50"/>
                  </a:lnTo>
                  <a:lnTo>
                    <a:pt x="58" y="79"/>
                  </a:lnTo>
                  <a:lnTo>
                    <a:pt x="34" y="110"/>
                  </a:lnTo>
                  <a:lnTo>
                    <a:pt x="15" y="147"/>
                  </a:lnTo>
                  <a:lnTo>
                    <a:pt x="5" y="187"/>
                  </a:lnTo>
                  <a:lnTo>
                    <a:pt x="0" y="224"/>
                  </a:lnTo>
                  <a:lnTo>
                    <a:pt x="5" y="257"/>
                  </a:lnTo>
                  <a:lnTo>
                    <a:pt x="14" y="287"/>
                  </a:lnTo>
                  <a:lnTo>
                    <a:pt x="28" y="311"/>
                  </a:lnTo>
                  <a:lnTo>
                    <a:pt x="49" y="331"/>
                  </a:lnTo>
                  <a:lnTo>
                    <a:pt x="75" y="348"/>
                  </a:lnTo>
                  <a:lnTo>
                    <a:pt x="104" y="358"/>
                  </a:lnTo>
                  <a:lnTo>
                    <a:pt x="137" y="366"/>
                  </a:lnTo>
                  <a:lnTo>
                    <a:pt x="174" y="369"/>
                  </a:lnTo>
                  <a:lnTo>
                    <a:pt x="205" y="367"/>
                  </a:lnTo>
                  <a:lnTo>
                    <a:pt x="238" y="363"/>
                  </a:lnTo>
                  <a:lnTo>
                    <a:pt x="269" y="355"/>
                  </a:lnTo>
                  <a:lnTo>
                    <a:pt x="299" y="343"/>
                  </a:lnTo>
                  <a:lnTo>
                    <a:pt x="327" y="327"/>
                  </a:lnTo>
                  <a:lnTo>
                    <a:pt x="353" y="308"/>
                  </a:lnTo>
                  <a:lnTo>
                    <a:pt x="375" y="282"/>
                  </a:lnTo>
                  <a:lnTo>
                    <a:pt x="391" y="253"/>
                  </a:lnTo>
                  <a:lnTo>
                    <a:pt x="257" y="253"/>
                  </a:lnTo>
                  <a:lnTo>
                    <a:pt x="246" y="266"/>
                  </a:lnTo>
                  <a:lnTo>
                    <a:pt x="231" y="275"/>
                  </a:lnTo>
                  <a:lnTo>
                    <a:pt x="214" y="281"/>
                  </a:lnTo>
                  <a:lnTo>
                    <a:pt x="198" y="284"/>
                  </a:lnTo>
                  <a:lnTo>
                    <a:pt x="177" y="279"/>
                  </a:lnTo>
                  <a:lnTo>
                    <a:pt x="159" y="270"/>
                  </a:lnTo>
                  <a:lnTo>
                    <a:pt x="147" y="257"/>
                  </a:lnTo>
                  <a:lnTo>
                    <a:pt x="140" y="238"/>
                  </a:lnTo>
                  <a:lnTo>
                    <a:pt x="140" y="215"/>
                  </a:lnTo>
                  <a:lnTo>
                    <a:pt x="411" y="215"/>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9" name="Freeform 9"/>
            <p:cNvSpPr>
              <a:spLocks/>
            </p:cNvSpPr>
            <p:nvPr/>
          </p:nvSpPr>
          <p:spPr bwMode="gray">
            <a:xfrm>
              <a:off x="4056063" y="4618038"/>
              <a:ext cx="434975" cy="731838"/>
            </a:xfrm>
            <a:custGeom>
              <a:avLst/>
              <a:gdLst>
                <a:gd name="T0" fmla="*/ 210 w 274"/>
                <a:gd name="T1" fmla="*/ 458 h 461"/>
                <a:gd name="T2" fmla="*/ 159 w 274"/>
                <a:gd name="T3" fmla="*/ 461 h 461"/>
                <a:gd name="T4" fmla="*/ 116 w 274"/>
                <a:gd name="T5" fmla="*/ 461 h 461"/>
                <a:gd name="T6" fmla="*/ 84 w 274"/>
                <a:gd name="T7" fmla="*/ 460 h 461"/>
                <a:gd name="T8" fmla="*/ 58 w 274"/>
                <a:gd name="T9" fmla="*/ 454 h 461"/>
                <a:gd name="T10" fmla="*/ 39 w 274"/>
                <a:gd name="T11" fmla="*/ 446 h 461"/>
                <a:gd name="T12" fmla="*/ 27 w 274"/>
                <a:gd name="T13" fmla="*/ 434 h 461"/>
                <a:gd name="T14" fmla="*/ 20 w 274"/>
                <a:gd name="T15" fmla="*/ 417 h 461"/>
                <a:gd name="T16" fmla="*/ 18 w 274"/>
                <a:gd name="T17" fmla="*/ 396 h 461"/>
                <a:gd name="T18" fmla="*/ 20 w 274"/>
                <a:gd name="T19" fmla="*/ 369 h 461"/>
                <a:gd name="T20" fmla="*/ 24 w 274"/>
                <a:gd name="T21" fmla="*/ 336 h 461"/>
                <a:gd name="T22" fmla="*/ 51 w 274"/>
                <a:gd name="T23" fmla="*/ 189 h 461"/>
                <a:gd name="T24" fmla="*/ 0 w 274"/>
                <a:gd name="T25" fmla="*/ 189 h 461"/>
                <a:gd name="T26" fmla="*/ 15 w 274"/>
                <a:gd name="T27" fmla="*/ 109 h 461"/>
                <a:gd name="T28" fmla="*/ 67 w 274"/>
                <a:gd name="T29" fmla="*/ 109 h 461"/>
                <a:gd name="T30" fmla="*/ 87 w 274"/>
                <a:gd name="T31" fmla="*/ 0 h 461"/>
                <a:gd name="T32" fmla="*/ 226 w 274"/>
                <a:gd name="T33" fmla="*/ 0 h 461"/>
                <a:gd name="T34" fmla="*/ 207 w 274"/>
                <a:gd name="T35" fmla="*/ 109 h 461"/>
                <a:gd name="T36" fmla="*/ 274 w 274"/>
                <a:gd name="T37" fmla="*/ 109 h 461"/>
                <a:gd name="T38" fmla="*/ 260 w 274"/>
                <a:gd name="T39" fmla="*/ 189 h 461"/>
                <a:gd name="T40" fmla="*/ 192 w 274"/>
                <a:gd name="T41" fmla="*/ 189 h 461"/>
                <a:gd name="T42" fmla="*/ 170 w 274"/>
                <a:gd name="T43" fmla="*/ 317 h 461"/>
                <a:gd name="T44" fmla="*/ 167 w 274"/>
                <a:gd name="T45" fmla="*/ 333 h 461"/>
                <a:gd name="T46" fmla="*/ 168 w 274"/>
                <a:gd name="T47" fmla="*/ 345 h 461"/>
                <a:gd name="T48" fmla="*/ 174 w 274"/>
                <a:gd name="T49" fmla="*/ 354 h 461"/>
                <a:gd name="T50" fmla="*/ 186 w 274"/>
                <a:gd name="T51" fmla="*/ 359 h 461"/>
                <a:gd name="T52" fmla="*/ 205 w 274"/>
                <a:gd name="T53" fmla="*/ 360 h 461"/>
                <a:gd name="T54" fmla="*/ 228 w 274"/>
                <a:gd name="T55" fmla="*/ 360 h 461"/>
                <a:gd name="T56" fmla="*/ 210 w 274"/>
                <a:gd name="T57" fmla="*/ 458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4" h="461">
                  <a:moveTo>
                    <a:pt x="210" y="458"/>
                  </a:moveTo>
                  <a:lnTo>
                    <a:pt x="159" y="461"/>
                  </a:lnTo>
                  <a:lnTo>
                    <a:pt x="116" y="461"/>
                  </a:lnTo>
                  <a:lnTo>
                    <a:pt x="84" y="460"/>
                  </a:lnTo>
                  <a:lnTo>
                    <a:pt x="58" y="454"/>
                  </a:lnTo>
                  <a:lnTo>
                    <a:pt x="39" y="446"/>
                  </a:lnTo>
                  <a:lnTo>
                    <a:pt x="27" y="434"/>
                  </a:lnTo>
                  <a:lnTo>
                    <a:pt x="20" y="417"/>
                  </a:lnTo>
                  <a:lnTo>
                    <a:pt x="18" y="396"/>
                  </a:lnTo>
                  <a:lnTo>
                    <a:pt x="20" y="369"/>
                  </a:lnTo>
                  <a:lnTo>
                    <a:pt x="24" y="336"/>
                  </a:lnTo>
                  <a:lnTo>
                    <a:pt x="51" y="189"/>
                  </a:lnTo>
                  <a:lnTo>
                    <a:pt x="0" y="189"/>
                  </a:lnTo>
                  <a:lnTo>
                    <a:pt x="15" y="109"/>
                  </a:lnTo>
                  <a:lnTo>
                    <a:pt x="67" y="109"/>
                  </a:lnTo>
                  <a:lnTo>
                    <a:pt x="87" y="0"/>
                  </a:lnTo>
                  <a:lnTo>
                    <a:pt x="226" y="0"/>
                  </a:lnTo>
                  <a:lnTo>
                    <a:pt x="207" y="109"/>
                  </a:lnTo>
                  <a:lnTo>
                    <a:pt x="274" y="109"/>
                  </a:lnTo>
                  <a:lnTo>
                    <a:pt x="260" y="189"/>
                  </a:lnTo>
                  <a:lnTo>
                    <a:pt x="192" y="189"/>
                  </a:lnTo>
                  <a:lnTo>
                    <a:pt x="170" y="317"/>
                  </a:lnTo>
                  <a:lnTo>
                    <a:pt x="167" y="333"/>
                  </a:lnTo>
                  <a:lnTo>
                    <a:pt x="168" y="345"/>
                  </a:lnTo>
                  <a:lnTo>
                    <a:pt x="174" y="354"/>
                  </a:lnTo>
                  <a:lnTo>
                    <a:pt x="186" y="359"/>
                  </a:lnTo>
                  <a:lnTo>
                    <a:pt x="205" y="360"/>
                  </a:lnTo>
                  <a:lnTo>
                    <a:pt x="228" y="360"/>
                  </a:lnTo>
                  <a:lnTo>
                    <a:pt x="210" y="458"/>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0" name="Freeform 10"/>
            <p:cNvSpPr>
              <a:spLocks/>
            </p:cNvSpPr>
            <p:nvPr/>
          </p:nvSpPr>
          <p:spPr bwMode="gray">
            <a:xfrm>
              <a:off x="985838" y="4564063"/>
              <a:ext cx="741363" cy="800100"/>
            </a:xfrm>
            <a:custGeom>
              <a:avLst/>
              <a:gdLst>
                <a:gd name="T0" fmla="*/ 314 w 467"/>
                <a:gd name="T1" fmla="*/ 137 h 504"/>
                <a:gd name="T2" fmla="*/ 299 w 467"/>
                <a:gd name="T3" fmla="*/ 119 h 504"/>
                <a:gd name="T4" fmla="*/ 259 w 467"/>
                <a:gd name="T5" fmla="*/ 110 h 504"/>
                <a:gd name="T6" fmla="*/ 219 w 467"/>
                <a:gd name="T7" fmla="*/ 117 h 504"/>
                <a:gd name="T8" fmla="*/ 203 w 467"/>
                <a:gd name="T9" fmla="*/ 138 h 504"/>
                <a:gd name="T10" fmla="*/ 210 w 467"/>
                <a:gd name="T11" fmla="*/ 159 h 504"/>
                <a:gd name="T12" fmla="*/ 235 w 467"/>
                <a:gd name="T13" fmla="*/ 174 h 504"/>
                <a:gd name="T14" fmla="*/ 275 w 467"/>
                <a:gd name="T15" fmla="*/ 184 h 504"/>
                <a:gd name="T16" fmla="*/ 320 w 467"/>
                <a:gd name="T17" fmla="*/ 196 h 504"/>
                <a:gd name="T18" fmla="*/ 368 w 467"/>
                <a:gd name="T19" fmla="*/ 213 h 504"/>
                <a:gd name="T20" fmla="*/ 408 w 467"/>
                <a:gd name="T21" fmla="*/ 233 h 504"/>
                <a:gd name="T22" fmla="*/ 437 w 467"/>
                <a:gd name="T23" fmla="*/ 266 h 504"/>
                <a:gd name="T24" fmla="*/ 451 w 467"/>
                <a:gd name="T25" fmla="*/ 311 h 504"/>
                <a:gd name="T26" fmla="*/ 439 w 467"/>
                <a:gd name="T27" fmla="*/ 375 h 504"/>
                <a:gd name="T28" fmla="*/ 402 w 467"/>
                <a:gd name="T29" fmla="*/ 431 h 504"/>
                <a:gd name="T30" fmla="*/ 345 w 467"/>
                <a:gd name="T31" fmla="*/ 473 h 504"/>
                <a:gd name="T32" fmla="*/ 274 w 467"/>
                <a:gd name="T33" fmla="*/ 497 h 504"/>
                <a:gd name="T34" fmla="*/ 189 w 467"/>
                <a:gd name="T35" fmla="*/ 504 h 504"/>
                <a:gd name="T36" fmla="*/ 112 w 467"/>
                <a:gd name="T37" fmla="*/ 495 h 504"/>
                <a:gd name="T38" fmla="*/ 54 w 467"/>
                <a:gd name="T39" fmla="*/ 467 h 504"/>
                <a:gd name="T40" fmla="*/ 17 w 467"/>
                <a:gd name="T41" fmla="*/ 424 h 504"/>
                <a:gd name="T42" fmla="*/ 0 w 467"/>
                <a:gd name="T43" fmla="*/ 372 h 504"/>
                <a:gd name="T44" fmla="*/ 155 w 467"/>
                <a:gd name="T45" fmla="*/ 343 h 504"/>
                <a:gd name="T46" fmla="*/ 164 w 467"/>
                <a:gd name="T47" fmla="*/ 373 h 504"/>
                <a:gd name="T48" fmla="*/ 188 w 467"/>
                <a:gd name="T49" fmla="*/ 390 h 504"/>
                <a:gd name="T50" fmla="*/ 217 w 467"/>
                <a:gd name="T51" fmla="*/ 394 h 504"/>
                <a:gd name="T52" fmla="*/ 259 w 467"/>
                <a:gd name="T53" fmla="*/ 388 h 504"/>
                <a:gd name="T54" fmla="*/ 286 w 467"/>
                <a:gd name="T55" fmla="*/ 372 h 504"/>
                <a:gd name="T56" fmla="*/ 290 w 467"/>
                <a:gd name="T57" fmla="*/ 348 h 504"/>
                <a:gd name="T58" fmla="*/ 272 w 467"/>
                <a:gd name="T59" fmla="*/ 330 h 504"/>
                <a:gd name="T60" fmla="*/ 240 w 467"/>
                <a:gd name="T61" fmla="*/ 318 h 504"/>
                <a:gd name="T62" fmla="*/ 197 w 467"/>
                <a:gd name="T63" fmla="*/ 306 h 504"/>
                <a:gd name="T64" fmla="*/ 149 w 467"/>
                <a:gd name="T65" fmla="*/ 294 h 504"/>
                <a:gd name="T66" fmla="*/ 104 w 467"/>
                <a:gd name="T67" fmla="*/ 275 h 504"/>
                <a:gd name="T68" fmla="*/ 69 w 467"/>
                <a:gd name="T69" fmla="*/ 248 h 504"/>
                <a:gd name="T70" fmla="*/ 48 w 467"/>
                <a:gd name="T71" fmla="*/ 208 h 504"/>
                <a:gd name="T72" fmla="*/ 46 w 467"/>
                <a:gd name="T73" fmla="*/ 153 h 504"/>
                <a:gd name="T74" fmla="*/ 70 w 467"/>
                <a:gd name="T75" fmla="*/ 94 h 504"/>
                <a:gd name="T76" fmla="*/ 113 w 467"/>
                <a:gd name="T77" fmla="*/ 48 h 504"/>
                <a:gd name="T78" fmla="*/ 174 w 467"/>
                <a:gd name="T79" fmla="*/ 18 h 504"/>
                <a:gd name="T80" fmla="*/ 246 w 467"/>
                <a:gd name="T81" fmla="*/ 1 h 504"/>
                <a:gd name="T82" fmla="*/ 327 w 467"/>
                <a:gd name="T83" fmla="*/ 3 h 504"/>
                <a:gd name="T84" fmla="*/ 394 w 467"/>
                <a:gd name="T85" fmla="*/ 21 h 504"/>
                <a:gd name="T86" fmla="*/ 439 w 467"/>
                <a:gd name="T87" fmla="*/ 54 h 504"/>
                <a:gd name="T88" fmla="*/ 463 w 467"/>
                <a:gd name="T89" fmla="*/ 100 h 504"/>
                <a:gd name="T90" fmla="*/ 467 w 467"/>
                <a:gd name="T91" fmla="*/ 152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7" h="504">
                  <a:moveTo>
                    <a:pt x="316" y="152"/>
                  </a:moveTo>
                  <a:lnTo>
                    <a:pt x="314" y="137"/>
                  </a:lnTo>
                  <a:lnTo>
                    <a:pt x="308" y="126"/>
                  </a:lnTo>
                  <a:lnTo>
                    <a:pt x="299" y="119"/>
                  </a:lnTo>
                  <a:lnTo>
                    <a:pt x="281" y="113"/>
                  </a:lnTo>
                  <a:lnTo>
                    <a:pt x="259" y="110"/>
                  </a:lnTo>
                  <a:lnTo>
                    <a:pt x="235" y="113"/>
                  </a:lnTo>
                  <a:lnTo>
                    <a:pt x="219" y="117"/>
                  </a:lnTo>
                  <a:lnTo>
                    <a:pt x="209" y="126"/>
                  </a:lnTo>
                  <a:lnTo>
                    <a:pt x="203" y="138"/>
                  </a:lnTo>
                  <a:lnTo>
                    <a:pt x="204" y="149"/>
                  </a:lnTo>
                  <a:lnTo>
                    <a:pt x="210" y="159"/>
                  </a:lnTo>
                  <a:lnTo>
                    <a:pt x="220" y="167"/>
                  </a:lnTo>
                  <a:lnTo>
                    <a:pt x="235" y="174"/>
                  </a:lnTo>
                  <a:lnTo>
                    <a:pt x="255" y="180"/>
                  </a:lnTo>
                  <a:lnTo>
                    <a:pt x="275" y="184"/>
                  </a:lnTo>
                  <a:lnTo>
                    <a:pt x="298" y="190"/>
                  </a:lnTo>
                  <a:lnTo>
                    <a:pt x="320" y="196"/>
                  </a:lnTo>
                  <a:lnTo>
                    <a:pt x="344" y="204"/>
                  </a:lnTo>
                  <a:lnTo>
                    <a:pt x="368" y="213"/>
                  </a:lnTo>
                  <a:lnTo>
                    <a:pt x="388" y="222"/>
                  </a:lnTo>
                  <a:lnTo>
                    <a:pt x="408" y="233"/>
                  </a:lnTo>
                  <a:lnTo>
                    <a:pt x="426" y="248"/>
                  </a:lnTo>
                  <a:lnTo>
                    <a:pt x="437" y="266"/>
                  </a:lnTo>
                  <a:lnTo>
                    <a:pt x="446" y="287"/>
                  </a:lnTo>
                  <a:lnTo>
                    <a:pt x="451" y="311"/>
                  </a:lnTo>
                  <a:lnTo>
                    <a:pt x="448" y="339"/>
                  </a:lnTo>
                  <a:lnTo>
                    <a:pt x="439" y="375"/>
                  </a:lnTo>
                  <a:lnTo>
                    <a:pt x="423" y="406"/>
                  </a:lnTo>
                  <a:lnTo>
                    <a:pt x="402" y="431"/>
                  </a:lnTo>
                  <a:lnTo>
                    <a:pt x="376" y="453"/>
                  </a:lnTo>
                  <a:lnTo>
                    <a:pt x="345" y="473"/>
                  </a:lnTo>
                  <a:lnTo>
                    <a:pt x="311" y="486"/>
                  </a:lnTo>
                  <a:lnTo>
                    <a:pt x="274" y="497"/>
                  </a:lnTo>
                  <a:lnTo>
                    <a:pt x="232" y="503"/>
                  </a:lnTo>
                  <a:lnTo>
                    <a:pt x="189" y="504"/>
                  </a:lnTo>
                  <a:lnTo>
                    <a:pt x="149" y="503"/>
                  </a:lnTo>
                  <a:lnTo>
                    <a:pt x="112" y="495"/>
                  </a:lnTo>
                  <a:lnTo>
                    <a:pt x="81" y="482"/>
                  </a:lnTo>
                  <a:lnTo>
                    <a:pt x="54" y="467"/>
                  </a:lnTo>
                  <a:lnTo>
                    <a:pt x="32" y="446"/>
                  </a:lnTo>
                  <a:lnTo>
                    <a:pt x="17" y="424"/>
                  </a:lnTo>
                  <a:lnTo>
                    <a:pt x="5" y="400"/>
                  </a:lnTo>
                  <a:lnTo>
                    <a:pt x="0" y="372"/>
                  </a:lnTo>
                  <a:lnTo>
                    <a:pt x="2" y="343"/>
                  </a:lnTo>
                  <a:lnTo>
                    <a:pt x="155" y="343"/>
                  </a:lnTo>
                  <a:lnTo>
                    <a:pt x="158" y="360"/>
                  </a:lnTo>
                  <a:lnTo>
                    <a:pt x="164" y="373"/>
                  </a:lnTo>
                  <a:lnTo>
                    <a:pt x="174" y="382"/>
                  </a:lnTo>
                  <a:lnTo>
                    <a:pt x="188" y="390"/>
                  </a:lnTo>
                  <a:lnTo>
                    <a:pt x="203" y="393"/>
                  </a:lnTo>
                  <a:lnTo>
                    <a:pt x="217" y="394"/>
                  </a:lnTo>
                  <a:lnTo>
                    <a:pt x="240" y="393"/>
                  </a:lnTo>
                  <a:lnTo>
                    <a:pt x="259" y="388"/>
                  </a:lnTo>
                  <a:lnTo>
                    <a:pt x="275" y="381"/>
                  </a:lnTo>
                  <a:lnTo>
                    <a:pt x="286" y="372"/>
                  </a:lnTo>
                  <a:lnTo>
                    <a:pt x="290" y="358"/>
                  </a:lnTo>
                  <a:lnTo>
                    <a:pt x="290" y="348"/>
                  </a:lnTo>
                  <a:lnTo>
                    <a:pt x="284" y="338"/>
                  </a:lnTo>
                  <a:lnTo>
                    <a:pt x="272" y="330"/>
                  </a:lnTo>
                  <a:lnTo>
                    <a:pt x="258" y="323"/>
                  </a:lnTo>
                  <a:lnTo>
                    <a:pt x="240" y="318"/>
                  </a:lnTo>
                  <a:lnTo>
                    <a:pt x="219" y="312"/>
                  </a:lnTo>
                  <a:lnTo>
                    <a:pt x="197" y="306"/>
                  </a:lnTo>
                  <a:lnTo>
                    <a:pt x="173" y="300"/>
                  </a:lnTo>
                  <a:lnTo>
                    <a:pt x="149" y="294"/>
                  </a:lnTo>
                  <a:lnTo>
                    <a:pt x="127" y="285"/>
                  </a:lnTo>
                  <a:lnTo>
                    <a:pt x="104" y="275"/>
                  </a:lnTo>
                  <a:lnTo>
                    <a:pt x="85" y="263"/>
                  </a:lnTo>
                  <a:lnTo>
                    <a:pt x="69" y="248"/>
                  </a:lnTo>
                  <a:lnTo>
                    <a:pt x="55" y="230"/>
                  </a:lnTo>
                  <a:lnTo>
                    <a:pt x="48" y="208"/>
                  </a:lnTo>
                  <a:lnTo>
                    <a:pt x="44" y="183"/>
                  </a:lnTo>
                  <a:lnTo>
                    <a:pt x="46" y="153"/>
                  </a:lnTo>
                  <a:lnTo>
                    <a:pt x="55" y="122"/>
                  </a:lnTo>
                  <a:lnTo>
                    <a:pt x="70" y="94"/>
                  </a:lnTo>
                  <a:lnTo>
                    <a:pt x="90" y="68"/>
                  </a:lnTo>
                  <a:lnTo>
                    <a:pt x="113" y="48"/>
                  </a:lnTo>
                  <a:lnTo>
                    <a:pt x="142" y="31"/>
                  </a:lnTo>
                  <a:lnTo>
                    <a:pt x="174" y="18"/>
                  </a:lnTo>
                  <a:lnTo>
                    <a:pt x="209" y="7"/>
                  </a:lnTo>
                  <a:lnTo>
                    <a:pt x="246" y="1"/>
                  </a:lnTo>
                  <a:lnTo>
                    <a:pt x="286" y="0"/>
                  </a:lnTo>
                  <a:lnTo>
                    <a:pt x="327" y="3"/>
                  </a:lnTo>
                  <a:lnTo>
                    <a:pt x="365" y="10"/>
                  </a:lnTo>
                  <a:lnTo>
                    <a:pt x="394" y="21"/>
                  </a:lnTo>
                  <a:lnTo>
                    <a:pt x="420" y="36"/>
                  </a:lnTo>
                  <a:lnTo>
                    <a:pt x="439" y="54"/>
                  </a:lnTo>
                  <a:lnTo>
                    <a:pt x="452" y="76"/>
                  </a:lnTo>
                  <a:lnTo>
                    <a:pt x="463" y="100"/>
                  </a:lnTo>
                  <a:lnTo>
                    <a:pt x="467" y="125"/>
                  </a:lnTo>
                  <a:lnTo>
                    <a:pt x="467" y="152"/>
                  </a:lnTo>
                  <a:lnTo>
                    <a:pt x="316" y="152"/>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1" name="Freeform 11"/>
            <p:cNvSpPr>
              <a:spLocks noEditPoints="1"/>
            </p:cNvSpPr>
            <p:nvPr/>
          </p:nvSpPr>
          <p:spPr bwMode="gray">
            <a:xfrm>
              <a:off x="1739901" y="4776788"/>
              <a:ext cx="655638" cy="585788"/>
            </a:xfrm>
            <a:custGeom>
              <a:avLst/>
              <a:gdLst>
                <a:gd name="T0" fmla="*/ 224 w 413"/>
                <a:gd name="T1" fmla="*/ 93 h 369"/>
                <a:gd name="T2" fmla="*/ 240 w 413"/>
                <a:gd name="T3" fmla="*/ 96 h 369"/>
                <a:gd name="T4" fmla="*/ 254 w 413"/>
                <a:gd name="T5" fmla="*/ 104 h 369"/>
                <a:gd name="T6" fmla="*/ 264 w 413"/>
                <a:gd name="T7" fmla="*/ 117 h 369"/>
                <a:gd name="T8" fmla="*/ 269 w 413"/>
                <a:gd name="T9" fmla="*/ 135 h 369"/>
                <a:gd name="T10" fmla="*/ 270 w 413"/>
                <a:gd name="T11" fmla="*/ 156 h 369"/>
                <a:gd name="T12" fmla="*/ 269 w 413"/>
                <a:gd name="T13" fmla="*/ 181 h 369"/>
                <a:gd name="T14" fmla="*/ 261 w 413"/>
                <a:gd name="T15" fmla="*/ 211 h 369"/>
                <a:gd name="T16" fmla="*/ 251 w 413"/>
                <a:gd name="T17" fmla="*/ 235 h 369"/>
                <a:gd name="T18" fmla="*/ 239 w 413"/>
                <a:gd name="T19" fmla="*/ 253 h 369"/>
                <a:gd name="T20" fmla="*/ 226 w 413"/>
                <a:gd name="T21" fmla="*/ 264 h 369"/>
                <a:gd name="T22" fmla="*/ 209 w 413"/>
                <a:gd name="T23" fmla="*/ 272 h 369"/>
                <a:gd name="T24" fmla="*/ 191 w 413"/>
                <a:gd name="T25" fmla="*/ 275 h 369"/>
                <a:gd name="T26" fmla="*/ 174 w 413"/>
                <a:gd name="T27" fmla="*/ 272 h 369"/>
                <a:gd name="T28" fmla="*/ 160 w 413"/>
                <a:gd name="T29" fmla="*/ 264 h 369"/>
                <a:gd name="T30" fmla="*/ 151 w 413"/>
                <a:gd name="T31" fmla="*/ 253 h 369"/>
                <a:gd name="T32" fmla="*/ 145 w 413"/>
                <a:gd name="T33" fmla="*/ 235 h 369"/>
                <a:gd name="T34" fmla="*/ 144 w 413"/>
                <a:gd name="T35" fmla="*/ 211 h 369"/>
                <a:gd name="T36" fmla="*/ 147 w 413"/>
                <a:gd name="T37" fmla="*/ 181 h 369"/>
                <a:gd name="T38" fmla="*/ 150 w 413"/>
                <a:gd name="T39" fmla="*/ 163 h 369"/>
                <a:gd name="T40" fmla="*/ 157 w 413"/>
                <a:gd name="T41" fmla="*/ 147 h 369"/>
                <a:gd name="T42" fmla="*/ 165 w 413"/>
                <a:gd name="T43" fmla="*/ 131 h 369"/>
                <a:gd name="T44" fmla="*/ 175 w 413"/>
                <a:gd name="T45" fmla="*/ 116 h 369"/>
                <a:gd name="T46" fmla="*/ 188 w 413"/>
                <a:gd name="T47" fmla="*/ 104 h 369"/>
                <a:gd name="T48" fmla="*/ 205 w 413"/>
                <a:gd name="T49" fmla="*/ 96 h 369"/>
                <a:gd name="T50" fmla="*/ 224 w 413"/>
                <a:gd name="T51" fmla="*/ 93 h 369"/>
                <a:gd name="T52" fmla="*/ 4 w 413"/>
                <a:gd name="T53" fmla="*/ 189 h 369"/>
                <a:gd name="T54" fmla="*/ 0 w 413"/>
                <a:gd name="T55" fmla="*/ 226 h 369"/>
                <a:gd name="T56" fmla="*/ 4 w 413"/>
                <a:gd name="T57" fmla="*/ 259 h 369"/>
                <a:gd name="T58" fmla="*/ 13 w 413"/>
                <a:gd name="T59" fmla="*/ 287 h 369"/>
                <a:gd name="T60" fmla="*/ 28 w 413"/>
                <a:gd name="T61" fmla="*/ 312 h 369"/>
                <a:gd name="T62" fmla="*/ 49 w 413"/>
                <a:gd name="T63" fmla="*/ 331 h 369"/>
                <a:gd name="T64" fmla="*/ 74 w 413"/>
                <a:gd name="T65" fmla="*/ 348 h 369"/>
                <a:gd name="T66" fmla="*/ 104 w 413"/>
                <a:gd name="T67" fmla="*/ 360 h 369"/>
                <a:gd name="T68" fmla="*/ 138 w 413"/>
                <a:gd name="T69" fmla="*/ 366 h 369"/>
                <a:gd name="T70" fmla="*/ 174 w 413"/>
                <a:gd name="T71" fmla="*/ 369 h 369"/>
                <a:gd name="T72" fmla="*/ 211 w 413"/>
                <a:gd name="T73" fmla="*/ 366 h 369"/>
                <a:gd name="T74" fmla="*/ 246 w 413"/>
                <a:gd name="T75" fmla="*/ 360 h 369"/>
                <a:gd name="T76" fmla="*/ 281 w 413"/>
                <a:gd name="T77" fmla="*/ 348 h 369"/>
                <a:gd name="T78" fmla="*/ 312 w 413"/>
                <a:gd name="T79" fmla="*/ 331 h 369"/>
                <a:gd name="T80" fmla="*/ 340 w 413"/>
                <a:gd name="T81" fmla="*/ 311 h 369"/>
                <a:gd name="T82" fmla="*/ 364 w 413"/>
                <a:gd name="T83" fmla="*/ 285 h 369"/>
                <a:gd name="T84" fmla="*/ 385 w 413"/>
                <a:gd name="T85" fmla="*/ 256 h 369"/>
                <a:gd name="T86" fmla="*/ 399 w 413"/>
                <a:gd name="T87" fmla="*/ 221 h 369"/>
                <a:gd name="T88" fmla="*/ 410 w 413"/>
                <a:gd name="T89" fmla="*/ 181 h 369"/>
                <a:gd name="T90" fmla="*/ 413 w 413"/>
                <a:gd name="T91" fmla="*/ 146 h 369"/>
                <a:gd name="T92" fmla="*/ 410 w 413"/>
                <a:gd name="T93" fmla="*/ 114 h 369"/>
                <a:gd name="T94" fmla="*/ 402 w 413"/>
                <a:gd name="T95" fmla="*/ 86 h 369"/>
                <a:gd name="T96" fmla="*/ 388 w 413"/>
                <a:gd name="T97" fmla="*/ 61 h 369"/>
                <a:gd name="T98" fmla="*/ 368 w 413"/>
                <a:gd name="T99" fmla="*/ 40 h 369"/>
                <a:gd name="T100" fmla="*/ 343 w 413"/>
                <a:gd name="T101" fmla="*/ 22 h 369"/>
                <a:gd name="T102" fmla="*/ 313 w 413"/>
                <a:gd name="T103" fmla="*/ 10 h 369"/>
                <a:gd name="T104" fmla="*/ 279 w 413"/>
                <a:gd name="T105" fmla="*/ 3 h 369"/>
                <a:gd name="T106" fmla="*/ 239 w 413"/>
                <a:gd name="T107" fmla="*/ 0 h 369"/>
                <a:gd name="T108" fmla="*/ 196 w 413"/>
                <a:gd name="T109" fmla="*/ 3 h 369"/>
                <a:gd name="T110" fmla="*/ 154 w 413"/>
                <a:gd name="T111" fmla="*/ 12 h 369"/>
                <a:gd name="T112" fmla="*/ 117 w 413"/>
                <a:gd name="T113" fmla="*/ 28 h 369"/>
                <a:gd name="T114" fmla="*/ 84 w 413"/>
                <a:gd name="T115" fmla="*/ 49 h 369"/>
                <a:gd name="T116" fmla="*/ 56 w 413"/>
                <a:gd name="T117" fmla="*/ 76 h 369"/>
                <a:gd name="T118" fmla="*/ 32 w 413"/>
                <a:gd name="T119" fmla="*/ 108 h 369"/>
                <a:gd name="T120" fmla="*/ 14 w 413"/>
                <a:gd name="T121" fmla="*/ 146 h 369"/>
                <a:gd name="T122" fmla="*/ 4 w 413"/>
                <a:gd name="T123" fmla="*/ 189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13" h="369">
                  <a:moveTo>
                    <a:pt x="224" y="93"/>
                  </a:moveTo>
                  <a:lnTo>
                    <a:pt x="240" y="96"/>
                  </a:lnTo>
                  <a:lnTo>
                    <a:pt x="254" y="104"/>
                  </a:lnTo>
                  <a:lnTo>
                    <a:pt x="264" y="117"/>
                  </a:lnTo>
                  <a:lnTo>
                    <a:pt x="269" y="135"/>
                  </a:lnTo>
                  <a:lnTo>
                    <a:pt x="270" y="156"/>
                  </a:lnTo>
                  <a:lnTo>
                    <a:pt x="269" y="181"/>
                  </a:lnTo>
                  <a:lnTo>
                    <a:pt x="261" y="211"/>
                  </a:lnTo>
                  <a:lnTo>
                    <a:pt x="251" y="235"/>
                  </a:lnTo>
                  <a:lnTo>
                    <a:pt x="239" y="253"/>
                  </a:lnTo>
                  <a:lnTo>
                    <a:pt x="226" y="264"/>
                  </a:lnTo>
                  <a:lnTo>
                    <a:pt x="209" y="272"/>
                  </a:lnTo>
                  <a:lnTo>
                    <a:pt x="191" y="275"/>
                  </a:lnTo>
                  <a:lnTo>
                    <a:pt x="174" y="272"/>
                  </a:lnTo>
                  <a:lnTo>
                    <a:pt x="160" y="264"/>
                  </a:lnTo>
                  <a:lnTo>
                    <a:pt x="151" y="253"/>
                  </a:lnTo>
                  <a:lnTo>
                    <a:pt x="145" y="235"/>
                  </a:lnTo>
                  <a:lnTo>
                    <a:pt x="144" y="211"/>
                  </a:lnTo>
                  <a:lnTo>
                    <a:pt x="147" y="181"/>
                  </a:lnTo>
                  <a:lnTo>
                    <a:pt x="150" y="163"/>
                  </a:lnTo>
                  <a:lnTo>
                    <a:pt x="157" y="147"/>
                  </a:lnTo>
                  <a:lnTo>
                    <a:pt x="165" y="131"/>
                  </a:lnTo>
                  <a:lnTo>
                    <a:pt x="175" y="116"/>
                  </a:lnTo>
                  <a:lnTo>
                    <a:pt x="188" y="104"/>
                  </a:lnTo>
                  <a:lnTo>
                    <a:pt x="205" y="96"/>
                  </a:lnTo>
                  <a:lnTo>
                    <a:pt x="224" y="93"/>
                  </a:lnTo>
                  <a:close/>
                  <a:moveTo>
                    <a:pt x="4" y="189"/>
                  </a:moveTo>
                  <a:lnTo>
                    <a:pt x="0" y="226"/>
                  </a:lnTo>
                  <a:lnTo>
                    <a:pt x="4" y="259"/>
                  </a:lnTo>
                  <a:lnTo>
                    <a:pt x="13" y="287"/>
                  </a:lnTo>
                  <a:lnTo>
                    <a:pt x="28" y="312"/>
                  </a:lnTo>
                  <a:lnTo>
                    <a:pt x="49" y="331"/>
                  </a:lnTo>
                  <a:lnTo>
                    <a:pt x="74" y="348"/>
                  </a:lnTo>
                  <a:lnTo>
                    <a:pt x="104" y="360"/>
                  </a:lnTo>
                  <a:lnTo>
                    <a:pt x="138" y="366"/>
                  </a:lnTo>
                  <a:lnTo>
                    <a:pt x="174" y="369"/>
                  </a:lnTo>
                  <a:lnTo>
                    <a:pt x="211" y="366"/>
                  </a:lnTo>
                  <a:lnTo>
                    <a:pt x="246" y="360"/>
                  </a:lnTo>
                  <a:lnTo>
                    <a:pt x="281" y="348"/>
                  </a:lnTo>
                  <a:lnTo>
                    <a:pt x="312" y="331"/>
                  </a:lnTo>
                  <a:lnTo>
                    <a:pt x="340" y="311"/>
                  </a:lnTo>
                  <a:lnTo>
                    <a:pt x="364" y="285"/>
                  </a:lnTo>
                  <a:lnTo>
                    <a:pt x="385" y="256"/>
                  </a:lnTo>
                  <a:lnTo>
                    <a:pt x="399" y="221"/>
                  </a:lnTo>
                  <a:lnTo>
                    <a:pt x="410" y="181"/>
                  </a:lnTo>
                  <a:lnTo>
                    <a:pt x="413" y="146"/>
                  </a:lnTo>
                  <a:lnTo>
                    <a:pt x="410" y="114"/>
                  </a:lnTo>
                  <a:lnTo>
                    <a:pt x="402" y="86"/>
                  </a:lnTo>
                  <a:lnTo>
                    <a:pt x="388" y="61"/>
                  </a:lnTo>
                  <a:lnTo>
                    <a:pt x="368" y="40"/>
                  </a:lnTo>
                  <a:lnTo>
                    <a:pt x="343" y="22"/>
                  </a:lnTo>
                  <a:lnTo>
                    <a:pt x="313" y="10"/>
                  </a:lnTo>
                  <a:lnTo>
                    <a:pt x="279" y="3"/>
                  </a:lnTo>
                  <a:lnTo>
                    <a:pt x="239" y="0"/>
                  </a:lnTo>
                  <a:lnTo>
                    <a:pt x="196" y="3"/>
                  </a:lnTo>
                  <a:lnTo>
                    <a:pt x="154" y="12"/>
                  </a:lnTo>
                  <a:lnTo>
                    <a:pt x="117" y="28"/>
                  </a:lnTo>
                  <a:lnTo>
                    <a:pt x="84" y="49"/>
                  </a:lnTo>
                  <a:lnTo>
                    <a:pt x="56" y="76"/>
                  </a:lnTo>
                  <a:lnTo>
                    <a:pt x="32" y="108"/>
                  </a:lnTo>
                  <a:lnTo>
                    <a:pt x="14" y="146"/>
                  </a:lnTo>
                  <a:lnTo>
                    <a:pt x="4" y="189"/>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2" name="Freeform 12"/>
            <p:cNvSpPr>
              <a:spLocks/>
            </p:cNvSpPr>
            <p:nvPr/>
          </p:nvSpPr>
          <p:spPr bwMode="gray">
            <a:xfrm>
              <a:off x="2425701" y="4776788"/>
              <a:ext cx="649288" cy="585788"/>
            </a:xfrm>
            <a:custGeom>
              <a:avLst/>
              <a:gdLst>
                <a:gd name="T0" fmla="*/ 266 w 409"/>
                <a:gd name="T1" fmla="*/ 143 h 369"/>
                <a:gd name="T2" fmla="*/ 266 w 409"/>
                <a:gd name="T3" fmla="*/ 129 h 369"/>
                <a:gd name="T4" fmla="*/ 263 w 409"/>
                <a:gd name="T5" fmla="*/ 117 h 369"/>
                <a:gd name="T6" fmla="*/ 257 w 409"/>
                <a:gd name="T7" fmla="*/ 107 h 369"/>
                <a:gd name="T8" fmla="*/ 248 w 409"/>
                <a:gd name="T9" fmla="*/ 99 h 369"/>
                <a:gd name="T10" fmla="*/ 237 w 409"/>
                <a:gd name="T11" fmla="*/ 95 h 369"/>
                <a:gd name="T12" fmla="*/ 223 w 409"/>
                <a:gd name="T13" fmla="*/ 93 h 369"/>
                <a:gd name="T14" fmla="*/ 202 w 409"/>
                <a:gd name="T15" fmla="*/ 96 h 369"/>
                <a:gd name="T16" fmla="*/ 186 w 409"/>
                <a:gd name="T17" fmla="*/ 105 h 369"/>
                <a:gd name="T18" fmla="*/ 173 w 409"/>
                <a:gd name="T19" fmla="*/ 117 h 369"/>
                <a:gd name="T20" fmla="*/ 162 w 409"/>
                <a:gd name="T21" fmla="*/ 134 h 369"/>
                <a:gd name="T22" fmla="*/ 153 w 409"/>
                <a:gd name="T23" fmla="*/ 151 h 369"/>
                <a:gd name="T24" fmla="*/ 149 w 409"/>
                <a:gd name="T25" fmla="*/ 169 h 369"/>
                <a:gd name="T26" fmla="*/ 144 w 409"/>
                <a:gd name="T27" fmla="*/ 189 h 369"/>
                <a:gd name="T28" fmla="*/ 141 w 409"/>
                <a:gd name="T29" fmla="*/ 212 h 369"/>
                <a:gd name="T30" fmla="*/ 143 w 409"/>
                <a:gd name="T31" fmla="*/ 233 h 369"/>
                <a:gd name="T32" fmla="*/ 149 w 409"/>
                <a:gd name="T33" fmla="*/ 251 h 369"/>
                <a:gd name="T34" fmla="*/ 158 w 409"/>
                <a:gd name="T35" fmla="*/ 263 h 369"/>
                <a:gd name="T36" fmla="*/ 173 w 409"/>
                <a:gd name="T37" fmla="*/ 272 h 369"/>
                <a:gd name="T38" fmla="*/ 190 w 409"/>
                <a:gd name="T39" fmla="*/ 275 h 369"/>
                <a:gd name="T40" fmla="*/ 210 w 409"/>
                <a:gd name="T41" fmla="*/ 272 h 369"/>
                <a:gd name="T42" fmla="*/ 226 w 409"/>
                <a:gd name="T43" fmla="*/ 264 h 369"/>
                <a:gd name="T44" fmla="*/ 240 w 409"/>
                <a:gd name="T45" fmla="*/ 253 h 369"/>
                <a:gd name="T46" fmla="*/ 248 w 409"/>
                <a:gd name="T47" fmla="*/ 239 h 369"/>
                <a:gd name="T48" fmla="*/ 254 w 409"/>
                <a:gd name="T49" fmla="*/ 223 h 369"/>
                <a:gd name="T50" fmla="*/ 397 w 409"/>
                <a:gd name="T51" fmla="*/ 223 h 369"/>
                <a:gd name="T52" fmla="*/ 385 w 409"/>
                <a:gd name="T53" fmla="*/ 256 h 369"/>
                <a:gd name="T54" fmla="*/ 367 w 409"/>
                <a:gd name="T55" fmla="*/ 284 h 369"/>
                <a:gd name="T56" fmla="*/ 348 w 409"/>
                <a:gd name="T57" fmla="*/ 308 h 369"/>
                <a:gd name="T58" fmla="*/ 324 w 409"/>
                <a:gd name="T59" fmla="*/ 327 h 369"/>
                <a:gd name="T60" fmla="*/ 297 w 409"/>
                <a:gd name="T61" fmla="*/ 343 h 369"/>
                <a:gd name="T62" fmla="*/ 268 w 409"/>
                <a:gd name="T63" fmla="*/ 354 h 369"/>
                <a:gd name="T64" fmla="*/ 238 w 409"/>
                <a:gd name="T65" fmla="*/ 363 h 369"/>
                <a:gd name="T66" fmla="*/ 207 w 409"/>
                <a:gd name="T67" fmla="*/ 367 h 369"/>
                <a:gd name="T68" fmla="*/ 174 w 409"/>
                <a:gd name="T69" fmla="*/ 369 h 369"/>
                <a:gd name="T70" fmla="*/ 137 w 409"/>
                <a:gd name="T71" fmla="*/ 366 h 369"/>
                <a:gd name="T72" fmla="*/ 103 w 409"/>
                <a:gd name="T73" fmla="*/ 360 h 369"/>
                <a:gd name="T74" fmla="*/ 75 w 409"/>
                <a:gd name="T75" fmla="*/ 348 h 369"/>
                <a:gd name="T76" fmla="*/ 48 w 409"/>
                <a:gd name="T77" fmla="*/ 331 h 369"/>
                <a:gd name="T78" fmla="*/ 28 w 409"/>
                <a:gd name="T79" fmla="*/ 311 h 369"/>
                <a:gd name="T80" fmla="*/ 12 w 409"/>
                <a:gd name="T81" fmla="*/ 287 h 369"/>
                <a:gd name="T82" fmla="*/ 3 w 409"/>
                <a:gd name="T83" fmla="*/ 257 h 369"/>
                <a:gd name="T84" fmla="*/ 0 w 409"/>
                <a:gd name="T85" fmla="*/ 224 h 369"/>
                <a:gd name="T86" fmla="*/ 3 w 409"/>
                <a:gd name="T87" fmla="*/ 187 h 369"/>
                <a:gd name="T88" fmla="*/ 14 w 409"/>
                <a:gd name="T89" fmla="*/ 150 h 369"/>
                <a:gd name="T90" fmla="*/ 28 w 409"/>
                <a:gd name="T91" fmla="*/ 116 h 369"/>
                <a:gd name="T92" fmla="*/ 48 w 409"/>
                <a:gd name="T93" fmla="*/ 86 h 369"/>
                <a:gd name="T94" fmla="*/ 72 w 409"/>
                <a:gd name="T95" fmla="*/ 61 h 369"/>
                <a:gd name="T96" fmla="*/ 100 w 409"/>
                <a:gd name="T97" fmla="*/ 38 h 369"/>
                <a:gd name="T98" fmla="*/ 131 w 409"/>
                <a:gd name="T99" fmla="*/ 22 h 369"/>
                <a:gd name="T100" fmla="*/ 165 w 409"/>
                <a:gd name="T101" fmla="*/ 10 h 369"/>
                <a:gd name="T102" fmla="*/ 201 w 409"/>
                <a:gd name="T103" fmla="*/ 3 h 369"/>
                <a:gd name="T104" fmla="*/ 240 w 409"/>
                <a:gd name="T105" fmla="*/ 0 h 369"/>
                <a:gd name="T106" fmla="*/ 271 w 409"/>
                <a:gd name="T107" fmla="*/ 1 h 369"/>
                <a:gd name="T108" fmla="*/ 300 w 409"/>
                <a:gd name="T109" fmla="*/ 6 h 369"/>
                <a:gd name="T110" fmla="*/ 327 w 409"/>
                <a:gd name="T111" fmla="*/ 15 h 369"/>
                <a:gd name="T112" fmla="*/ 352 w 409"/>
                <a:gd name="T113" fmla="*/ 25 h 369"/>
                <a:gd name="T114" fmla="*/ 373 w 409"/>
                <a:gd name="T115" fmla="*/ 41 h 369"/>
                <a:gd name="T116" fmla="*/ 390 w 409"/>
                <a:gd name="T117" fmla="*/ 61 h 369"/>
                <a:gd name="T118" fmla="*/ 402 w 409"/>
                <a:gd name="T119" fmla="*/ 83 h 369"/>
                <a:gd name="T120" fmla="*/ 409 w 409"/>
                <a:gd name="T121" fmla="*/ 111 h 369"/>
                <a:gd name="T122" fmla="*/ 409 w 409"/>
                <a:gd name="T123" fmla="*/ 143 h 369"/>
                <a:gd name="T124" fmla="*/ 266 w 409"/>
                <a:gd name="T125" fmla="*/ 143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09" h="369">
                  <a:moveTo>
                    <a:pt x="266" y="143"/>
                  </a:moveTo>
                  <a:lnTo>
                    <a:pt x="266" y="129"/>
                  </a:lnTo>
                  <a:lnTo>
                    <a:pt x="263" y="117"/>
                  </a:lnTo>
                  <a:lnTo>
                    <a:pt x="257" y="107"/>
                  </a:lnTo>
                  <a:lnTo>
                    <a:pt x="248" y="99"/>
                  </a:lnTo>
                  <a:lnTo>
                    <a:pt x="237" y="95"/>
                  </a:lnTo>
                  <a:lnTo>
                    <a:pt x="223" y="93"/>
                  </a:lnTo>
                  <a:lnTo>
                    <a:pt x="202" y="96"/>
                  </a:lnTo>
                  <a:lnTo>
                    <a:pt x="186" y="105"/>
                  </a:lnTo>
                  <a:lnTo>
                    <a:pt x="173" y="117"/>
                  </a:lnTo>
                  <a:lnTo>
                    <a:pt x="162" y="134"/>
                  </a:lnTo>
                  <a:lnTo>
                    <a:pt x="153" y="151"/>
                  </a:lnTo>
                  <a:lnTo>
                    <a:pt x="149" y="169"/>
                  </a:lnTo>
                  <a:lnTo>
                    <a:pt x="144" y="189"/>
                  </a:lnTo>
                  <a:lnTo>
                    <a:pt x="141" y="212"/>
                  </a:lnTo>
                  <a:lnTo>
                    <a:pt x="143" y="233"/>
                  </a:lnTo>
                  <a:lnTo>
                    <a:pt x="149" y="251"/>
                  </a:lnTo>
                  <a:lnTo>
                    <a:pt x="158" y="263"/>
                  </a:lnTo>
                  <a:lnTo>
                    <a:pt x="173" y="272"/>
                  </a:lnTo>
                  <a:lnTo>
                    <a:pt x="190" y="275"/>
                  </a:lnTo>
                  <a:lnTo>
                    <a:pt x="210" y="272"/>
                  </a:lnTo>
                  <a:lnTo>
                    <a:pt x="226" y="264"/>
                  </a:lnTo>
                  <a:lnTo>
                    <a:pt x="240" y="253"/>
                  </a:lnTo>
                  <a:lnTo>
                    <a:pt x="248" y="239"/>
                  </a:lnTo>
                  <a:lnTo>
                    <a:pt x="254" y="223"/>
                  </a:lnTo>
                  <a:lnTo>
                    <a:pt x="397" y="223"/>
                  </a:lnTo>
                  <a:lnTo>
                    <a:pt x="385" y="256"/>
                  </a:lnTo>
                  <a:lnTo>
                    <a:pt x="367" y="284"/>
                  </a:lnTo>
                  <a:lnTo>
                    <a:pt x="348" y="308"/>
                  </a:lnTo>
                  <a:lnTo>
                    <a:pt x="324" y="327"/>
                  </a:lnTo>
                  <a:lnTo>
                    <a:pt x="297" y="343"/>
                  </a:lnTo>
                  <a:lnTo>
                    <a:pt x="268" y="354"/>
                  </a:lnTo>
                  <a:lnTo>
                    <a:pt x="238" y="363"/>
                  </a:lnTo>
                  <a:lnTo>
                    <a:pt x="207" y="367"/>
                  </a:lnTo>
                  <a:lnTo>
                    <a:pt x="174" y="369"/>
                  </a:lnTo>
                  <a:lnTo>
                    <a:pt x="137" y="366"/>
                  </a:lnTo>
                  <a:lnTo>
                    <a:pt x="103" y="360"/>
                  </a:lnTo>
                  <a:lnTo>
                    <a:pt x="75" y="348"/>
                  </a:lnTo>
                  <a:lnTo>
                    <a:pt x="48" y="331"/>
                  </a:lnTo>
                  <a:lnTo>
                    <a:pt x="28" y="311"/>
                  </a:lnTo>
                  <a:lnTo>
                    <a:pt x="12" y="287"/>
                  </a:lnTo>
                  <a:lnTo>
                    <a:pt x="3" y="257"/>
                  </a:lnTo>
                  <a:lnTo>
                    <a:pt x="0" y="224"/>
                  </a:lnTo>
                  <a:lnTo>
                    <a:pt x="3" y="187"/>
                  </a:lnTo>
                  <a:lnTo>
                    <a:pt x="14" y="150"/>
                  </a:lnTo>
                  <a:lnTo>
                    <a:pt x="28" y="116"/>
                  </a:lnTo>
                  <a:lnTo>
                    <a:pt x="48" y="86"/>
                  </a:lnTo>
                  <a:lnTo>
                    <a:pt x="72" y="61"/>
                  </a:lnTo>
                  <a:lnTo>
                    <a:pt x="100" y="38"/>
                  </a:lnTo>
                  <a:lnTo>
                    <a:pt x="131" y="22"/>
                  </a:lnTo>
                  <a:lnTo>
                    <a:pt x="165" y="10"/>
                  </a:lnTo>
                  <a:lnTo>
                    <a:pt x="201" y="3"/>
                  </a:lnTo>
                  <a:lnTo>
                    <a:pt x="240" y="0"/>
                  </a:lnTo>
                  <a:lnTo>
                    <a:pt x="271" y="1"/>
                  </a:lnTo>
                  <a:lnTo>
                    <a:pt x="300" y="6"/>
                  </a:lnTo>
                  <a:lnTo>
                    <a:pt x="327" y="15"/>
                  </a:lnTo>
                  <a:lnTo>
                    <a:pt x="352" y="25"/>
                  </a:lnTo>
                  <a:lnTo>
                    <a:pt x="373" y="41"/>
                  </a:lnTo>
                  <a:lnTo>
                    <a:pt x="390" y="61"/>
                  </a:lnTo>
                  <a:lnTo>
                    <a:pt x="402" y="83"/>
                  </a:lnTo>
                  <a:lnTo>
                    <a:pt x="409" y="111"/>
                  </a:lnTo>
                  <a:lnTo>
                    <a:pt x="409" y="143"/>
                  </a:lnTo>
                  <a:lnTo>
                    <a:pt x="266" y="143"/>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3" name="Freeform 13"/>
            <p:cNvSpPr>
              <a:spLocks noEditPoints="1"/>
            </p:cNvSpPr>
            <p:nvPr/>
          </p:nvSpPr>
          <p:spPr bwMode="gray">
            <a:xfrm>
              <a:off x="3063876" y="4564063"/>
              <a:ext cx="365125" cy="781050"/>
            </a:xfrm>
            <a:custGeom>
              <a:avLst/>
              <a:gdLst>
                <a:gd name="T0" fmla="*/ 0 w 230"/>
                <a:gd name="T1" fmla="*/ 492 h 492"/>
                <a:gd name="T2" fmla="*/ 62 w 230"/>
                <a:gd name="T3" fmla="*/ 143 h 492"/>
                <a:gd name="T4" fmla="*/ 203 w 230"/>
                <a:gd name="T5" fmla="*/ 143 h 492"/>
                <a:gd name="T6" fmla="*/ 141 w 230"/>
                <a:gd name="T7" fmla="*/ 492 h 492"/>
                <a:gd name="T8" fmla="*/ 0 w 230"/>
                <a:gd name="T9" fmla="*/ 492 h 492"/>
                <a:gd name="T10" fmla="*/ 87 w 230"/>
                <a:gd name="T11" fmla="*/ 0 h 492"/>
                <a:gd name="T12" fmla="*/ 230 w 230"/>
                <a:gd name="T13" fmla="*/ 0 h 492"/>
                <a:gd name="T14" fmla="*/ 211 w 230"/>
                <a:gd name="T15" fmla="*/ 100 h 492"/>
                <a:gd name="T16" fmla="*/ 69 w 230"/>
                <a:gd name="T17" fmla="*/ 100 h 492"/>
                <a:gd name="T18" fmla="*/ 87 w 230"/>
                <a:gd name="T19"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0" h="492">
                  <a:moveTo>
                    <a:pt x="0" y="492"/>
                  </a:moveTo>
                  <a:lnTo>
                    <a:pt x="62" y="143"/>
                  </a:lnTo>
                  <a:lnTo>
                    <a:pt x="203" y="143"/>
                  </a:lnTo>
                  <a:lnTo>
                    <a:pt x="141" y="492"/>
                  </a:lnTo>
                  <a:lnTo>
                    <a:pt x="0" y="492"/>
                  </a:lnTo>
                  <a:close/>
                  <a:moveTo>
                    <a:pt x="87" y="0"/>
                  </a:moveTo>
                  <a:lnTo>
                    <a:pt x="230" y="0"/>
                  </a:lnTo>
                  <a:lnTo>
                    <a:pt x="211" y="100"/>
                  </a:lnTo>
                  <a:lnTo>
                    <a:pt x="69" y="100"/>
                  </a:lnTo>
                  <a:lnTo>
                    <a:pt x="87"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4" name="Freeform 14"/>
            <p:cNvSpPr>
              <a:spLocks/>
            </p:cNvSpPr>
            <p:nvPr/>
          </p:nvSpPr>
          <p:spPr bwMode="gray">
            <a:xfrm>
              <a:off x="6357938" y="4179888"/>
              <a:ext cx="180975" cy="539750"/>
            </a:xfrm>
            <a:custGeom>
              <a:avLst/>
              <a:gdLst>
                <a:gd name="T0" fmla="*/ 9 w 114"/>
                <a:gd name="T1" fmla="*/ 47 h 340"/>
                <a:gd name="T2" fmla="*/ 6 w 114"/>
                <a:gd name="T3" fmla="*/ 86 h 340"/>
                <a:gd name="T4" fmla="*/ 3 w 114"/>
                <a:gd name="T5" fmla="*/ 120 h 340"/>
                <a:gd name="T6" fmla="*/ 1 w 114"/>
                <a:gd name="T7" fmla="*/ 153 h 340"/>
                <a:gd name="T8" fmla="*/ 0 w 114"/>
                <a:gd name="T9" fmla="*/ 188 h 340"/>
                <a:gd name="T10" fmla="*/ 0 w 114"/>
                <a:gd name="T11" fmla="*/ 229 h 340"/>
                <a:gd name="T12" fmla="*/ 0 w 114"/>
                <a:gd name="T13" fmla="*/ 246 h 340"/>
                <a:gd name="T14" fmla="*/ 0 w 114"/>
                <a:gd name="T15" fmla="*/ 260 h 340"/>
                <a:gd name="T16" fmla="*/ 0 w 114"/>
                <a:gd name="T17" fmla="*/ 273 h 340"/>
                <a:gd name="T18" fmla="*/ 0 w 114"/>
                <a:gd name="T19" fmla="*/ 290 h 340"/>
                <a:gd name="T20" fmla="*/ 6 w 114"/>
                <a:gd name="T21" fmla="*/ 310 h 340"/>
                <a:gd name="T22" fmla="*/ 18 w 114"/>
                <a:gd name="T23" fmla="*/ 327 h 340"/>
                <a:gd name="T24" fmla="*/ 34 w 114"/>
                <a:gd name="T25" fmla="*/ 337 h 340"/>
                <a:gd name="T26" fmla="*/ 55 w 114"/>
                <a:gd name="T27" fmla="*/ 340 h 340"/>
                <a:gd name="T28" fmla="*/ 76 w 114"/>
                <a:gd name="T29" fmla="*/ 336 h 340"/>
                <a:gd name="T30" fmla="*/ 92 w 114"/>
                <a:gd name="T31" fmla="*/ 324 h 340"/>
                <a:gd name="T32" fmla="*/ 102 w 114"/>
                <a:gd name="T33" fmla="*/ 307 h 340"/>
                <a:gd name="T34" fmla="*/ 105 w 114"/>
                <a:gd name="T35" fmla="*/ 287 h 340"/>
                <a:gd name="T36" fmla="*/ 105 w 114"/>
                <a:gd name="T37" fmla="*/ 270 h 340"/>
                <a:gd name="T38" fmla="*/ 105 w 114"/>
                <a:gd name="T39" fmla="*/ 258 h 340"/>
                <a:gd name="T40" fmla="*/ 105 w 114"/>
                <a:gd name="T41" fmla="*/ 245 h 340"/>
                <a:gd name="T42" fmla="*/ 105 w 114"/>
                <a:gd name="T43" fmla="*/ 229 h 340"/>
                <a:gd name="T44" fmla="*/ 105 w 114"/>
                <a:gd name="T45" fmla="*/ 190 h 340"/>
                <a:gd name="T46" fmla="*/ 107 w 114"/>
                <a:gd name="T47" fmla="*/ 157 h 340"/>
                <a:gd name="T48" fmla="*/ 108 w 114"/>
                <a:gd name="T49" fmla="*/ 126 h 340"/>
                <a:gd name="T50" fmla="*/ 111 w 114"/>
                <a:gd name="T51" fmla="*/ 93 h 340"/>
                <a:gd name="T52" fmla="*/ 114 w 114"/>
                <a:gd name="T53" fmla="*/ 56 h 340"/>
                <a:gd name="T54" fmla="*/ 111 w 114"/>
                <a:gd name="T55" fmla="*/ 35 h 340"/>
                <a:gd name="T56" fmla="*/ 102 w 114"/>
                <a:gd name="T57" fmla="*/ 17 h 340"/>
                <a:gd name="T58" fmla="*/ 86 w 114"/>
                <a:gd name="T59" fmla="*/ 6 h 340"/>
                <a:gd name="T60" fmla="*/ 67 w 114"/>
                <a:gd name="T61" fmla="*/ 0 h 340"/>
                <a:gd name="T62" fmla="*/ 46 w 114"/>
                <a:gd name="T63" fmla="*/ 3 h 340"/>
                <a:gd name="T64" fmla="*/ 28 w 114"/>
                <a:gd name="T65" fmla="*/ 11 h 340"/>
                <a:gd name="T66" fmla="*/ 15 w 114"/>
                <a:gd name="T67" fmla="*/ 26 h 340"/>
                <a:gd name="T68" fmla="*/ 9 w 114"/>
                <a:gd name="T69" fmla="*/ 47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4" h="340">
                  <a:moveTo>
                    <a:pt x="9" y="47"/>
                  </a:moveTo>
                  <a:lnTo>
                    <a:pt x="6" y="86"/>
                  </a:lnTo>
                  <a:lnTo>
                    <a:pt x="3" y="120"/>
                  </a:lnTo>
                  <a:lnTo>
                    <a:pt x="1" y="153"/>
                  </a:lnTo>
                  <a:lnTo>
                    <a:pt x="0" y="188"/>
                  </a:lnTo>
                  <a:lnTo>
                    <a:pt x="0" y="229"/>
                  </a:lnTo>
                  <a:lnTo>
                    <a:pt x="0" y="246"/>
                  </a:lnTo>
                  <a:lnTo>
                    <a:pt x="0" y="260"/>
                  </a:lnTo>
                  <a:lnTo>
                    <a:pt x="0" y="273"/>
                  </a:lnTo>
                  <a:lnTo>
                    <a:pt x="0" y="290"/>
                  </a:lnTo>
                  <a:lnTo>
                    <a:pt x="6" y="310"/>
                  </a:lnTo>
                  <a:lnTo>
                    <a:pt x="18" y="327"/>
                  </a:lnTo>
                  <a:lnTo>
                    <a:pt x="34" y="337"/>
                  </a:lnTo>
                  <a:lnTo>
                    <a:pt x="55" y="340"/>
                  </a:lnTo>
                  <a:lnTo>
                    <a:pt x="76" y="336"/>
                  </a:lnTo>
                  <a:lnTo>
                    <a:pt x="92" y="324"/>
                  </a:lnTo>
                  <a:lnTo>
                    <a:pt x="102" y="307"/>
                  </a:lnTo>
                  <a:lnTo>
                    <a:pt x="105" y="287"/>
                  </a:lnTo>
                  <a:lnTo>
                    <a:pt x="105" y="270"/>
                  </a:lnTo>
                  <a:lnTo>
                    <a:pt x="105" y="258"/>
                  </a:lnTo>
                  <a:lnTo>
                    <a:pt x="105" y="245"/>
                  </a:lnTo>
                  <a:lnTo>
                    <a:pt x="105" y="229"/>
                  </a:lnTo>
                  <a:lnTo>
                    <a:pt x="105" y="190"/>
                  </a:lnTo>
                  <a:lnTo>
                    <a:pt x="107" y="157"/>
                  </a:lnTo>
                  <a:lnTo>
                    <a:pt x="108" y="126"/>
                  </a:lnTo>
                  <a:lnTo>
                    <a:pt x="111" y="93"/>
                  </a:lnTo>
                  <a:lnTo>
                    <a:pt x="114" y="56"/>
                  </a:lnTo>
                  <a:lnTo>
                    <a:pt x="111" y="35"/>
                  </a:lnTo>
                  <a:lnTo>
                    <a:pt x="102" y="17"/>
                  </a:lnTo>
                  <a:lnTo>
                    <a:pt x="86" y="6"/>
                  </a:lnTo>
                  <a:lnTo>
                    <a:pt x="67" y="0"/>
                  </a:lnTo>
                  <a:lnTo>
                    <a:pt x="46" y="3"/>
                  </a:lnTo>
                  <a:lnTo>
                    <a:pt x="28" y="11"/>
                  </a:lnTo>
                  <a:lnTo>
                    <a:pt x="15" y="26"/>
                  </a:lnTo>
                  <a:lnTo>
                    <a:pt x="9" y="47"/>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5" name="Freeform 15"/>
            <p:cNvSpPr>
              <a:spLocks/>
            </p:cNvSpPr>
            <p:nvPr/>
          </p:nvSpPr>
          <p:spPr bwMode="gray">
            <a:xfrm>
              <a:off x="6105526" y="4179888"/>
              <a:ext cx="190500" cy="539750"/>
            </a:xfrm>
            <a:custGeom>
              <a:avLst/>
              <a:gdLst>
                <a:gd name="T0" fmla="*/ 15 w 120"/>
                <a:gd name="T1" fmla="*/ 44 h 340"/>
                <a:gd name="T2" fmla="*/ 10 w 120"/>
                <a:gd name="T3" fmla="*/ 84 h 340"/>
                <a:gd name="T4" fmla="*/ 6 w 120"/>
                <a:gd name="T5" fmla="*/ 119 h 340"/>
                <a:gd name="T6" fmla="*/ 3 w 120"/>
                <a:gd name="T7" fmla="*/ 153 h 340"/>
                <a:gd name="T8" fmla="*/ 1 w 120"/>
                <a:gd name="T9" fmla="*/ 187 h 340"/>
                <a:gd name="T10" fmla="*/ 0 w 120"/>
                <a:gd name="T11" fmla="*/ 229 h 340"/>
                <a:gd name="T12" fmla="*/ 0 w 120"/>
                <a:gd name="T13" fmla="*/ 246 h 340"/>
                <a:gd name="T14" fmla="*/ 1 w 120"/>
                <a:gd name="T15" fmla="*/ 260 h 340"/>
                <a:gd name="T16" fmla="*/ 1 w 120"/>
                <a:gd name="T17" fmla="*/ 273 h 340"/>
                <a:gd name="T18" fmla="*/ 3 w 120"/>
                <a:gd name="T19" fmla="*/ 291 h 340"/>
                <a:gd name="T20" fmla="*/ 7 w 120"/>
                <a:gd name="T21" fmla="*/ 310 h 340"/>
                <a:gd name="T22" fmla="*/ 19 w 120"/>
                <a:gd name="T23" fmla="*/ 327 h 340"/>
                <a:gd name="T24" fmla="*/ 37 w 120"/>
                <a:gd name="T25" fmla="*/ 337 h 340"/>
                <a:gd name="T26" fmla="*/ 58 w 120"/>
                <a:gd name="T27" fmla="*/ 340 h 340"/>
                <a:gd name="T28" fmla="*/ 78 w 120"/>
                <a:gd name="T29" fmla="*/ 336 h 340"/>
                <a:gd name="T30" fmla="*/ 95 w 120"/>
                <a:gd name="T31" fmla="*/ 324 h 340"/>
                <a:gd name="T32" fmla="*/ 105 w 120"/>
                <a:gd name="T33" fmla="*/ 306 h 340"/>
                <a:gd name="T34" fmla="*/ 108 w 120"/>
                <a:gd name="T35" fmla="*/ 287 h 340"/>
                <a:gd name="T36" fmla="*/ 107 w 120"/>
                <a:gd name="T37" fmla="*/ 270 h 340"/>
                <a:gd name="T38" fmla="*/ 107 w 120"/>
                <a:gd name="T39" fmla="*/ 257 h 340"/>
                <a:gd name="T40" fmla="*/ 107 w 120"/>
                <a:gd name="T41" fmla="*/ 245 h 340"/>
                <a:gd name="T42" fmla="*/ 107 w 120"/>
                <a:gd name="T43" fmla="*/ 229 h 340"/>
                <a:gd name="T44" fmla="*/ 107 w 120"/>
                <a:gd name="T45" fmla="*/ 190 h 340"/>
                <a:gd name="T46" fmla="*/ 108 w 120"/>
                <a:gd name="T47" fmla="*/ 157 h 340"/>
                <a:gd name="T48" fmla="*/ 111 w 120"/>
                <a:gd name="T49" fmla="*/ 127 h 340"/>
                <a:gd name="T50" fmla="*/ 116 w 120"/>
                <a:gd name="T51" fmla="*/ 95 h 340"/>
                <a:gd name="T52" fmla="*/ 120 w 120"/>
                <a:gd name="T53" fmla="*/ 59 h 340"/>
                <a:gd name="T54" fmla="*/ 119 w 120"/>
                <a:gd name="T55" fmla="*/ 38 h 340"/>
                <a:gd name="T56" fmla="*/ 110 w 120"/>
                <a:gd name="T57" fmla="*/ 20 h 340"/>
                <a:gd name="T58" fmla="*/ 95 w 120"/>
                <a:gd name="T59" fmla="*/ 7 h 340"/>
                <a:gd name="T60" fmla="*/ 74 w 120"/>
                <a:gd name="T61" fmla="*/ 0 h 340"/>
                <a:gd name="T62" fmla="*/ 53 w 120"/>
                <a:gd name="T63" fmla="*/ 1 h 340"/>
                <a:gd name="T64" fmla="*/ 35 w 120"/>
                <a:gd name="T65" fmla="*/ 10 h 340"/>
                <a:gd name="T66" fmla="*/ 22 w 120"/>
                <a:gd name="T67" fmla="*/ 25 h 340"/>
                <a:gd name="T68" fmla="*/ 15 w 120"/>
                <a:gd name="T69" fmla="*/ 4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0" h="340">
                  <a:moveTo>
                    <a:pt x="15" y="44"/>
                  </a:moveTo>
                  <a:lnTo>
                    <a:pt x="10" y="84"/>
                  </a:lnTo>
                  <a:lnTo>
                    <a:pt x="6" y="119"/>
                  </a:lnTo>
                  <a:lnTo>
                    <a:pt x="3" y="153"/>
                  </a:lnTo>
                  <a:lnTo>
                    <a:pt x="1" y="187"/>
                  </a:lnTo>
                  <a:lnTo>
                    <a:pt x="0" y="229"/>
                  </a:lnTo>
                  <a:lnTo>
                    <a:pt x="0" y="246"/>
                  </a:lnTo>
                  <a:lnTo>
                    <a:pt x="1" y="260"/>
                  </a:lnTo>
                  <a:lnTo>
                    <a:pt x="1" y="273"/>
                  </a:lnTo>
                  <a:lnTo>
                    <a:pt x="3" y="291"/>
                  </a:lnTo>
                  <a:lnTo>
                    <a:pt x="7" y="310"/>
                  </a:lnTo>
                  <a:lnTo>
                    <a:pt x="19" y="327"/>
                  </a:lnTo>
                  <a:lnTo>
                    <a:pt x="37" y="337"/>
                  </a:lnTo>
                  <a:lnTo>
                    <a:pt x="58" y="340"/>
                  </a:lnTo>
                  <a:lnTo>
                    <a:pt x="78" y="336"/>
                  </a:lnTo>
                  <a:lnTo>
                    <a:pt x="95" y="324"/>
                  </a:lnTo>
                  <a:lnTo>
                    <a:pt x="105" y="306"/>
                  </a:lnTo>
                  <a:lnTo>
                    <a:pt x="108" y="287"/>
                  </a:lnTo>
                  <a:lnTo>
                    <a:pt x="107" y="270"/>
                  </a:lnTo>
                  <a:lnTo>
                    <a:pt x="107" y="257"/>
                  </a:lnTo>
                  <a:lnTo>
                    <a:pt x="107" y="245"/>
                  </a:lnTo>
                  <a:lnTo>
                    <a:pt x="107" y="229"/>
                  </a:lnTo>
                  <a:lnTo>
                    <a:pt x="107" y="190"/>
                  </a:lnTo>
                  <a:lnTo>
                    <a:pt x="108" y="157"/>
                  </a:lnTo>
                  <a:lnTo>
                    <a:pt x="111" y="127"/>
                  </a:lnTo>
                  <a:lnTo>
                    <a:pt x="116" y="95"/>
                  </a:lnTo>
                  <a:lnTo>
                    <a:pt x="120" y="59"/>
                  </a:lnTo>
                  <a:lnTo>
                    <a:pt x="119" y="38"/>
                  </a:lnTo>
                  <a:lnTo>
                    <a:pt x="110" y="20"/>
                  </a:lnTo>
                  <a:lnTo>
                    <a:pt x="95" y="7"/>
                  </a:lnTo>
                  <a:lnTo>
                    <a:pt x="74" y="0"/>
                  </a:lnTo>
                  <a:lnTo>
                    <a:pt x="53" y="1"/>
                  </a:lnTo>
                  <a:lnTo>
                    <a:pt x="35" y="10"/>
                  </a:lnTo>
                  <a:lnTo>
                    <a:pt x="22" y="25"/>
                  </a:lnTo>
                  <a:lnTo>
                    <a:pt x="15" y="44"/>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6" name="Freeform 16"/>
            <p:cNvSpPr>
              <a:spLocks/>
            </p:cNvSpPr>
            <p:nvPr/>
          </p:nvSpPr>
          <p:spPr bwMode="gray">
            <a:xfrm>
              <a:off x="6184901" y="5021263"/>
              <a:ext cx="344488" cy="569913"/>
            </a:xfrm>
            <a:custGeom>
              <a:avLst/>
              <a:gdLst>
                <a:gd name="T0" fmla="*/ 2 w 217"/>
                <a:gd name="T1" fmla="*/ 66 h 359"/>
                <a:gd name="T2" fmla="*/ 20 w 217"/>
                <a:gd name="T3" fmla="*/ 128 h 359"/>
                <a:gd name="T4" fmla="*/ 42 w 217"/>
                <a:gd name="T5" fmla="*/ 185 h 359"/>
                <a:gd name="T6" fmla="*/ 64 w 217"/>
                <a:gd name="T7" fmla="*/ 237 h 359"/>
                <a:gd name="T8" fmla="*/ 91 w 217"/>
                <a:gd name="T9" fmla="*/ 286 h 359"/>
                <a:gd name="T10" fmla="*/ 119 w 217"/>
                <a:gd name="T11" fmla="*/ 335 h 359"/>
                <a:gd name="T12" fmla="*/ 131 w 217"/>
                <a:gd name="T13" fmla="*/ 347 h 359"/>
                <a:gd name="T14" fmla="*/ 144 w 217"/>
                <a:gd name="T15" fmla="*/ 356 h 359"/>
                <a:gd name="T16" fmla="*/ 161 w 217"/>
                <a:gd name="T17" fmla="*/ 359 h 359"/>
                <a:gd name="T18" fmla="*/ 177 w 217"/>
                <a:gd name="T19" fmla="*/ 357 h 359"/>
                <a:gd name="T20" fmla="*/ 192 w 217"/>
                <a:gd name="T21" fmla="*/ 351 h 359"/>
                <a:gd name="T22" fmla="*/ 205 w 217"/>
                <a:gd name="T23" fmla="*/ 341 h 359"/>
                <a:gd name="T24" fmla="*/ 214 w 217"/>
                <a:gd name="T25" fmla="*/ 326 h 359"/>
                <a:gd name="T26" fmla="*/ 217 w 217"/>
                <a:gd name="T27" fmla="*/ 311 h 359"/>
                <a:gd name="T28" fmla="*/ 216 w 217"/>
                <a:gd name="T29" fmla="*/ 295 h 359"/>
                <a:gd name="T30" fmla="*/ 210 w 217"/>
                <a:gd name="T31" fmla="*/ 280 h 359"/>
                <a:gd name="T32" fmla="*/ 185 w 217"/>
                <a:gd name="T33" fmla="*/ 238 h 359"/>
                <a:gd name="T34" fmla="*/ 161 w 217"/>
                <a:gd name="T35" fmla="*/ 194 h 359"/>
                <a:gd name="T36" fmla="*/ 140 w 217"/>
                <a:gd name="T37" fmla="*/ 148 h 359"/>
                <a:gd name="T38" fmla="*/ 121 w 217"/>
                <a:gd name="T39" fmla="*/ 97 h 359"/>
                <a:gd name="T40" fmla="*/ 104 w 217"/>
                <a:gd name="T41" fmla="*/ 41 h 359"/>
                <a:gd name="T42" fmla="*/ 98 w 217"/>
                <a:gd name="T43" fmla="*/ 26 h 359"/>
                <a:gd name="T44" fmla="*/ 86 w 217"/>
                <a:gd name="T45" fmla="*/ 12 h 359"/>
                <a:gd name="T46" fmla="*/ 73 w 217"/>
                <a:gd name="T47" fmla="*/ 5 h 359"/>
                <a:gd name="T48" fmla="*/ 57 w 217"/>
                <a:gd name="T49" fmla="*/ 0 h 359"/>
                <a:gd name="T50" fmla="*/ 40 w 217"/>
                <a:gd name="T51" fmla="*/ 2 h 359"/>
                <a:gd name="T52" fmla="*/ 24 w 217"/>
                <a:gd name="T53" fmla="*/ 9 h 359"/>
                <a:gd name="T54" fmla="*/ 12 w 217"/>
                <a:gd name="T55" fmla="*/ 20 h 359"/>
                <a:gd name="T56" fmla="*/ 5 w 217"/>
                <a:gd name="T57" fmla="*/ 33 h 359"/>
                <a:gd name="T58" fmla="*/ 0 w 217"/>
                <a:gd name="T59" fmla="*/ 50 h 359"/>
                <a:gd name="T60" fmla="*/ 2 w 217"/>
                <a:gd name="T61" fmla="*/ 66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7" h="359">
                  <a:moveTo>
                    <a:pt x="2" y="66"/>
                  </a:moveTo>
                  <a:lnTo>
                    <a:pt x="20" y="128"/>
                  </a:lnTo>
                  <a:lnTo>
                    <a:pt x="42" y="185"/>
                  </a:lnTo>
                  <a:lnTo>
                    <a:pt x="64" y="237"/>
                  </a:lnTo>
                  <a:lnTo>
                    <a:pt x="91" y="286"/>
                  </a:lnTo>
                  <a:lnTo>
                    <a:pt x="119" y="335"/>
                  </a:lnTo>
                  <a:lnTo>
                    <a:pt x="131" y="347"/>
                  </a:lnTo>
                  <a:lnTo>
                    <a:pt x="144" y="356"/>
                  </a:lnTo>
                  <a:lnTo>
                    <a:pt x="161" y="359"/>
                  </a:lnTo>
                  <a:lnTo>
                    <a:pt x="177" y="357"/>
                  </a:lnTo>
                  <a:lnTo>
                    <a:pt x="192" y="351"/>
                  </a:lnTo>
                  <a:lnTo>
                    <a:pt x="205" y="341"/>
                  </a:lnTo>
                  <a:lnTo>
                    <a:pt x="214" y="326"/>
                  </a:lnTo>
                  <a:lnTo>
                    <a:pt x="217" y="311"/>
                  </a:lnTo>
                  <a:lnTo>
                    <a:pt x="216" y="295"/>
                  </a:lnTo>
                  <a:lnTo>
                    <a:pt x="210" y="280"/>
                  </a:lnTo>
                  <a:lnTo>
                    <a:pt x="185" y="238"/>
                  </a:lnTo>
                  <a:lnTo>
                    <a:pt x="161" y="194"/>
                  </a:lnTo>
                  <a:lnTo>
                    <a:pt x="140" y="148"/>
                  </a:lnTo>
                  <a:lnTo>
                    <a:pt x="121" y="97"/>
                  </a:lnTo>
                  <a:lnTo>
                    <a:pt x="104" y="41"/>
                  </a:lnTo>
                  <a:lnTo>
                    <a:pt x="98" y="26"/>
                  </a:lnTo>
                  <a:lnTo>
                    <a:pt x="86" y="12"/>
                  </a:lnTo>
                  <a:lnTo>
                    <a:pt x="73" y="5"/>
                  </a:lnTo>
                  <a:lnTo>
                    <a:pt x="57" y="0"/>
                  </a:lnTo>
                  <a:lnTo>
                    <a:pt x="40" y="2"/>
                  </a:lnTo>
                  <a:lnTo>
                    <a:pt x="24" y="9"/>
                  </a:lnTo>
                  <a:lnTo>
                    <a:pt x="12" y="20"/>
                  </a:lnTo>
                  <a:lnTo>
                    <a:pt x="5" y="33"/>
                  </a:lnTo>
                  <a:lnTo>
                    <a:pt x="0" y="50"/>
                  </a:lnTo>
                  <a:lnTo>
                    <a:pt x="2" y="66"/>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7" name="Freeform 17"/>
            <p:cNvSpPr>
              <a:spLocks/>
            </p:cNvSpPr>
            <p:nvPr/>
          </p:nvSpPr>
          <p:spPr bwMode="gray">
            <a:xfrm>
              <a:off x="6619876" y="3940175"/>
              <a:ext cx="558800" cy="166688"/>
            </a:xfrm>
            <a:custGeom>
              <a:avLst/>
              <a:gdLst>
                <a:gd name="T0" fmla="*/ 298 w 352"/>
                <a:gd name="T1" fmla="*/ 0 h 105"/>
                <a:gd name="T2" fmla="*/ 53 w 352"/>
                <a:gd name="T3" fmla="*/ 0 h 105"/>
                <a:gd name="T4" fmla="*/ 32 w 352"/>
                <a:gd name="T5" fmla="*/ 5 h 105"/>
                <a:gd name="T6" fmla="*/ 16 w 352"/>
                <a:gd name="T7" fmla="*/ 15 h 105"/>
                <a:gd name="T8" fmla="*/ 4 w 352"/>
                <a:gd name="T9" fmla="*/ 32 h 105"/>
                <a:gd name="T10" fmla="*/ 0 w 352"/>
                <a:gd name="T11" fmla="*/ 52 h 105"/>
                <a:gd name="T12" fmla="*/ 4 w 352"/>
                <a:gd name="T13" fmla="*/ 73 h 105"/>
                <a:gd name="T14" fmla="*/ 16 w 352"/>
                <a:gd name="T15" fmla="*/ 90 h 105"/>
                <a:gd name="T16" fmla="*/ 32 w 352"/>
                <a:gd name="T17" fmla="*/ 100 h 105"/>
                <a:gd name="T18" fmla="*/ 53 w 352"/>
                <a:gd name="T19" fmla="*/ 105 h 105"/>
                <a:gd name="T20" fmla="*/ 298 w 352"/>
                <a:gd name="T21" fmla="*/ 105 h 105"/>
                <a:gd name="T22" fmla="*/ 319 w 352"/>
                <a:gd name="T23" fmla="*/ 100 h 105"/>
                <a:gd name="T24" fmla="*/ 336 w 352"/>
                <a:gd name="T25" fmla="*/ 90 h 105"/>
                <a:gd name="T26" fmla="*/ 348 w 352"/>
                <a:gd name="T27" fmla="*/ 73 h 105"/>
                <a:gd name="T28" fmla="*/ 352 w 352"/>
                <a:gd name="T29" fmla="*/ 52 h 105"/>
                <a:gd name="T30" fmla="*/ 348 w 352"/>
                <a:gd name="T31" fmla="*/ 32 h 105"/>
                <a:gd name="T32" fmla="*/ 336 w 352"/>
                <a:gd name="T33" fmla="*/ 15 h 105"/>
                <a:gd name="T34" fmla="*/ 319 w 352"/>
                <a:gd name="T35" fmla="*/ 5 h 105"/>
                <a:gd name="T36" fmla="*/ 298 w 352"/>
                <a:gd name="T37"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52" h="105">
                  <a:moveTo>
                    <a:pt x="298" y="0"/>
                  </a:moveTo>
                  <a:lnTo>
                    <a:pt x="53" y="0"/>
                  </a:lnTo>
                  <a:lnTo>
                    <a:pt x="32" y="5"/>
                  </a:lnTo>
                  <a:lnTo>
                    <a:pt x="16" y="15"/>
                  </a:lnTo>
                  <a:lnTo>
                    <a:pt x="4" y="32"/>
                  </a:lnTo>
                  <a:lnTo>
                    <a:pt x="0" y="52"/>
                  </a:lnTo>
                  <a:lnTo>
                    <a:pt x="4" y="73"/>
                  </a:lnTo>
                  <a:lnTo>
                    <a:pt x="16" y="90"/>
                  </a:lnTo>
                  <a:lnTo>
                    <a:pt x="32" y="100"/>
                  </a:lnTo>
                  <a:lnTo>
                    <a:pt x="53" y="105"/>
                  </a:lnTo>
                  <a:lnTo>
                    <a:pt x="298" y="105"/>
                  </a:lnTo>
                  <a:lnTo>
                    <a:pt x="319" y="100"/>
                  </a:lnTo>
                  <a:lnTo>
                    <a:pt x="336" y="90"/>
                  </a:lnTo>
                  <a:lnTo>
                    <a:pt x="348" y="73"/>
                  </a:lnTo>
                  <a:lnTo>
                    <a:pt x="352" y="52"/>
                  </a:lnTo>
                  <a:lnTo>
                    <a:pt x="348" y="32"/>
                  </a:lnTo>
                  <a:lnTo>
                    <a:pt x="336" y="15"/>
                  </a:lnTo>
                  <a:lnTo>
                    <a:pt x="319" y="5"/>
                  </a:lnTo>
                  <a:lnTo>
                    <a:pt x="298"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8" name="Freeform 18"/>
            <p:cNvSpPr>
              <a:spLocks/>
            </p:cNvSpPr>
            <p:nvPr/>
          </p:nvSpPr>
          <p:spPr bwMode="gray">
            <a:xfrm>
              <a:off x="5510213" y="4791075"/>
              <a:ext cx="558800" cy="165100"/>
            </a:xfrm>
            <a:custGeom>
              <a:avLst/>
              <a:gdLst>
                <a:gd name="T0" fmla="*/ 299 w 352"/>
                <a:gd name="T1" fmla="*/ 0 h 104"/>
                <a:gd name="T2" fmla="*/ 54 w 352"/>
                <a:gd name="T3" fmla="*/ 0 h 104"/>
                <a:gd name="T4" fmla="*/ 33 w 352"/>
                <a:gd name="T5" fmla="*/ 4 h 104"/>
                <a:gd name="T6" fmla="*/ 16 w 352"/>
                <a:gd name="T7" fmla="*/ 16 h 104"/>
                <a:gd name="T8" fmla="*/ 5 w 352"/>
                <a:gd name="T9" fmla="*/ 32 h 104"/>
                <a:gd name="T10" fmla="*/ 0 w 352"/>
                <a:gd name="T11" fmla="*/ 52 h 104"/>
                <a:gd name="T12" fmla="*/ 5 w 352"/>
                <a:gd name="T13" fmla="*/ 73 h 104"/>
                <a:gd name="T14" fmla="*/ 16 w 352"/>
                <a:gd name="T15" fmla="*/ 89 h 104"/>
                <a:gd name="T16" fmla="*/ 33 w 352"/>
                <a:gd name="T17" fmla="*/ 101 h 104"/>
                <a:gd name="T18" fmla="*/ 54 w 352"/>
                <a:gd name="T19" fmla="*/ 104 h 104"/>
                <a:gd name="T20" fmla="*/ 299 w 352"/>
                <a:gd name="T21" fmla="*/ 104 h 104"/>
                <a:gd name="T22" fmla="*/ 320 w 352"/>
                <a:gd name="T23" fmla="*/ 101 h 104"/>
                <a:gd name="T24" fmla="*/ 336 w 352"/>
                <a:gd name="T25" fmla="*/ 89 h 104"/>
                <a:gd name="T26" fmla="*/ 348 w 352"/>
                <a:gd name="T27" fmla="*/ 73 h 104"/>
                <a:gd name="T28" fmla="*/ 352 w 352"/>
                <a:gd name="T29" fmla="*/ 52 h 104"/>
                <a:gd name="T30" fmla="*/ 348 w 352"/>
                <a:gd name="T31" fmla="*/ 32 h 104"/>
                <a:gd name="T32" fmla="*/ 336 w 352"/>
                <a:gd name="T33" fmla="*/ 16 h 104"/>
                <a:gd name="T34" fmla="*/ 320 w 352"/>
                <a:gd name="T35" fmla="*/ 4 h 104"/>
                <a:gd name="T36" fmla="*/ 299 w 352"/>
                <a:gd name="T37"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52" h="104">
                  <a:moveTo>
                    <a:pt x="299" y="0"/>
                  </a:moveTo>
                  <a:lnTo>
                    <a:pt x="54" y="0"/>
                  </a:lnTo>
                  <a:lnTo>
                    <a:pt x="33" y="4"/>
                  </a:lnTo>
                  <a:lnTo>
                    <a:pt x="16" y="16"/>
                  </a:lnTo>
                  <a:lnTo>
                    <a:pt x="5" y="32"/>
                  </a:lnTo>
                  <a:lnTo>
                    <a:pt x="0" y="52"/>
                  </a:lnTo>
                  <a:lnTo>
                    <a:pt x="5" y="73"/>
                  </a:lnTo>
                  <a:lnTo>
                    <a:pt x="16" y="89"/>
                  </a:lnTo>
                  <a:lnTo>
                    <a:pt x="33" y="101"/>
                  </a:lnTo>
                  <a:lnTo>
                    <a:pt x="54" y="104"/>
                  </a:lnTo>
                  <a:lnTo>
                    <a:pt x="299" y="104"/>
                  </a:lnTo>
                  <a:lnTo>
                    <a:pt x="320" y="101"/>
                  </a:lnTo>
                  <a:lnTo>
                    <a:pt x="336" y="89"/>
                  </a:lnTo>
                  <a:lnTo>
                    <a:pt x="348" y="73"/>
                  </a:lnTo>
                  <a:lnTo>
                    <a:pt x="352" y="52"/>
                  </a:lnTo>
                  <a:lnTo>
                    <a:pt x="348" y="32"/>
                  </a:lnTo>
                  <a:lnTo>
                    <a:pt x="336" y="16"/>
                  </a:lnTo>
                  <a:lnTo>
                    <a:pt x="320" y="4"/>
                  </a:lnTo>
                  <a:lnTo>
                    <a:pt x="299"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9" name="Freeform 19"/>
            <p:cNvSpPr>
              <a:spLocks/>
            </p:cNvSpPr>
            <p:nvPr/>
          </p:nvSpPr>
          <p:spPr bwMode="gray">
            <a:xfrm>
              <a:off x="7546976" y="4179888"/>
              <a:ext cx="557213" cy="165100"/>
            </a:xfrm>
            <a:custGeom>
              <a:avLst/>
              <a:gdLst>
                <a:gd name="T0" fmla="*/ 297 w 351"/>
                <a:gd name="T1" fmla="*/ 0 h 104"/>
                <a:gd name="T2" fmla="*/ 52 w 351"/>
                <a:gd name="T3" fmla="*/ 0 h 104"/>
                <a:gd name="T4" fmla="*/ 31 w 351"/>
                <a:gd name="T5" fmla="*/ 4 h 104"/>
                <a:gd name="T6" fmla="*/ 15 w 351"/>
                <a:gd name="T7" fmla="*/ 16 h 104"/>
                <a:gd name="T8" fmla="*/ 3 w 351"/>
                <a:gd name="T9" fmla="*/ 32 h 104"/>
                <a:gd name="T10" fmla="*/ 0 w 351"/>
                <a:gd name="T11" fmla="*/ 52 h 104"/>
                <a:gd name="T12" fmla="*/ 3 w 351"/>
                <a:gd name="T13" fmla="*/ 72 h 104"/>
                <a:gd name="T14" fmla="*/ 15 w 351"/>
                <a:gd name="T15" fmla="*/ 89 h 104"/>
                <a:gd name="T16" fmla="*/ 31 w 351"/>
                <a:gd name="T17" fmla="*/ 101 h 104"/>
                <a:gd name="T18" fmla="*/ 52 w 351"/>
                <a:gd name="T19" fmla="*/ 104 h 104"/>
                <a:gd name="T20" fmla="*/ 297 w 351"/>
                <a:gd name="T21" fmla="*/ 104 h 104"/>
                <a:gd name="T22" fmla="*/ 318 w 351"/>
                <a:gd name="T23" fmla="*/ 101 h 104"/>
                <a:gd name="T24" fmla="*/ 336 w 351"/>
                <a:gd name="T25" fmla="*/ 89 h 104"/>
                <a:gd name="T26" fmla="*/ 346 w 351"/>
                <a:gd name="T27" fmla="*/ 72 h 104"/>
                <a:gd name="T28" fmla="*/ 351 w 351"/>
                <a:gd name="T29" fmla="*/ 52 h 104"/>
                <a:gd name="T30" fmla="*/ 346 w 351"/>
                <a:gd name="T31" fmla="*/ 32 h 104"/>
                <a:gd name="T32" fmla="*/ 336 w 351"/>
                <a:gd name="T33" fmla="*/ 16 h 104"/>
                <a:gd name="T34" fmla="*/ 318 w 351"/>
                <a:gd name="T35" fmla="*/ 4 h 104"/>
                <a:gd name="T36" fmla="*/ 297 w 351"/>
                <a:gd name="T37"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51" h="104">
                  <a:moveTo>
                    <a:pt x="297" y="0"/>
                  </a:moveTo>
                  <a:lnTo>
                    <a:pt x="52" y="0"/>
                  </a:lnTo>
                  <a:lnTo>
                    <a:pt x="31" y="4"/>
                  </a:lnTo>
                  <a:lnTo>
                    <a:pt x="15" y="16"/>
                  </a:lnTo>
                  <a:lnTo>
                    <a:pt x="3" y="32"/>
                  </a:lnTo>
                  <a:lnTo>
                    <a:pt x="0" y="52"/>
                  </a:lnTo>
                  <a:lnTo>
                    <a:pt x="3" y="72"/>
                  </a:lnTo>
                  <a:lnTo>
                    <a:pt x="15" y="89"/>
                  </a:lnTo>
                  <a:lnTo>
                    <a:pt x="31" y="101"/>
                  </a:lnTo>
                  <a:lnTo>
                    <a:pt x="52" y="104"/>
                  </a:lnTo>
                  <a:lnTo>
                    <a:pt x="297" y="104"/>
                  </a:lnTo>
                  <a:lnTo>
                    <a:pt x="318" y="101"/>
                  </a:lnTo>
                  <a:lnTo>
                    <a:pt x="336" y="89"/>
                  </a:lnTo>
                  <a:lnTo>
                    <a:pt x="346" y="72"/>
                  </a:lnTo>
                  <a:lnTo>
                    <a:pt x="351" y="52"/>
                  </a:lnTo>
                  <a:lnTo>
                    <a:pt x="346" y="32"/>
                  </a:lnTo>
                  <a:lnTo>
                    <a:pt x="336" y="16"/>
                  </a:lnTo>
                  <a:lnTo>
                    <a:pt x="318" y="4"/>
                  </a:lnTo>
                  <a:lnTo>
                    <a:pt x="297"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0" name="Freeform 20"/>
            <p:cNvSpPr>
              <a:spLocks/>
            </p:cNvSpPr>
            <p:nvPr/>
          </p:nvSpPr>
          <p:spPr bwMode="gray">
            <a:xfrm>
              <a:off x="6619876" y="4179888"/>
              <a:ext cx="615950" cy="165100"/>
            </a:xfrm>
            <a:custGeom>
              <a:avLst/>
              <a:gdLst>
                <a:gd name="T0" fmla="*/ 334 w 388"/>
                <a:gd name="T1" fmla="*/ 0 h 104"/>
                <a:gd name="T2" fmla="*/ 53 w 388"/>
                <a:gd name="T3" fmla="*/ 0 h 104"/>
                <a:gd name="T4" fmla="*/ 32 w 388"/>
                <a:gd name="T5" fmla="*/ 4 h 104"/>
                <a:gd name="T6" fmla="*/ 16 w 388"/>
                <a:gd name="T7" fmla="*/ 16 h 104"/>
                <a:gd name="T8" fmla="*/ 4 w 388"/>
                <a:gd name="T9" fmla="*/ 32 h 104"/>
                <a:gd name="T10" fmla="*/ 0 w 388"/>
                <a:gd name="T11" fmla="*/ 52 h 104"/>
                <a:gd name="T12" fmla="*/ 4 w 388"/>
                <a:gd name="T13" fmla="*/ 72 h 104"/>
                <a:gd name="T14" fmla="*/ 16 w 388"/>
                <a:gd name="T15" fmla="*/ 89 h 104"/>
                <a:gd name="T16" fmla="*/ 32 w 388"/>
                <a:gd name="T17" fmla="*/ 101 h 104"/>
                <a:gd name="T18" fmla="*/ 53 w 388"/>
                <a:gd name="T19" fmla="*/ 104 h 104"/>
                <a:gd name="T20" fmla="*/ 334 w 388"/>
                <a:gd name="T21" fmla="*/ 104 h 104"/>
                <a:gd name="T22" fmla="*/ 355 w 388"/>
                <a:gd name="T23" fmla="*/ 101 h 104"/>
                <a:gd name="T24" fmla="*/ 371 w 388"/>
                <a:gd name="T25" fmla="*/ 89 h 104"/>
                <a:gd name="T26" fmla="*/ 383 w 388"/>
                <a:gd name="T27" fmla="*/ 72 h 104"/>
                <a:gd name="T28" fmla="*/ 388 w 388"/>
                <a:gd name="T29" fmla="*/ 52 h 104"/>
                <a:gd name="T30" fmla="*/ 383 w 388"/>
                <a:gd name="T31" fmla="*/ 32 h 104"/>
                <a:gd name="T32" fmla="*/ 371 w 388"/>
                <a:gd name="T33" fmla="*/ 16 h 104"/>
                <a:gd name="T34" fmla="*/ 355 w 388"/>
                <a:gd name="T35" fmla="*/ 4 h 104"/>
                <a:gd name="T36" fmla="*/ 334 w 388"/>
                <a:gd name="T37"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8" h="104">
                  <a:moveTo>
                    <a:pt x="334" y="0"/>
                  </a:moveTo>
                  <a:lnTo>
                    <a:pt x="53" y="0"/>
                  </a:lnTo>
                  <a:lnTo>
                    <a:pt x="32" y="4"/>
                  </a:lnTo>
                  <a:lnTo>
                    <a:pt x="16" y="16"/>
                  </a:lnTo>
                  <a:lnTo>
                    <a:pt x="4" y="32"/>
                  </a:lnTo>
                  <a:lnTo>
                    <a:pt x="0" y="52"/>
                  </a:lnTo>
                  <a:lnTo>
                    <a:pt x="4" y="72"/>
                  </a:lnTo>
                  <a:lnTo>
                    <a:pt x="16" y="89"/>
                  </a:lnTo>
                  <a:lnTo>
                    <a:pt x="32" y="101"/>
                  </a:lnTo>
                  <a:lnTo>
                    <a:pt x="53" y="104"/>
                  </a:lnTo>
                  <a:lnTo>
                    <a:pt x="334" y="104"/>
                  </a:lnTo>
                  <a:lnTo>
                    <a:pt x="355" y="101"/>
                  </a:lnTo>
                  <a:lnTo>
                    <a:pt x="371" y="89"/>
                  </a:lnTo>
                  <a:lnTo>
                    <a:pt x="383" y="72"/>
                  </a:lnTo>
                  <a:lnTo>
                    <a:pt x="388" y="52"/>
                  </a:lnTo>
                  <a:lnTo>
                    <a:pt x="383" y="32"/>
                  </a:lnTo>
                  <a:lnTo>
                    <a:pt x="371" y="16"/>
                  </a:lnTo>
                  <a:lnTo>
                    <a:pt x="355" y="4"/>
                  </a:lnTo>
                  <a:lnTo>
                    <a:pt x="334"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1" name="Freeform 21"/>
            <p:cNvSpPr>
              <a:spLocks/>
            </p:cNvSpPr>
            <p:nvPr/>
          </p:nvSpPr>
          <p:spPr bwMode="gray">
            <a:xfrm>
              <a:off x="6381751" y="4791075"/>
              <a:ext cx="612775" cy="165100"/>
            </a:xfrm>
            <a:custGeom>
              <a:avLst/>
              <a:gdLst>
                <a:gd name="T0" fmla="*/ 334 w 386"/>
                <a:gd name="T1" fmla="*/ 0 h 104"/>
                <a:gd name="T2" fmla="*/ 53 w 386"/>
                <a:gd name="T3" fmla="*/ 0 h 104"/>
                <a:gd name="T4" fmla="*/ 32 w 386"/>
                <a:gd name="T5" fmla="*/ 4 h 104"/>
                <a:gd name="T6" fmla="*/ 16 w 386"/>
                <a:gd name="T7" fmla="*/ 16 h 104"/>
                <a:gd name="T8" fmla="*/ 4 w 386"/>
                <a:gd name="T9" fmla="*/ 32 h 104"/>
                <a:gd name="T10" fmla="*/ 0 w 386"/>
                <a:gd name="T11" fmla="*/ 52 h 104"/>
                <a:gd name="T12" fmla="*/ 4 w 386"/>
                <a:gd name="T13" fmla="*/ 73 h 104"/>
                <a:gd name="T14" fmla="*/ 16 w 386"/>
                <a:gd name="T15" fmla="*/ 89 h 104"/>
                <a:gd name="T16" fmla="*/ 32 w 386"/>
                <a:gd name="T17" fmla="*/ 101 h 104"/>
                <a:gd name="T18" fmla="*/ 53 w 386"/>
                <a:gd name="T19" fmla="*/ 104 h 104"/>
                <a:gd name="T20" fmla="*/ 334 w 386"/>
                <a:gd name="T21" fmla="*/ 104 h 104"/>
                <a:gd name="T22" fmla="*/ 355 w 386"/>
                <a:gd name="T23" fmla="*/ 101 h 104"/>
                <a:gd name="T24" fmla="*/ 371 w 386"/>
                <a:gd name="T25" fmla="*/ 89 h 104"/>
                <a:gd name="T26" fmla="*/ 383 w 386"/>
                <a:gd name="T27" fmla="*/ 73 h 104"/>
                <a:gd name="T28" fmla="*/ 386 w 386"/>
                <a:gd name="T29" fmla="*/ 52 h 104"/>
                <a:gd name="T30" fmla="*/ 383 w 386"/>
                <a:gd name="T31" fmla="*/ 32 h 104"/>
                <a:gd name="T32" fmla="*/ 371 w 386"/>
                <a:gd name="T33" fmla="*/ 16 h 104"/>
                <a:gd name="T34" fmla="*/ 355 w 386"/>
                <a:gd name="T35" fmla="*/ 4 h 104"/>
                <a:gd name="T36" fmla="*/ 334 w 386"/>
                <a:gd name="T37"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6" h="104">
                  <a:moveTo>
                    <a:pt x="334" y="0"/>
                  </a:moveTo>
                  <a:lnTo>
                    <a:pt x="53" y="0"/>
                  </a:lnTo>
                  <a:lnTo>
                    <a:pt x="32" y="4"/>
                  </a:lnTo>
                  <a:lnTo>
                    <a:pt x="16" y="16"/>
                  </a:lnTo>
                  <a:lnTo>
                    <a:pt x="4" y="32"/>
                  </a:lnTo>
                  <a:lnTo>
                    <a:pt x="0" y="52"/>
                  </a:lnTo>
                  <a:lnTo>
                    <a:pt x="4" y="73"/>
                  </a:lnTo>
                  <a:lnTo>
                    <a:pt x="16" y="89"/>
                  </a:lnTo>
                  <a:lnTo>
                    <a:pt x="32" y="101"/>
                  </a:lnTo>
                  <a:lnTo>
                    <a:pt x="53" y="104"/>
                  </a:lnTo>
                  <a:lnTo>
                    <a:pt x="334" y="104"/>
                  </a:lnTo>
                  <a:lnTo>
                    <a:pt x="355" y="101"/>
                  </a:lnTo>
                  <a:lnTo>
                    <a:pt x="371" y="89"/>
                  </a:lnTo>
                  <a:lnTo>
                    <a:pt x="383" y="73"/>
                  </a:lnTo>
                  <a:lnTo>
                    <a:pt x="386" y="52"/>
                  </a:lnTo>
                  <a:lnTo>
                    <a:pt x="383" y="32"/>
                  </a:lnTo>
                  <a:lnTo>
                    <a:pt x="371" y="16"/>
                  </a:lnTo>
                  <a:lnTo>
                    <a:pt x="355" y="4"/>
                  </a:lnTo>
                  <a:lnTo>
                    <a:pt x="334"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2" name="Freeform 22"/>
            <p:cNvSpPr>
              <a:spLocks/>
            </p:cNvSpPr>
            <p:nvPr/>
          </p:nvSpPr>
          <p:spPr bwMode="gray">
            <a:xfrm>
              <a:off x="6437313" y="5021263"/>
              <a:ext cx="557213" cy="166688"/>
            </a:xfrm>
            <a:custGeom>
              <a:avLst/>
              <a:gdLst>
                <a:gd name="T0" fmla="*/ 299 w 351"/>
                <a:gd name="T1" fmla="*/ 0 h 105"/>
                <a:gd name="T2" fmla="*/ 54 w 351"/>
                <a:gd name="T3" fmla="*/ 0 h 105"/>
                <a:gd name="T4" fmla="*/ 33 w 351"/>
                <a:gd name="T5" fmla="*/ 5 h 105"/>
                <a:gd name="T6" fmla="*/ 15 w 351"/>
                <a:gd name="T7" fmla="*/ 17 h 105"/>
                <a:gd name="T8" fmla="*/ 5 w 351"/>
                <a:gd name="T9" fmla="*/ 33 h 105"/>
                <a:gd name="T10" fmla="*/ 0 w 351"/>
                <a:gd name="T11" fmla="*/ 52 h 105"/>
                <a:gd name="T12" fmla="*/ 5 w 351"/>
                <a:gd name="T13" fmla="*/ 73 h 105"/>
                <a:gd name="T14" fmla="*/ 15 w 351"/>
                <a:gd name="T15" fmla="*/ 90 h 105"/>
                <a:gd name="T16" fmla="*/ 33 w 351"/>
                <a:gd name="T17" fmla="*/ 102 h 105"/>
                <a:gd name="T18" fmla="*/ 54 w 351"/>
                <a:gd name="T19" fmla="*/ 105 h 105"/>
                <a:gd name="T20" fmla="*/ 299 w 351"/>
                <a:gd name="T21" fmla="*/ 105 h 105"/>
                <a:gd name="T22" fmla="*/ 320 w 351"/>
                <a:gd name="T23" fmla="*/ 102 h 105"/>
                <a:gd name="T24" fmla="*/ 336 w 351"/>
                <a:gd name="T25" fmla="*/ 90 h 105"/>
                <a:gd name="T26" fmla="*/ 348 w 351"/>
                <a:gd name="T27" fmla="*/ 73 h 105"/>
                <a:gd name="T28" fmla="*/ 351 w 351"/>
                <a:gd name="T29" fmla="*/ 52 h 105"/>
                <a:gd name="T30" fmla="*/ 348 w 351"/>
                <a:gd name="T31" fmla="*/ 33 h 105"/>
                <a:gd name="T32" fmla="*/ 336 w 351"/>
                <a:gd name="T33" fmla="*/ 17 h 105"/>
                <a:gd name="T34" fmla="*/ 320 w 351"/>
                <a:gd name="T35" fmla="*/ 5 h 105"/>
                <a:gd name="T36" fmla="*/ 299 w 351"/>
                <a:gd name="T37"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51" h="105">
                  <a:moveTo>
                    <a:pt x="299" y="0"/>
                  </a:moveTo>
                  <a:lnTo>
                    <a:pt x="54" y="0"/>
                  </a:lnTo>
                  <a:lnTo>
                    <a:pt x="33" y="5"/>
                  </a:lnTo>
                  <a:lnTo>
                    <a:pt x="15" y="17"/>
                  </a:lnTo>
                  <a:lnTo>
                    <a:pt x="5" y="33"/>
                  </a:lnTo>
                  <a:lnTo>
                    <a:pt x="0" y="52"/>
                  </a:lnTo>
                  <a:lnTo>
                    <a:pt x="5" y="73"/>
                  </a:lnTo>
                  <a:lnTo>
                    <a:pt x="15" y="90"/>
                  </a:lnTo>
                  <a:lnTo>
                    <a:pt x="33" y="102"/>
                  </a:lnTo>
                  <a:lnTo>
                    <a:pt x="54" y="105"/>
                  </a:lnTo>
                  <a:lnTo>
                    <a:pt x="299" y="105"/>
                  </a:lnTo>
                  <a:lnTo>
                    <a:pt x="320" y="102"/>
                  </a:lnTo>
                  <a:lnTo>
                    <a:pt x="336" y="90"/>
                  </a:lnTo>
                  <a:lnTo>
                    <a:pt x="348" y="73"/>
                  </a:lnTo>
                  <a:lnTo>
                    <a:pt x="351" y="52"/>
                  </a:lnTo>
                  <a:lnTo>
                    <a:pt x="348" y="33"/>
                  </a:lnTo>
                  <a:lnTo>
                    <a:pt x="336" y="17"/>
                  </a:lnTo>
                  <a:lnTo>
                    <a:pt x="320" y="5"/>
                  </a:lnTo>
                  <a:lnTo>
                    <a:pt x="299"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3" name="Freeform 23"/>
            <p:cNvSpPr>
              <a:spLocks/>
            </p:cNvSpPr>
            <p:nvPr/>
          </p:nvSpPr>
          <p:spPr bwMode="gray">
            <a:xfrm>
              <a:off x="6450013" y="3332163"/>
              <a:ext cx="346075" cy="544513"/>
            </a:xfrm>
            <a:custGeom>
              <a:avLst/>
              <a:gdLst>
                <a:gd name="T0" fmla="*/ 126 w 218"/>
                <a:gd name="T1" fmla="*/ 18 h 343"/>
                <a:gd name="T2" fmla="*/ 101 w 218"/>
                <a:gd name="T3" fmla="*/ 49 h 343"/>
                <a:gd name="T4" fmla="*/ 77 w 218"/>
                <a:gd name="T5" fmla="*/ 83 h 343"/>
                <a:gd name="T6" fmla="*/ 56 w 218"/>
                <a:gd name="T7" fmla="*/ 122 h 343"/>
                <a:gd name="T8" fmla="*/ 37 w 218"/>
                <a:gd name="T9" fmla="*/ 166 h 343"/>
                <a:gd name="T10" fmla="*/ 19 w 218"/>
                <a:gd name="T11" fmla="*/ 218 h 343"/>
                <a:gd name="T12" fmla="*/ 1 w 218"/>
                <a:gd name="T13" fmla="*/ 278 h 343"/>
                <a:gd name="T14" fmla="*/ 0 w 218"/>
                <a:gd name="T15" fmla="*/ 294 h 343"/>
                <a:gd name="T16" fmla="*/ 4 w 218"/>
                <a:gd name="T17" fmla="*/ 311 h 343"/>
                <a:gd name="T18" fmla="*/ 12 w 218"/>
                <a:gd name="T19" fmla="*/ 324 h 343"/>
                <a:gd name="T20" fmla="*/ 23 w 218"/>
                <a:gd name="T21" fmla="*/ 334 h 343"/>
                <a:gd name="T22" fmla="*/ 40 w 218"/>
                <a:gd name="T23" fmla="*/ 342 h 343"/>
                <a:gd name="T24" fmla="*/ 56 w 218"/>
                <a:gd name="T25" fmla="*/ 343 h 343"/>
                <a:gd name="T26" fmla="*/ 73 w 218"/>
                <a:gd name="T27" fmla="*/ 339 h 343"/>
                <a:gd name="T28" fmla="*/ 86 w 218"/>
                <a:gd name="T29" fmla="*/ 331 h 343"/>
                <a:gd name="T30" fmla="*/ 98 w 218"/>
                <a:gd name="T31" fmla="*/ 319 h 343"/>
                <a:gd name="T32" fmla="*/ 104 w 218"/>
                <a:gd name="T33" fmla="*/ 305 h 343"/>
                <a:gd name="T34" fmla="*/ 119 w 218"/>
                <a:gd name="T35" fmla="*/ 253 h 343"/>
                <a:gd name="T36" fmla="*/ 133 w 218"/>
                <a:gd name="T37" fmla="*/ 208 h 343"/>
                <a:gd name="T38" fmla="*/ 150 w 218"/>
                <a:gd name="T39" fmla="*/ 171 h 343"/>
                <a:gd name="T40" fmla="*/ 166 w 218"/>
                <a:gd name="T41" fmla="*/ 140 h 343"/>
                <a:gd name="T42" fmla="*/ 185 w 218"/>
                <a:gd name="T43" fmla="*/ 111 h 343"/>
                <a:gd name="T44" fmla="*/ 205 w 218"/>
                <a:gd name="T45" fmla="*/ 86 h 343"/>
                <a:gd name="T46" fmla="*/ 214 w 218"/>
                <a:gd name="T47" fmla="*/ 73 h 343"/>
                <a:gd name="T48" fmla="*/ 218 w 218"/>
                <a:gd name="T49" fmla="*/ 56 h 343"/>
                <a:gd name="T50" fmla="*/ 217 w 218"/>
                <a:gd name="T51" fmla="*/ 41 h 343"/>
                <a:gd name="T52" fmla="*/ 211 w 218"/>
                <a:gd name="T53" fmla="*/ 27 h 343"/>
                <a:gd name="T54" fmla="*/ 200 w 218"/>
                <a:gd name="T55" fmla="*/ 13 h 343"/>
                <a:gd name="T56" fmla="*/ 185 w 218"/>
                <a:gd name="T57" fmla="*/ 4 h 343"/>
                <a:gd name="T58" fmla="*/ 171 w 218"/>
                <a:gd name="T59" fmla="*/ 0 h 343"/>
                <a:gd name="T60" fmla="*/ 154 w 218"/>
                <a:gd name="T61" fmla="*/ 1 h 343"/>
                <a:gd name="T62" fmla="*/ 139 w 218"/>
                <a:gd name="T63" fmla="*/ 7 h 343"/>
                <a:gd name="T64" fmla="*/ 126 w 218"/>
                <a:gd name="T65" fmla="*/ 18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8" h="343">
                  <a:moveTo>
                    <a:pt x="126" y="18"/>
                  </a:moveTo>
                  <a:lnTo>
                    <a:pt x="101" y="49"/>
                  </a:lnTo>
                  <a:lnTo>
                    <a:pt x="77" y="83"/>
                  </a:lnTo>
                  <a:lnTo>
                    <a:pt x="56" y="122"/>
                  </a:lnTo>
                  <a:lnTo>
                    <a:pt x="37" y="166"/>
                  </a:lnTo>
                  <a:lnTo>
                    <a:pt x="19" y="218"/>
                  </a:lnTo>
                  <a:lnTo>
                    <a:pt x="1" y="278"/>
                  </a:lnTo>
                  <a:lnTo>
                    <a:pt x="0" y="294"/>
                  </a:lnTo>
                  <a:lnTo>
                    <a:pt x="4" y="311"/>
                  </a:lnTo>
                  <a:lnTo>
                    <a:pt x="12" y="324"/>
                  </a:lnTo>
                  <a:lnTo>
                    <a:pt x="23" y="334"/>
                  </a:lnTo>
                  <a:lnTo>
                    <a:pt x="40" y="342"/>
                  </a:lnTo>
                  <a:lnTo>
                    <a:pt x="56" y="343"/>
                  </a:lnTo>
                  <a:lnTo>
                    <a:pt x="73" y="339"/>
                  </a:lnTo>
                  <a:lnTo>
                    <a:pt x="86" y="331"/>
                  </a:lnTo>
                  <a:lnTo>
                    <a:pt x="98" y="319"/>
                  </a:lnTo>
                  <a:lnTo>
                    <a:pt x="104" y="305"/>
                  </a:lnTo>
                  <a:lnTo>
                    <a:pt x="119" y="253"/>
                  </a:lnTo>
                  <a:lnTo>
                    <a:pt x="133" y="208"/>
                  </a:lnTo>
                  <a:lnTo>
                    <a:pt x="150" y="171"/>
                  </a:lnTo>
                  <a:lnTo>
                    <a:pt x="166" y="140"/>
                  </a:lnTo>
                  <a:lnTo>
                    <a:pt x="185" y="111"/>
                  </a:lnTo>
                  <a:lnTo>
                    <a:pt x="205" y="86"/>
                  </a:lnTo>
                  <a:lnTo>
                    <a:pt x="214" y="73"/>
                  </a:lnTo>
                  <a:lnTo>
                    <a:pt x="218" y="56"/>
                  </a:lnTo>
                  <a:lnTo>
                    <a:pt x="217" y="41"/>
                  </a:lnTo>
                  <a:lnTo>
                    <a:pt x="211" y="27"/>
                  </a:lnTo>
                  <a:lnTo>
                    <a:pt x="200" y="13"/>
                  </a:lnTo>
                  <a:lnTo>
                    <a:pt x="185" y="4"/>
                  </a:lnTo>
                  <a:lnTo>
                    <a:pt x="171" y="0"/>
                  </a:lnTo>
                  <a:lnTo>
                    <a:pt x="154" y="1"/>
                  </a:lnTo>
                  <a:lnTo>
                    <a:pt x="139" y="7"/>
                  </a:lnTo>
                  <a:lnTo>
                    <a:pt x="126" y="18"/>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4" name="Freeform 24"/>
            <p:cNvSpPr>
              <a:spLocks/>
            </p:cNvSpPr>
            <p:nvPr/>
          </p:nvSpPr>
          <p:spPr bwMode="gray">
            <a:xfrm>
              <a:off x="6805613" y="5257800"/>
              <a:ext cx="347663" cy="546100"/>
            </a:xfrm>
            <a:custGeom>
              <a:avLst/>
              <a:gdLst>
                <a:gd name="T0" fmla="*/ 92 w 219"/>
                <a:gd name="T1" fmla="*/ 326 h 344"/>
                <a:gd name="T2" fmla="*/ 119 w 219"/>
                <a:gd name="T3" fmla="*/ 295 h 344"/>
                <a:gd name="T4" fmla="*/ 141 w 219"/>
                <a:gd name="T5" fmla="*/ 260 h 344"/>
                <a:gd name="T6" fmla="*/ 162 w 219"/>
                <a:gd name="T7" fmla="*/ 222 h 344"/>
                <a:gd name="T8" fmla="*/ 181 w 219"/>
                <a:gd name="T9" fmla="*/ 177 h 344"/>
                <a:gd name="T10" fmla="*/ 199 w 219"/>
                <a:gd name="T11" fmla="*/ 125 h 344"/>
                <a:gd name="T12" fmla="*/ 217 w 219"/>
                <a:gd name="T13" fmla="*/ 66 h 344"/>
                <a:gd name="T14" fmla="*/ 219 w 219"/>
                <a:gd name="T15" fmla="*/ 49 h 344"/>
                <a:gd name="T16" fmla="*/ 214 w 219"/>
                <a:gd name="T17" fmla="*/ 33 h 344"/>
                <a:gd name="T18" fmla="*/ 207 w 219"/>
                <a:gd name="T19" fmla="*/ 19 h 344"/>
                <a:gd name="T20" fmla="*/ 195 w 219"/>
                <a:gd name="T21" fmla="*/ 9 h 344"/>
                <a:gd name="T22" fmla="*/ 179 w 219"/>
                <a:gd name="T23" fmla="*/ 2 h 344"/>
                <a:gd name="T24" fmla="*/ 162 w 219"/>
                <a:gd name="T25" fmla="*/ 0 h 344"/>
                <a:gd name="T26" fmla="*/ 146 w 219"/>
                <a:gd name="T27" fmla="*/ 5 h 344"/>
                <a:gd name="T28" fmla="*/ 132 w 219"/>
                <a:gd name="T29" fmla="*/ 12 h 344"/>
                <a:gd name="T30" fmla="*/ 121 w 219"/>
                <a:gd name="T31" fmla="*/ 24 h 344"/>
                <a:gd name="T32" fmla="*/ 115 w 219"/>
                <a:gd name="T33" fmla="*/ 40 h 344"/>
                <a:gd name="T34" fmla="*/ 100 w 219"/>
                <a:gd name="T35" fmla="*/ 91 h 344"/>
                <a:gd name="T36" fmla="*/ 85 w 219"/>
                <a:gd name="T37" fmla="*/ 135 h 344"/>
                <a:gd name="T38" fmla="*/ 69 w 219"/>
                <a:gd name="T39" fmla="*/ 173 h 344"/>
                <a:gd name="T40" fmla="*/ 52 w 219"/>
                <a:gd name="T41" fmla="*/ 205 h 344"/>
                <a:gd name="T42" fmla="*/ 33 w 219"/>
                <a:gd name="T43" fmla="*/ 232 h 344"/>
                <a:gd name="T44" fmla="*/ 14 w 219"/>
                <a:gd name="T45" fmla="*/ 257 h 344"/>
                <a:gd name="T46" fmla="*/ 5 w 219"/>
                <a:gd name="T47" fmla="*/ 271 h 344"/>
                <a:gd name="T48" fmla="*/ 0 w 219"/>
                <a:gd name="T49" fmla="*/ 287 h 344"/>
                <a:gd name="T50" fmla="*/ 2 w 219"/>
                <a:gd name="T51" fmla="*/ 302 h 344"/>
                <a:gd name="T52" fmla="*/ 8 w 219"/>
                <a:gd name="T53" fmla="*/ 317 h 344"/>
                <a:gd name="T54" fmla="*/ 18 w 219"/>
                <a:gd name="T55" fmla="*/ 330 h 344"/>
                <a:gd name="T56" fmla="*/ 33 w 219"/>
                <a:gd name="T57" fmla="*/ 339 h 344"/>
                <a:gd name="T58" fmla="*/ 48 w 219"/>
                <a:gd name="T59" fmla="*/ 344 h 344"/>
                <a:gd name="T60" fmla="*/ 64 w 219"/>
                <a:gd name="T61" fmla="*/ 342 h 344"/>
                <a:gd name="T62" fmla="*/ 80 w 219"/>
                <a:gd name="T63" fmla="*/ 336 h 344"/>
                <a:gd name="T64" fmla="*/ 92 w 219"/>
                <a:gd name="T65" fmla="*/ 326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9" h="344">
                  <a:moveTo>
                    <a:pt x="92" y="326"/>
                  </a:moveTo>
                  <a:lnTo>
                    <a:pt x="119" y="295"/>
                  </a:lnTo>
                  <a:lnTo>
                    <a:pt x="141" y="260"/>
                  </a:lnTo>
                  <a:lnTo>
                    <a:pt x="162" y="222"/>
                  </a:lnTo>
                  <a:lnTo>
                    <a:pt x="181" y="177"/>
                  </a:lnTo>
                  <a:lnTo>
                    <a:pt x="199" y="125"/>
                  </a:lnTo>
                  <a:lnTo>
                    <a:pt x="217" y="66"/>
                  </a:lnTo>
                  <a:lnTo>
                    <a:pt x="219" y="49"/>
                  </a:lnTo>
                  <a:lnTo>
                    <a:pt x="214" y="33"/>
                  </a:lnTo>
                  <a:lnTo>
                    <a:pt x="207" y="19"/>
                  </a:lnTo>
                  <a:lnTo>
                    <a:pt x="195" y="9"/>
                  </a:lnTo>
                  <a:lnTo>
                    <a:pt x="179" y="2"/>
                  </a:lnTo>
                  <a:lnTo>
                    <a:pt x="162" y="0"/>
                  </a:lnTo>
                  <a:lnTo>
                    <a:pt x="146" y="5"/>
                  </a:lnTo>
                  <a:lnTo>
                    <a:pt x="132" y="12"/>
                  </a:lnTo>
                  <a:lnTo>
                    <a:pt x="121" y="24"/>
                  </a:lnTo>
                  <a:lnTo>
                    <a:pt x="115" y="40"/>
                  </a:lnTo>
                  <a:lnTo>
                    <a:pt x="100" y="91"/>
                  </a:lnTo>
                  <a:lnTo>
                    <a:pt x="85" y="135"/>
                  </a:lnTo>
                  <a:lnTo>
                    <a:pt x="69" y="173"/>
                  </a:lnTo>
                  <a:lnTo>
                    <a:pt x="52" y="205"/>
                  </a:lnTo>
                  <a:lnTo>
                    <a:pt x="33" y="232"/>
                  </a:lnTo>
                  <a:lnTo>
                    <a:pt x="14" y="257"/>
                  </a:lnTo>
                  <a:lnTo>
                    <a:pt x="5" y="271"/>
                  </a:lnTo>
                  <a:lnTo>
                    <a:pt x="0" y="287"/>
                  </a:lnTo>
                  <a:lnTo>
                    <a:pt x="2" y="302"/>
                  </a:lnTo>
                  <a:lnTo>
                    <a:pt x="8" y="317"/>
                  </a:lnTo>
                  <a:lnTo>
                    <a:pt x="18" y="330"/>
                  </a:lnTo>
                  <a:lnTo>
                    <a:pt x="33" y="339"/>
                  </a:lnTo>
                  <a:lnTo>
                    <a:pt x="48" y="344"/>
                  </a:lnTo>
                  <a:lnTo>
                    <a:pt x="64" y="342"/>
                  </a:lnTo>
                  <a:lnTo>
                    <a:pt x="80" y="336"/>
                  </a:lnTo>
                  <a:lnTo>
                    <a:pt x="92" y="326"/>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5" name="Freeform 25"/>
            <p:cNvSpPr>
              <a:spLocks/>
            </p:cNvSpPr>
            <p:nvPr/>
          </p:nvSpPr>
          <p:spPr bwMode="gray">
            <a:xfrm>
              <a:off x="7077076" y="4414838"/>
              <a:ext cx="182563" cy="541338"/>
            </a:xfrm>
            <a:custGeom>
              <a:avLst/>
              <a:gdLst>
                <a:gd name="T0" fmla="*/ 106 w 115"/>
                <a:gd name="T1" fmla="*/ 293 h 341"/>
                <a:gd name="T2" fmla="*/ 109 w 115"/>
                <a:gd name="T3" fmla="*/ 255 h 341"/>
                <a:gd name="T4" fmla="*/ 112 w 115"/>
                <a:gd name="T5" fmla="*/ 220 h 341"/>
                <a:gd name="T6" fmla="*/ 113 w 115"/>
                <a:gd name="T7" fmla="*/ 188 h 341"/>
                <a:gd name="T8" fmla="*/ 115 w 115"/>
                <a:gd name="T9" fmla="*/ 153 h 341"/>
                <a:gd name="T10" fmla="*/ 115 w 115"/>
                <a:gd name="T11" fmla="*/ 112 h 341"/>
                <a:gd name="T12" fmla="*/ 115 w 115"/>
                <a:gd name="T13" fmla="*/ 94 h 341"/>
                <a:gd name="T14" fmla="*/ 115 w 115"/>
                <a:gd name="T15" fmla="*/ 81 h 341"/>
                <a:gd name="T16" fmla="*/ 115 w 115"/>
                <a:gd name="T17" fmla="*/ 67 h 341"/>
                <a:gd name="T18" fmla="*/ 113 w 115"/>
                <a:gd name="T19" fmla="*/ 51 h 341"/>
                <a:gd name="T20" fmla="*/ 109 w 115"/>
                <a:gd name="T21" fmla="*/ 30 h 341"/>
                <a:gd name="T22" fmla="*/ 97 w 115"/>
                <a:gd name="T23" fmla="*/ 15 h 341"/>
                <a:gd name="T24" fmla="*/ 80 w 115"/>
                <a:gd name="T25" fmla="*/ 3 h 341"/>
                <a:gd name="T26" fmla="*/ 60 w 115"/>
                <a:gd name="T27" fmla="*/ 0 h 341"/>
                <a:gd name="T28" fmla="*/ 39 w 115"/>
                <a:gd name="T29" fmla="*/ 5 h 341"/>
                <a:gd name="T30" fmla="*/ 22 w 115"/>
                <a:gd name="T31" fmla="*/ 17 h 341"/>
                <a:gd name="T32" fmla="*/ 12 w 115"/>
                <a:gd name="T33" fmla="*/ 33 h 341"/>
                <a:gd name="T34" fmla="*/ 8 w 115"/>
                <a:gd name="T35" fmla="*/ 54 h 341"/>
                <a:gd name="T36" fmla="*/ 9 w 115"/>
                <a:gd name="T37" fmla="*/ 70 h 341"/>
                <a:gd name="T38" fmla="*/ 9 w 115"/>
                <a:gd name="T39" fmla="*/ 82 h 341"/>
                <a:gd name="T40" fmla="*/ 9 w 115"/>
                <a:gd name="T41" fmla="*/ 95 h 341"/>
                <a:gd name="T42" fmla="*/ 9 w 115"/>
                <a:gd name="T43" fmla="*/ 112 h 341"/>
                <a:gd name="T44" fmla="*/ 9 w 115"/>
                <a:gd name="T45" fmla="*/ 150 h 341"/>
                <a:gd name="T46" fmla="*/ 8 w 115"/>
                <a:gd name="T47" fmla="*/ 185 h 341"/>
                <a:gd name="T48" fmla="*/ 6 w 115"/>
                <a:gd name="T49" fmla="*/ 214 h 341"/>
                <a:gd name="T50" fmla="*/ 3 w 115"/>
                <a:gd name="T51" fmla="*/ 247 h 341"/>
                <a:gd name="T52" fmla="*/ 0 w 115"/>
                <a:gd name="T53" fmla="*/ 284 h 341"/>
                <a:gd name="T54" fmla="*/ 2 w 115"/>
                <a:gd name="T55" fmla="*/ 305 h 341"/>
                <a:gd name="T56" fmla="*/ 12 w 115"/>
                <a:gd name="T57" fmla="*/ 323 h 341"/>
                <a:gd name="T58" fmla="*/ 28 w 115"/>
                <a:gd name="T59" fmla="*/ 335 h 341"/>
                <a:gd name="T60" fmla="*/ 48 w 115"/>
                <a:gd name="T61" fmla="*/ 341 h 341"/>
                <a:gd name="T62" fmla="*/ 68 w 115"/>
                <a:gd name="T63" fmla="*/ 339 h 341"/>
                <a:gd name="T64" fmla="*/ 86 w 115"/>
                <a:gd name="T65" fmla="*/ 329 h 341"/>
                <a:gd name="T66" fmla="*/ 100 w 115"/>
                <a:gd name="T67" fmla="*/ 314 h 341"/>
                <a:gd name="T68" fmla="*/ 106 w 115"/>
                <a:gd name="T69" fmla="*/ 293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5" h="341">
                  <a:moveTo>
                    <a:pt x="106" y="293"/>
                  </a:moveTo>
                  <a:lnTo>
                    <a:pt x="109" y="255"/>
                  </a:lnTo>
                  <a:lnTo>
                    <a:pt x="112" y="220"/>
                  </a:lnTo>
                  <a:lnTo>
                    <a:pt x="113" y="188"/>
                  </a:lnTo>
                  <a:lnTo>
                    <a:pt x="115" y="153"/>
                  </a:lnTo>
                  <a:lnTo>
                    <a:pt x="115" y="112"/>
                  </a:lnTo>
                  <a:lnTo>
                    <a:pt x="115" y="94"/>
                  </a:lnTo>
                  <a:lnTo>
                    <a:pt x="115" y="81"/>
                  </a:lnTo>
                  <a:lnTo>
                    <a:pt x="115" y="67"/>
                  </a:lnTo>
                  <a:lnTo>
                    <a:pt x="113" y="51"/>
                  </a:lnTo>
                  <a:lnTo>
                    <a:pt x="109" y="30"/>
                  </a:lnTo>
                  <a:lnTo>
                    <a:pt x="97" y="15"/>
                  </a:lnTo>
                  <a:lnTo>
                    <a:pt x="80" y="3"/>
                  </a:lnTo>
                  <a:lnTo>
                    <a:pt x="60" y="0"/>
                  </a:lnTo>
                  <a:lnTo>
                    <a:pt x="39" y="5"/>
                  </a:lnTo>
                  <a:lnTo>
                    <a:pt x="22" y="17"/>
                  </a:lnTo>
                  <a:lnTo>
                    <a:pt x="12" y="33"/>
                  </a:lnTo>
                  <a:lnTo>
                    <a:pt x="8" y="54"/>
                  </a:lnTo>
                  <a:lnTo>
                    <a:pt x="9" y="70"/>
                  </a:lnTo>
                  <a:lnTo>
                    <a:pt x="9" y="82"/>
                  </a:lnTo>
                  <a:lnTo>
                    <a:pt x="9" y="95"/>
                  </a:lnTo>
                  <a:lnTo>
                    <a:pt x="9" y="112"/>
                  </a:lnTo>
                  <a:lnTo>
                    <a:pt x="9" y="150"/>
                  </a:lnTo>
                  <a:lnTo>
                    <a:pt x="8" y="185"/>
                  </a:lnTo>
                  <a:lnTo>
                    <a:pt x="6" y="214"/>
                  </a:lnTo>
                  <a:lnTo>
                    <a:pt x="3" y="247"/>
                  </a:lnTo>
                  <a:lnTo>
                    <a:pt x="0" y="284"/>
                  </a:lnTo>
                  <a:lnTo>
                    <a:pt x="2" y="305"/>
                  </a:lnTo>
                  <a:lnTo>
                    <a:pt x="12" y="323"/>
                  </a:lnTo>
                  <a:lnTo>
                    <a:pt x="28" y="335"/>
                  </a:lnTo>
                  <a:lnTo>
                    <a:pt x="48" y="341"/>
                  </a:lnTo>
                  <a:lnTo>
                    <a:pt x="68" y="339"/>
                  </a:lnTo>
                  <a:lnTo>
                    <a:pt x="86" y="329"/>
                  </a:lnTo>
                  <a:lnTo>
                    <a:pt x="100" y="314"/>
                  </a:lnTo>
                  <a:lnTo>
                    <a:pt x="106" y="293"/>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6" name="Freeform 26"/>
            <p:cNvSpPr>
              <a:spLocks/>
            </p:cNvSpPr>
            <p:nvPr/>
          </p:nvSpPr>
          <p:spPr bwMode="gray">
            <a:xfrm>
              <a:off x="7319963" y="4414838"/>
              <a:ext cx="188913" cy="541338"/>
            </a:xfrm>
            <a:custGeom>
              <a:avLst/>
              <a:gdLst>
                <a:gd name="T0" fmla="*/ 104 w 119"/>
                <a:gd name="T1" fmla="*/ 296 h 341"/>
                <a:gd name="T2" fmla="*/ 110 w 119"/>
                <a:gd name="T3" fmla="*/ 256 h 341"/>
                <a:gd name="T4" fmla="*/ 115 w 119"/>
                <a:gd name="T5" fmla="*/ 222 h 341"/>
                <a:gd name="T6" fmla="*/ 118 w 119"/>
                <a:gd name="T7" fmla="*/ 189 h 341"/>
                <a:gd name="T8" fmla="*/ 119 w 119"/>
                <a:gd name="T9" fmla="*/ 153 h 341"/>
                <a:gd name="T10" fmla="*/ 119 w 119"/>
                <a:gd name="T11" fmla="*/ 112 h 341"/>
                <a:gd name="T12" fmla="*/ 119 w 119"/>
                <a:gd name="T13" fmla="*/ 94 h 341"/>
                <a:gd name="T14" fmla="*/ 119 w 119"/>
                <a:gd name="T15" fmla="*/ 81 h 341"/>
                <a:gd name="T16" fmla="*/ 119 w 119"/>
                <a:gd name="T17" fmla="*/ 67 h 341"/>
                <a:gd name="T18" fmla="*/ 118 w 119"/>
                <a:gd name="T19" fmla="*/ 49 h 341"/>
                <a:gd name="T20" fmla="*/ 113 w 119"/>
                <a:gd name="T21" fmla="*/ 30 h 341"/>
                <a:gd name="T22" fmla="*/ 100 w 119"/>
                <a:gd name="T23" fmla="*/ 14 h 341"/>
                <a:gd name="T24" fmla="*/ 83 w 119"/>
                <a:gd name="T25" fmla="*/ 3 h 341"/>
                <a:gd name="T26" fmla="*/ 63 w 119"/>
                <a:gd name="T27" fmla="*/ 0 h 341"/>
                <a:gd name="T28" fmla="*/ 42 w 119"/>
                <a:gd name="T29" fmla="*/ 5 h 341"/>
                <a:gd name="T30" fmla="*/ 25 w 119"/>
                <a:gd name="T31" fmla="*/ 17 h 341"/>
                <a:gd name="T32" fmla="*/ 15 w 119"/>
                <a:gd name="T33" fmla="*/ 34 h 341"/>
                <a:gd name="T34" fmla="*/ 12 w 119"/>
                <a:gd name="T35" fmla="*/ 55 h 341"/>
                <a:gd name="T36" fmla="*/ 14 w 119"/>
                <a:gd name="T37" fmla="*/ 70 h 341"/>
                <a:gd name="T38" fmla="*/ 14 w 119"/>
                <a:gd name="T39" fmla="*/ 84 h 341"/>
                <a:gd name="T40" fmla="*/ 14 w 119"/>
                <a:gd name="T41" fmla="*/ 95 h 341"/>
                <a:gd name="T42" fmla="*/ 14 w 119"/>
                <a:gd name="T43" fmla="*/ 112 h 341"/>
                <a:gd name="T44" fmla="*/ 14 w 119"/>
                <a:gd name="T45" fmla="*/ 150 h 341"/>
                <a:gd name="T46" fmla="*/ 12 w 119"/>
                <a:gd name="T47" fmla="*/ 183 h 341"/>
                <a:gd name="T48" fmla="*/ 9 w 119"/>
                <a:gd name="T49" fmla="*/ 213 h 341"/>
                <a:gd name="T50" fmla="*/ 5 w 119"/>
                <a:gd name="T51" fmla="*/ 246 h 341"/>
                <a:gd name="T52" fmla="*/ 0 w 119"/>
                <a:gd name="T53" fmla="*/ 283 h 341"/>
                <a:gd name="T54" fmla="*/ 2 w 119"/>
                <a:gd name="T55" fmla="*/ 302 h 341"/>
                <a:gd name="T56" fmla="*/ 11 w 119"/>
                <a:gd name="T57" fmla="*/ 320 h 341"/>
                <a:gd name="T58" fmla="*/ 25 w 119"/>
                <a:gd name="T59" fmla="*/ 333 h 341"/>
                <a:gd name="T60" fmla="*/ 46 w 119"/>
                <a:gd name="T61" fmla="*/ 341 h 341"/>
                <a:gd name="T62" fmla="*/ 67 w 119"/>
                <a:gd name="T63" fmla="*/ 339 h 341"/>
                <a:gd name="T64" fmla="*/ 85 w 119"/>
                <a:gd name="T65" fmla="*/ 330 h 341"/>
                <a:gd name="T66" fmla="*/ 98 w 119"/>
                <a:gd name="T67" fmla="*/ 316 h 341"/>
                <a:gd name="T68" fmla="*/ 104 w 119"/>
                <a:gd name="T69" fmla="*/ 296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9" h="341">
                  <a:moveTo>
                    <a:pt x="104" y="296"/>
                  </a:moveTo>
                  <a:lnTo>
                    <a:pt x="110" y="256"/>
                  </a:lnTo>
                  <a:lnTo>
                    <a:pt x="115" y="222"/>
                  </a:lnTo>
                  <a:lnTo>
                    <a:pt x="118" y="189"/>
                  </a:lnTo>
                  <a:lnTo>
                    <a:pt x="119" y="153"/>
                  </a:lnTo>
                  <a:lnTo>
                    <a:pt x="119" y="112"/>
                  </a:lnTo>
                  <a:lnTo>
                    <a:pt x="119" y="94"/>
                  </a:lnTo>
                  <a:lnTo>
                    <a:pt x="119" y="81"/>
                  </a:lnTo>
                  <a:lnTo>
                    <a:pt x="119" y="67"/>
                  </a:lnTo>
                  <a:lnTo>
                    <a:pt x="118" y="49"/>
                  </a:lnTo>
                  <a:lnTo>
                    <a:pt x="113" y="30"/>
                  </a:lnTo>
                  <a:lnTo>
                    <a:pt x="100" y="14"/>
                  </a:lnTo>
                  <a:lnTo>
                    <a:pt x="83" y="3"/>
                  </a:lnTo>
                  <a:lnTo>
                    <a:pt x="63" y="0"/>
                  </a:lnTo>
                  <a:lnTo>
                    <a:pt x="42" y="5"/>
                  </a:lnTo>
                  <a:lnTo>
                    <a:pt x="25" y="17"/>
                  </a:lnTo>
                  <a:lnTo>
                    <a:pt x="15" y="34"/>
                  </a:lnTo>
                  <a:lnTo>
                    <a:pt x="12" y="55"/>
                  </a:lnTo>
                  <a:lnTo>
                    <a:pt x="14" y="70"/>
                  </a:lnTo>
                  <a:lnTo>
                    <a:pt x="14" y="84"/>
                  </a:lnTo>
                  <a:lnTo>
                    <a:pt x="14" y="95"/>
                  </a:lnTo>
                  <a:lnTo>
                    <a:pt x="14" y="112"/>
                  </a:lnTo>
                  <a:lnTo>
                    <a:pt x="14" y="150"/>
                  </a:lnTo>
                  <a:lnTo>
                    <a:pt x="12" y="183"/>
                  </a:lnTo>
                  <a:lnTo>
                    <a:pt x="9" y="213"/>
                  </a:lnTo>
                  <a:lnTo>
                    <a:pt x="5" y="246"/>
                  </a:lnTo>
                  <a:lnTo>
                    <a:pt x="0" y="283"/>
                  </a:lnTo>
                  <a:lnTo>
                    <a:pt x="2" y="302"/>
                  </a:lnTo>
                  <a:lnTo>
                    <a:pt x="11" y="320"/>
                  </a:lnTo>
                  <a:lnTo>
                    <a:pt x="25" y="333"/>
                  </a:lnTo>
                  <a:lnTo>
                    <a:pt x="46" y="341"/>
                  </a:lnTo>
                  <a:lnTo>
                    <a:pt x="67" y="339"/>
                  </a:lnTo>
                  <a:lnTo>
                    <a:pt x="85" y="330"/>
                  </a:lnTo>
                  <a:lnTo>
                    <a:pt x="98" y="316"/>
                  </a:lnTo>
                  <a:lnTo>
                    <a:pt x="104" y="296"/>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7" name="Freeform 27"/>
            <p:cNvSpPr>
              <a:spLocks/>
            </p:cNvSpPr>
            <p:nvPr/>
          </p:nvSpPr>
          <p:spPr bwMode="gray">
            <a:xfrm>
              <a:off x="7081838" y="3540125"/>
              <a:ext cx="349250" cy="573088"/>
            </a:xfrm>
            <a:custGeom>
              <a:avLst/>
              <a:gdLst>
                <a:gd name="T0" fmla="*/ 219 w 220"/>
                <a:gd name="T1" fmla="*/ 296 h 361"/>
                <a:gd name="T2" fmla="*/ 199 w 220"/>
                <a:gd name="T3" fmla="*/ 232 h 361"/>
                <a:gd name="T4" fmla="*/ 178 w 220"/>
                <a:gd name="T5" fmla="*/ 174 h 361"/>
                <a:gd name="T6" fmla="*/ 155 w 220"/>
                <a:gd name="T7" fmla="*/ 122 h 361"/>
                <a:gd name="T8" fmla="*/ 128 w 220"/>
                <a:gd name="T9" fmla="*/ 73 h 361"/>
                <a:gd name="T10" fmla="*/ 98 w 220"/>
                <a:gd name="T11" fmla="*/ 23 h 361"/>
                <a:gd name="T12" fmla="*/ 86 w 220"/>
                <a:gd name="T13" fmla="*/ 12 h 361"/>
                <a:gd name="T14" fmla="*/ 73 w 220"/>
                <a:gd name="T15" fmla="*/ 3 h 361"/>
                <a:gd name="T16" fmla="*/ 57 w 220"/>
                <a:gd name="T17" fmla="*/ 0 h 361"/>
                <a:gd name="T18" fmla="*/ 40 w 220"/>
                <a:gd name="T19" fmla="*/ 1 h 361"/>
                <a:gd name="T20" fmla="*/ 25 w 220"/>
                <a:gd name="T21" fmla="*/ 7 h 361"/>
                <a:gd name="T22" fmla="*/ 12 w 220"/>
                <a:gd name="T23" fmla="*/ 17 h 361"/>
                <a:gd name="T24" fmla="*/ 5 w 220"/>
                <a:gd name="T25" fmla="*/ 32 h 361"/>
                <a:gd name="T26" fmla="*/ 0 w 220"/>
                <a:gd name="T27" fmla="*/ 47 h 361"/>
                <a:gd name="T28" fmla="*/ 2 w 220"/>
                <a:gd name="T29" fmla="*/ 64 h 361"/>
                <a:gd name="T30" fmla="*/ 7 w 220"/>
                <a:gd name="T31" fmla="*/ 78 h 361"/>
                <a:gd name="T32" fmla="*/ 34 w 220"/>
                <a:gd name="T33" fmla="*/ 122 h 361"/>
                <a:gd name="T34" fmla="*/ 58 w 220"/>
                <a:gd name="T35" fmla="*/ 165 h 361"/>
                <a:gd name="T36" fmla="*/ 79 w 220"/>
                <a:gd name="T37" fmla="*/ 212 h 361"/>
                <a:gd name="T38" fmla="*/ 98 w 220"/>
                <a:gd name="T39" fmla="*/ 264 h 361"/>
                <a:gd name="T40" fmla="*/ 116 w 220"/>
                <a:gd name="T41" fmla="*/ 321 h 361"/>
                <a:gd name="T42" fmla="*/ 122 w 220"/>
                <a:gd name="T43" fmla="*/ 337 h 361"/>
                <a:gd name="T44" fmla="*/ 134 w 220"/>
                <a:gd name="T45" fmla="*/ 349 h 361"/>
                <a:gd name="T46" fmla="*/ 147 w 220"/>
                <a:gd name="T47" fmla="*/ 357 h 361"/>
                <a:gd name="T48" fmla="*/ 164 w 220"/>
                <a:gd name="T49" fmla="*/ 361 h 361"/>
                <a:gd name="T50" fmla="*/ 180 w 220"/>
                <a:gd name="T51" fmla="*/ 359 h 361"/>
                <a:gd name="T52" fmla="*/ 195 w 220"/>
                <a:gd name="T53" fmla="*/ 352 h 361"/>
                <a:gd name="T54" fmla="*/ 208 w 220"/>
                <a:gd name="T55" fmla="*/ 342 h 361"/>
                <a:gd name="T56" fmla="*/ 216 w 220"/>
                <a:gd name="T57" fmla="*/ 328 h 361"/>
                <a:gd name="T58" fmla="*/ 220 w 220"/>
                <a:gd name="T59" fmla="*/ 312 h 361"/>
                <a:gd name="T60" fmla="*/ 219 w 220"/>
                <a:gd name="T61" fmla="*/ 296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20" h="361">
                  <a:moveTo>
                    <a:pt x="219" y="296"/>
                  </a:moveTo>
                  <a:lnTo>
                    <a:pt x="199" y="232"/>
                  </a:lnTo>
                  <a:lnTo>
                    <a:pt x="178" y="174"/>
                  </a:lnTo>
                  <a:lnTo>
                    <a:pt x="155" y="122"/>
                  </a:lnTo>
                  <a:lnTo>
                    <a:pt x="128" y="73"/>
                  </a:lnTo>
                  <a:lnTo>
                    <a:pt x="98" y="23"/>
                  </a:lnTo>
                  <a:lnTo>
                    <a:pt x="86" y="12"/>
                  </a:lnTo>
                  <a:lnTo>
                    <a:pt x="73" y="3"/>
                  </a:lnTo>
                  <a:lnTo>
                    <a:pt x="57" y="0"/>
                  </a:lnTo>
                  <a:lnTo>
                    <a:pt x="40" y="1"/>
                  </a:lnTo>
                  <a:lnTo>
                    <a:pt x="25" y="7"/>
                  </a:lnTo>
                  <a:lnTo>
                    <a:pt x="12" y="17"/>
                  </a:lnTo>
                  <a:lnTo>
                    <a:pt x="5" y="32"/>
                  </a:lnTo>
                  <a:lnTo>
                    <a:pt x="0" y="47"/>
                  </a:lnTo>
                  <a:lnTo>
                    <a:pt x="2" y="64"/>
                  </a:lnTo>
                  <a:lnTo>
                    <a:pt x="7" y="78"/>
                  </a:lnTo>
                  <a:lnTo>
                    <a:pt x="34" y="122"/>
                  </a:lnTo>
                  <a:lnTo>
                    <a:pt x="58" y="165"/>
                  </a:lnTo>
                  <a:lnTo>
                    <a:pt x="79" y="212"/>
                  </a:lnTo>
                  <a:lnTo>
                    <a:pt x="98" y="264"/>
                  </a:lnTo>
                  <a:lnTo>
                    <a:pt x="116" y="321"/>
                  </a:lnTo>
                  <a:lnTo>
                    <a:pt x="122" y="337"/>
                  </a:lnTo>
                  <a:lnTo>
                    <a:pt x="134" y="349"/>
                  </a:lnTo>
                  <a:lnTo>
                    <a:pt x="147" y="357"/>
                  </a:lnTo>
                  <a:lnTo>
                    <a:pt x="164" y="361"/>
                  </a:lnTo>
                  <a:lnTo>
                    <a:pt x="180" y="359"/>
                  </a:lnTo>
                  <a:lnTo>
                    <a:pt x="195" y="352"/>
                  </a:lnTo>
                  <a:lnTo>
                    <a:pt x="208" y="342"/>
                  </a:lnTo>
                  <a:lnTo>
                    <a:pt x="216" y="328"/>
                  </a:lnTo>
                  <a:lnTo>
                    <a:pt x="220" y="312"/>
                  </a:lnTo>
                  <a:lnTo>
                    <a:pt x="219" y="296"/>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8" name="Freeform 28"/>
            <p:cNvSpPr>
              <a:spLocks/>
            </p:cNvSpPr>
            <p:nvPr/>
          </p:nvSpPr>
          <p:spPr bwMode="gray">
            <a:xfrm>
              <a:off x="5751513" y="3940175"/>
              <a:ext cx="558800" cy="166688"/>
            </a:xfrm>
            <a:custGeom>
              <a:avLst/>
              <a:gdLst>
                <a:gd name="T0" fmla="*/ 298 w 352"/>
                <a:gd name="T1" fmla="*/ 0 h 105"/>
                <a:gd name="T2" fmla="*/ 53 w 352"/>
                <a:gd name="T3" fmla="*/ 0 h 105"/>
                <a:gd name="T4" fmla="*/ 32 w 352"/>
                <a:gd name="T5" fmla="*/ 5 h 105"/>
                <a:gd name="T6" fmla="*/ 15 w 352"/>
                <a:gd name="T7" fmla="*/ 15 h 105"/>
                <a:gd name="T8" fmla="*/ 4 w 352"/>
                <a:gd name="T9" fmla="*/ 32 h 105"/>
                <a:gd name="T10" fmla="*/ 0 w 352"/>
                <a:gd name="T11" fmla="*/ 52 h 105"/>
                <a:gd name="T12" fmla="*/ 4 w 352"/>
                <a:gd name="T13" fmla="*/ 73 h 105"/>
                <a:gd name="T14" fmla="*/ 15 w 352"/>
                <a:gd name="T15" fmla="*/ 90 h 105"/>
                <a:gd name="T16" fmla="*/ 32 w 352"/>
                <a:gd name="T17" fmla="*/ 100 h 105"/>
                <a:gd name="T18" fmla="*/ 53 w 352"/>
                <a:gd name="T19" fmla="*/ 105 h 105"/>
                <a:gd name="T20" fmla="*/ 298 w 352"/>
                <a:gd name="T21" fmla="*/ 105 h 105"/>
                <a:gd name="T22" fmla="*/ 319 w 352"/>
                <a:gd name="T23" fmla="*/ 100 h 105"/>
                <a:gd name="T24" fmla="*/ 336 w 352"/>
                <a:gd name="T25" fmla="*/ 90 h 105"/>
                <a:gd name="T26" fmla="*/ 348 w 352"/>
                <a:gd name="T27" fmla="*/ 73 h 105"/>
                <a:gd name="T28" fmla="*/ 352 w 352"/>
                <a:gd name="T29" fmla="*/ 52 h 105"/>
                <a:gd name="T30" fmla="*/ 348 w 352"/>
                <a:gd name="T31" fmla="*/ 32 h 105"/>
                <a:gd name="T32" fmla="*/ 336 w 352"/>
                <a:gd name="T33" fmla="*/ 15 h 105"/>
                <a:gd name="T34" fmla="*/ 319 w 352"/>
                <a:gd name="T35" fmla="*/ 5 h 105"/>
                <a:gd name="T36" fmla="*/ 298 w 352"/>
                <a:gd name="T37"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52" h="105">
                  <a:moveTo>
                    <a:pt x="298" y="0"/>
                  </a:moveTo>
                  <a:lnTo>
                    <a:pt x="53" y="0"/>
                  </a:lnTo>
                  <a:lnTo>
                    <a:pt x="32" y="5"/>
                  </a:lnTo>
                  <a:lnTo>
                    <a:pt x="15" y="15"/>
                  </a:lnTo>
                  <a:lnTo>
                    <a:pt x="4" y="32"/>
                  </a:lnTo>
                  <a:lnTo>
                    <a:pt x="0" y="52"/>
                  </a:lnTo>
                  <a:lnTo>
                    <a:pt x="4" y="73"/>
                  </a:lnTo>
                  <a:lnTo>
                    <a:pt x="15" y="90"/>
                  </a:lnTo>
                  <a:lnTo>
                    <a:pt x="32" y="100"/>
                  </a:lnTo>
                  <a:lnTo>
                    <a:pt x="53" y="105"/>
                  </a:lnTo>
                  <a:lnTo>
                    <a:pt x="298" y="105"/>
                  </a:lnTo>
                  <a:lnTo>
                    <a:pt x="319" y="100"/>
                  </a:lnTo>
                  <a:lnTo>
                    <a:pt x="336" y="90"/>
                  </a:lnTo>
                  <a:lnTo>
                    <a:pt x="348" y="73"/>
                  </a:lnTo>
                  <a:lnTo>
                    <a:pt x="352" y="52"/>
                  </a:lnTo>
                  <a:lnTo>
                    <a:pt x="348" y="32"/>
                  </a:lnTo>
                  <a:lnTo>
                    <a:pt x="336" y="15"/>
                  </a:lnTo>
                  <a:lnTo>
                    <a:pt x="319" y="5"/>
                  </a:lnTo>
                  <a:lnTo>
                    <a:pt x="298"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9" name="Freeform 29"/>
            <p:cNvSpPr>
              <a:spLocks/>
            </p:cNvSpPr>
            <p:nvPr/>
          </p:nvSpPr>
          <p:spPr bwMode="gray">
            <a:xfrm>
              <a:off x="7310438" y="5021263"/>
              <a:ext cx="560388" cy="166688"/>
            </a:xfrm>
            <a:custGeom>
              <a:avLst/>
              <a:gdLst>
                <a:gd name="T0" fmla="*/ 299 w 353"/>
                <a:gd name="T1" fmla="*/ 0 h 105"/>
                <a:gd name="T2" fmla="*/ 54 w 353"/>
                <a:gd name="T3" fmla="*/ 0 h 105"/>
                <a:gd name="T4" fmla="*/ 33 w 353"/>
                <a:gd name="T5" fmla="*/ 5 h 105"/>
                <a:gd name="T6" fmla="*/ 17 w 353"/>
                <a:gd name="T7" fmla="*/ 17 h 105"/>
                <a:gd name="T8" fmla="*/ 5 w 353"/>
                <a:gd name="T9" fmla="*/ 33 h 105"/>
                <a:gd name="T10" fmla="*/ 0 w 353"/>
                <a:gd name="T11" fmla="*/ 52 h 105"/>
                <a:gd name="T12" fmla="*/ 5 w 353"/>
                <a:gd name="T13" fmla="*/ 73 h 105"/>
                <a:gd name="T14" fmla="*/ 17 w 353"/>
                <a:gd name="T15" fmla="*/ 90 h 105"/>
                <a:gd name="T16" fmla="*/ 33 w 353"/>
                <a:gd name="T17" fmla="*/ 102 h 105"/>
                <a:gd name="T18" fmla="*/ 54 w 353"/>
                <a:gd name="T19" fmla="*/ 105 h 105"/>
                <a:gd name="T20" fmla="*/ 299 w 353"/>
                <a:gd name="T21" fmla="*/ 105 h 105"/>
                <a:gd name="T22" fmla="*/ 320 w 353"/>
                <a:gd name="T23" fmla="*/ 102 h 105"/>
                <a:gd name="T24" fmla="*/ 336 w 353"/>
                <a:gd name="T25" fmla="*/ 90 h 105"/>
                <a:gd name="T26" fmla="*/ 348 w 353"/>
                <a:gd name="T27" fmla="*/ 73 h 105"/>
                <a:gd name="T28" fmla="*/ 353 w 353"/>
                <a:gd name="T29" fmla="*/ 52 h 105"/>
                <a:gd name="T30" fmla="*/ 348 w 353"/>
                <a:gd name="T31" fmla="*/ 33 h 105"/>
                <a:gd name="T32" fmla="*/ 336 w 353"/>
                <a:gd name="T33" fmla="*/ 17 h 105"/>
                <a:gd name="T34" fmla="*/ 320 w 353"/>
                <a:gd name="T35" fmla="*/ 5 h 105"/>
                <a:gd name="T36" fmla="*/ 299 w 353"/>
                <a:gd name="T37"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53" h="105">
                  <a:moveTo>
                    <a:pt x="299" y="0"/>
                  </a:moveTo>
                  <a:lnTo>
                    <a:pt x="54" y="0"/>
                  </a:lnTo>
                  <a:lnTo>
                    <a:pt x="33" y="5"/>
                  </a:lnTo>
                  <a:lnTo>
                    <a:pt x="17" y="17"/>
                  </a:lnTo>
                  <a:lnTo>
                    <a:pt x="5" y="33"/>
                  </a:lnTo>
                  <a:lnTo>
                    <a:pt x="0" y="52"/>
                  </a:lnTo>
                  <a:lnTo>
                    <a:pt x="5" y="73"/>
                  </a:lnTo>
                  <a:lnTo>
                    <a:pt x="17" y="90"/>
                  </a:lnTo>
                  <a:lnTo>
                    <a:pt x="33" y="102"/>
                  </a:lnTo>
                  <a:lnTo>
                    <a:pt x="54" y="105"/>
                  </a:lnTo>
                  <a:lnTo>
                    <a:pt x="299" y="105"/>
                  </a:lnTo>
                  <a:lnTo>
                    <a:pt x="320" y="102"/>
                  </a:lnTo>
                  <a:lnTo>
                    <a:pt x="336" y="90"/>
                  </a:lnTo>
                  <a:lnTo>
                    <a:pt x="348" y="73"/>
                  </a:lnTo>
                  <a:lnTo>
                    <a:pt x="353" y="52"/>
                  </a:lnTo>
                  <a:lnTo>
                    <a:pt x="348" y="33"/>
                  </a:lnTo>
                  <a:lnTo>
                    <a:pt x="336" y="17"/>
                  </a:lnTo>
                  <a:lnTo>
                    <a:pt x="320" y="5"/>
                  </a:lnTo>
                  <a:lnTo>
                    <a:pt x="299"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0" name="Freeform 30"/>
            <p:cNvSpPr>
              <a:spLocks/>
            </p:cNvSpPr>
            <p:nvPr/>
          </p:nvSpPr>
          <p:spPr bwMode="gray">
            <a:xfrm>
              <a:off x="622301" y="3733800"/>
              <a:ext cx="392113" cy="762000"/>
            </a:xfrm>
            <a:custGeom>
              <a:avLst/>
              <a:gdLst>
                <a:gd name="T0" fmla="*/ 0 w 247"/>
                <a:gd name="T1" fmla="*/ 480 h 480"/>
                <a:gd name="T2" fmla="*/ 87 w 247"/>
                <a:gd name="T3" fmla="*/ 0 h 480"/>
                <a:gd name="T4" fmla="*/ 247 w 247"/>
                <a:gd name="T5" fmla="*/ 0 h 480"/>
                <a:gd name="T6" fmla="*/ 161 w 247"/>
                <a:gd name="T7" fmla="*/ 480 h 480"/>
                <a:gd name="T8" fmla="*/ 0 w 247"/>
                <a:gd name="T9" fmla="*/ 480 h 480"/>
              </a:gdLst>
              <a:ahLst/>
              <a:cxnLst>
                <a:cxn ang="0">
                  <a:pos x="T0" y="T1"/>
                </a:cxn>
                <a:cxn ang="0">
                  <a:pos x="T2" y="T3"/>
                </a:cxn>
                <a:cxn ang="0">
                  <a:pos x="T4" y="T5"/>
                </a:cxn>
                <a:cxn ang="0">
                  <a:pos x="T6" y="T7"/>
                </a:cxn>
                <a:cxn ang="0">
                  <a:pos x="T8" y="T9"/>
                </a:cxn>
              </a:cxnLst>
              <a:rect l="0" t="0" r="r" b="b"/>
              <a:pathLst>
                <a:path w="247" h="480">
                  <a:moveTo>
                    <a:pt x="0" y="480"/>
                  </a:moveTo>
                  <a:lnTo>
                    <a:pt x="87" y="0"/>
                  </a:lnTo>
                  <a:lnTo>
                    <a:pt x="247" y="0"/>
                  </a:lnTo>
                  <a:lnTo>
                    <a:pt x="161" y="480"/>
                  </a:lnTo>
                  <a:lnTo>
                    <a:pt x="0" y="48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1" name="Freeform 31"/>
            <p:cNvSpPr>
              <a:spLocks/>
            </p:cNvSpPr>
            <p:nvPr/>
          </p:nvSpPr>
          <p:spPr bwMode="gray">
            <a:xfrm>
              <a:off x="968376" y="3925888"/>
              <a:ext cx="679450" cy="569913"/>
            </a:xfrm>
            <a:custGeom>
              <a:avLst/>
              <a:gdLst>
                <a:gd name="T0" fmla="*/ 62 w 428"/>
                <a:gd name="T1" fmla="*/ 11 h 359"/>
                <a:gd name="T2" fmla="*/ 190 w 428"/>
                <a:gd name="T3" fmla="*/ 11 h 359"/>
                <a:gd name="T4" fmla="*/ 181 w 428"/>
                <a:gd name="T5" fmla="*/ 64 h 359"/>
                <a:gd name="T6" fmla="*/ 205 w 428"/>
                <a:gd name="T7" fmla="*/ 42 h 359"/>
                <a:gd name="T8" fmla="*/ 228 w 428"/>
                <a:gd name="T9" fmla="*/ 24 h 359"/>
                <a:gd name="T10" fmla="*/ 254 w 428"/>
                <a:gd name="T11" fmla="*/ 11 h 359"/>
                <a:gd name="T12" fmla="*/ 282 w 428"/>
                <a:gd name="T13" fmla="*/ 3 h 359"/>
                <a:gd name="T14" fmla="*/ 312 w 428"/>
                <a:gd name="T15" fmla="*/ 0 h 359"/>
                <a:gd name="T16" fmla="*/ 344 w 428"/>
                <a:gd name="T17" fmla="*/ 3 h 359"/>
                <a:gd name="T18" fmla="*/ 371 w 428"/>
                <a:gd name="T19" fmla="*/ 11 h 359"/>
                <a:gd name="T20" fmla="*/ 393 w 428"/>
                <a:gd name="T21" fmla="*/ 23 h 359"/>
                <a:gd name="T22" fmla="*/ 410 w 428"/>
                <a:gd name="T23" fmla="*/ 39 h 359"/>
                <a:gd name="T24" fmla="*/ 420 w 428"/>
                <a:gd name="T25" fmla="*/ 61 h 359"/>
                <a:gd name="T26" fmla="*/ 426 w 428"/>
                <a:gd name="T27" fmla="*/ 87 h 359"/>
                <a:gd name="T28" fmla="*/ 428 w 428"/>
                <a:gd name="T29" fmla="*/ 116 h 359"/>
                <a:gd name="T30" fmla="*/ 423 w 428"/>
                <a:gd name="T31" fmla="*/ 151 h 359"/>
                <a:gd name="T32" fmla="*/ 386 w 428"/>
                <a:gd name="T33" fmla="*/ 359 h 359"/>
                <a:gd name="T34" fmla="*/ 245 w 428"/>
                <a:gd name="T35" fmla="*/ 359 h 359"/>
                <a:gd name="T36" fmla="*/ 277 w 428"/>
                <a:gd name="T37" fmla="*/ 176 h 359"/>
                <a:gd name="T38" fmla="*/ 280 w 428"/>
                <a:gd name="T39" fmla="*/ 158 h 359"/>
                <a:gd name="T40" fmla="*/ 279 w 428"/>
                <a:gd name="T41" fmla="*/ 143 h 359"/>
                <a:gd name="T42" fmla="*/ 276 w 428"/>
                <a:gd name="T43" fmla="*/ 130 h 359"/>
                <a:gd name="T44" fmla="*/ 269 w 428"/>
                <a:gd name="T45" fmla="*/ 119 h 359"/>
                <a:gd name="T46" fmla="*/ 257 w 428"/>
                <a:gd name="T47" fmla="*/ 112 h 359"/>
                <a:gd name="T48" fmla="*/ 240 w 428"/>
                <a:gd name="T49" fmla="*/ 111 h 359"/>
                <a:gd name="T50" fmla="*/ 220 w 428"/>
                <a:gd name="T51" fmla="*/ 112 h 359"/>
                <a:gd name="T52" fmla="*/ 205 w 428"/>
                <a:gd name="T53" fmla="*/ 119 h 359"/>
                <a:gd name="T54" fmla="*/ 193 w 428"/>
                <a:gd name="T55" fmla="*/ 130 h 359"/>
                <a:gd name="T56" fmla="*/ 184 w 428"/>
                <a:gd name="T57" fmla="*/ 143 h 359"/>
                <a:gd name="T58" fmla="*/ 176 w 428"/>
                <a:gd name="T59" fmla="*/ 161 h 359"/>
                <a:gd name="T60" fmla="*/ 172 w 428"/>
                <a:gd name="T61" fmla="*/ 182 h 359"/>
                <a:gd name="T62" fmla="*/ 141 w 428"/>
                <a:gd name="T63" fmla="*/ 359 h 359"/>
                <a:gd name="T64" fmla="*/ 0 w 428"/>
                <a:gd name="T65" fmla="*/ 359 h 359"/>
                <a:gd name="T66" fmla="*/ 62 w 428"/>
                <a:gd name="T67" fmla="*/ 11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28" h="359">
                  <a:moveTo>
                    <a:pt x="62" y="11"/>
                  </a:moveTo>
                  <a:lnTo>
                    <a:pt x="190" y="11"/>
                  </a:lnTo>
                  <a:lnTo>
                    <a:pt x="181" y="64"/>
                  </a:lnTo>
                  <a:lnTo>
                    <a:pt x="205" y="42"/>
                  </a:lnTo>
                  <a:lnTo>
                    <a:pt x="228" y="24"/>
                  </a:lnTo>
                  <a:lnTo>
                    <a:pt x="254" y="11"/>
                  </a:lnTo>
                  <a:lnTo>
                    <a:pt x="282" y="3"/>
                  </a:lnTo>
                  <a:lnTo>
                    <a:pt x="312" y="0"/>
                  </a:lnTo>
                  <a:lnTo>
                    <a:pt x="344" y="3"/>
                  </a:lnTo>
                  <a:lnTo>
                    <a:pt x="371" y="11"/>
                  </a:lnTo>
                  <a:lnTo>
                    <a:pt x="393" y="23"/>
                  </a:lnTo>
                  <a:lnTo>
                    <a:pt x="410" y="39"/>
                  </a:lnTo>
                  <a:lnTo>
                    <a:pt x="420" y="61"/>
                  </a:lnTo>
                  <a:lnTo>
                    <a:pt x="426" y="87"/>
                  </a:lnTo>
                  <a:lnTo>
                    <a:pt x="428" y="116"/>
                  </a:lnTo>
                  <a:lnTo>
                    <a:pt x="423" y="151"/>
                  </a:lnTo>
                  <a:lnTo>
                    <a:pt x="386" y="359"/>
                  </a:lnTo>
                  <a:lnTo>
                    <a:pt x="245" y="359"/>
                  </a:lnTo>
                  <a:lnTo>
                    <a:pt x="277" y="176"/>
                  </a:lnTo>
                  <a:lnTo>
                    <a:pt x="280" y="158"/>
                  </a:lnTo>
                  <a:lnTo>
                    <a:pt x="279" y="143"/>
                  </a:lnTo>
                  <a:lnTo>
                    <a:pt x="276" y="130"/>
                  </a:lnTo>
                  <a:lnTo>
                    <a:pt x="269" y="119"/>
                  </a:lnTo>
                  <a:lnTo>
                    <a:pt x="257" y="112"/>
                  </a:lnTo>
                  <a:lnTo>
                    <a:pt x="240" y="111"/>
                  </a:lnTo>
                  <a:lnTo>
                    <a:pt x="220" y="112"/>
                  </a:lnTo>
                  <a:lnTo>
                    <a:pt x="205" y="119"/>
                  </a:lnTo>
                  <a:lnTo>
                    <a:pt x="193" y="130"/>
                  </a:lnTo>
                  <a:lnTo>
                    <a:pt x="184" y="143"/>
                  </a:lnTo>
                  <a:lnTo>
                    <a:pt x="176" y="161"/>
                  </a:lnTo>
                  <a:lnTo>
                    <a:pt x="172" y="182"/>
                  </a:lnTo>
                  <a:lnTo>
                    <a:pt x="141" y="359"/>
                  </a:lnTo>
                  <a:lnTo>
                    <a:pt x="0" y="359"/>
                  </a:lnTo>
                  <a:lnTo>
                    <a:pt x="62" y="11"/>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2" name="Freeform 32"/>
            <p:cNvSpPr>
              <a:spLocks/>
            </p:cNvSpPr>
            <p:nvPr/>
          </p:nvSpPr>
          <p:spPr bwMode="gray">
            <a:xfrm>
              <a:off x="1687513" y="3768725"/>
              <a:ext cx="433388" cy="731838"/>
            </a:xfrm>
            <a:custGeom>
              <a:avLst/>
              <a:gdLst>
                <a:gd name="T0" fmla="*/ 210 w 273"/>
                <a:gd name="T1" fmla="*/ 458 h 461"/>
                <a:gd name="T2" fmla="*/ 157 w 273"/>
                <a:gd name="T3" fmla="*/ 461 h 461"/>
                <a:gd name="T4" fmla="*/ 116 w 273"/>
                <a:gd name="T5" fmla="*/ 461 h 461"/>
                <a:gd name="T6" fmla="*/ 82 w 273"/>
                <a:gd name="T7" fmla="*/ 459 h 461"/>
                <a:gd name="T8" fmla="*/ 56 w 273"/>
                <a:gd name="T9" fmla="*/ 453 h 461"/>
                <a:gd name="T10" fmla="*/ 39 w 273"/>
                <a:gd name="T11" fmla="*/ 446 h 461"/>
                <a:gd name="T12" fmla="*/ 25 w 273"/>
                <a:gd name="T13" fmla="*/ 434 h 461"/>
                <a:gd name="T14" fmla="*/ 19 w 273"/>
                <a:gd name="T15" fmla="*/ 416 h 461"/>
                <a:gd name="T16" fmla="*/ 16 w 273"/>
                <a:gd name="T17" fmla="*/ 395 h 461"/>
                <a:gd name="T18" fmla="*/ 18 w 273"/>
                <a:gd name="T19" fmla="*/ 369 h 461"/>
                <a:gd name="T20" fmla="*/ 24 w 273"/>
                <a:gd name="T21" fmla="*/ 336 h 461"/>
                <a:gd name="T22" fmla="*/ 49 w 273"/>
                <a:gd name="T23" fmla="*/ 189 h 461"/>
                <a:gd name="T24" fmla="*/ 0 w 273"/>
                <a:gd name="T25" fmla="*/ 189 h 461"/>
                <a:gd name="T26" fmla="*/ 13 w 273"/>
                <a:gd name="T27" fmla="*/ 110 h 461"/>
                <a:gd name="T28" fmla="*/ 65 w 273"/>
                <a:gd name="T29" fmla="*/ 110 h 461"/>
                <a:gd name="T30" fmla="*/ 86 w 273"/>
                <a:gd name="T31" fmla="*/ 0 h 461"/>
                <a:gd name="T32" fmla="*/ 224 w 273"/>
                <a:gd name="T33" fmla="*/ 0 h 461"/>
                <a:gd name="T34" fmla="*/ 205 w 273"/>
                <a:gd name="T35" fmla="*/ 110 h 461"/>
                <a:gd name="T36" fmla="*/ 273 w 273"/>
                <a:gd name="T37" fmla="*/ 110 h 461"/>
                <a:gd name="T38" fmla="*/ 259 w 273"/>
                <a:gd name="T39" fmla="*/ 189 h 461"/>
                <a:gd name="T40" fmla="*/ 190 w 273"/>
                <a:gd name="T41" fmla="*/ 189 h 461"/>
                <a:gd name="T42" fmla="*/ 168 w 273"/>
                <a:gd name="T43" fmla="*/ 317 h 461"/>
                <a:gd name="T44" fmla="*/ 166 w 273"/>
                <a:gd name="T45" fmla="*/ 333 h 461"/>
                <a:gd name="T46" fmla="*/ 166 w 273"/>
                <a:gd name="T47" fmla="*/ 345 h 461"/>
                <a:gd name="T48" fmla="*/ 172 w 273"/>
                <a:gd name="T49" fmla="*/ 354 h 461"/>
                <a:gd name="T50" fmla="*/ 184 w 273"/>
                <a:gd name="T51" fmla="*/ 358 h 461"/>
                <a:gd name="T52" fmla="*/ 205 w 273"/>
                <a:gd name="T53" fmla="*/ 360 h 461"/>
                <a:gd name="T54" fmla="*/ 227 w 273"/>
                <a:gd name="T55" fmla="*/ 360 h 461"/>
                <a:gd name="T56" fmla="*/ 210 w 273"/>
                <a:gd name="T57" fmla="*/ 458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3" h="461">
                  <a:moveTo>
                    <a:pt x="210" y="458"/>
                  </a:moveTo>
                  <a:lnTo>
                    <a:pt x="157" y="461"/>
                  </a:lnTo>
                  <a:lnTo>
                    <a:pt x="116" y="461"/>
                  </a:lnTo>
                  <a:lnTo>
                    <a:pt x="82" y="459"/>
                  </a:lnTo>
                  <a:lnTo>
                    <a:pt x="56" y="453"/>
                  </a:lnTo>
                  <a:lnTo>
                    <a:pt x="39" y="446"/>
                  </a:lnTo>
                  <a:lnTo>
                    <a:pt x="25" y="434"/>
                  </a:lnTo>
                  <a:lnTo>
                    <a:pt x="19" y="416"/>
                  </a:lnTo>
                  <a:lnTo>
                    <a:pt x="16" y="395"/>
                  </a:lnTo>
                  <a:lnTo>
                    <a:pt x="18" y="369"/>
                  </a:lnTo>
                  <a:lnTo>
                    <a:pt x="24" y="336"/>
                  </a:lnTo>
                  <a:lnTo>
                    <a:pt x="49" y="189"/>
                  </a:lnTo>
                  <a:lnTo>
                    <a:pt x="0" y="189"/>
                  </a:lnTo>
                  <a:lnTo>
                    <a:pt x="13" y="110"/>
                  </a:lnTo>
                  <a:lnTo>
                    <a:pt x="65" y="110"/>
                  </a:lnTo>
                  <a:lnTo>
                    <a:pt x="86" y="0"/>
                  </a:lnTo>
                  <a:lnTo>
                    <a:pt x="224" y="0"/>
                  </a:lnTo>
                  <a:lnTo>
                    <a:pt x="205" y="110"/>
                  </a:lnTo>
                  <a:lnTo>
                    <a:pt x="273" y="110"/>
                  </a:lnTo>
                  <a:lnTo>
                    <a:pt x="259" y="189"/>
                  </a:lnTo>
                  <a:lnTo>
                    <a:pt x="190" y="189"/>
                  </a:lnTo>
                  <a:lnTo>
                    <a:pt x="168" y="317"/>
                  </a:lnTo>
                  <a:lnTo>
                    <a:pt x="166" y="333"/>
                  </a:lnTo>
                  <a:lnTo>
                    <a:pt x="166" y="345"/>
                  </a:lnTo>
                  <a:lnTo>
                    <a:pt x="172" y="354"/>
                  </a:lnTo>
                  <a:lnTo>
                    <a:pt x="184" y="358"/>
                  </a:lnTo>
                  <a:lnTo>
                    <a:pt x="205" y="360"/>
                  </a:lnTo>
                  <a:lnTo>
                    <a:pt x="227" y="360"/>
                  </a:lnTo>
                  <a:lnTo>
                    <a:pt x="210" y="458"/>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3" name="Freeform 33"/>
            <p:cNvSpPr>
              <a:spLocks noEditPoints="1"/>
            </p:cNvSpPr>
            <p:nvPr/>
          </p:nvSpPr>
          <p:spPr bwMode="gray">
            <a:xfrm>
              <a:off x="2085976" y="3925888"/>
              <a:ext cx="655638" cy="585788"/>
            </a:xfrm>
            <a:custGeom>
              <a:avLst/>
              <a:gdLst>
                <a:gd name="T0" fmla="*/ 152 w 413"/>
                <a:gd name="T1" fmla="*/ 146 h 369"/>
                <a:gd name="T2" fmla="*/ 158 w 413"/>
                <a:gd name="T3" fmla="*/ 125 h 369"/>
                <a:gd name="T4" fmla="*/ 170 w 413"/>
                <a:gd name="T5" fmla="*/ 109 h 369"/>
                <a:gd name="T6" fmla="*/ 184 w 413"/>
                <a:gd name="T7" fmla="*/ 96 h 369"/>
                <a:gd name="T8" fmla="*/ 205 w 413"/>
                <a:gd name="T9" fmla="*/ 88 h 369"/>
                <a:gd name="T10" fmla="*/ 229 w 413"/>
                <a:gd name="T11" fmla="*/ 85 h 369"/>
                <a:gd name="T12" fmla="*/ 247 w 413"/>
                <a:gd name="T13" fmla="*/ 88 h 369"/>
                <a:gd name="T14" fmla="*/ 263 w 413"/>
                <a:gd name="T15" fmla="*/ 97 h 369"/>
                <a:gd name="T16" fmla="*/ 274 w 413"/>
                <a:gd name="T17" fmla="*/ 111 h 369"/>
                <a:gd name="T18" fmla="*/ 280 w 413"/>
                <a:gd name="T19" fmla="*/ 127 h 369"/>
                <a:gd name="T20" fmla="*/ 280 w 413"/>
                <a:gd name="T21" fmla="*/ 146 h 369"/>
                <a:gd name="T22" fmla="*/ 152 w 413"/>
                <a:gd name="T23" fmla="*/ 146 h 369"/>
                <a:gd name="T24" fmla="*/ 409 w 413"/>
                <a:gd name="T25" fmla="*/ 216 h 369"/>
                <a:gd name="T26" fmla="*/ 413 w 413"/>
                <a:gd name="T27" fmla="*/ 176 h 369"/>
                <a:gd name="T28" fmla="*/ 412 w 413"/>
                <a:gd name="T29" fmla="*/ 139 h 369"/>
                <a:gd name="T30" fmla="*/ 404 w 413"/>
                <a:gd name="T31" fmla="*/ 105 h 369"/>
                <a:gd name="T32" fmla="*/ 391 w 413"/>
                <a:gd name="T33" fmla="*/ 75 h 369"/>
                <a:gd name="T34" fmla="*/ 372 w 413"/>
                <a:gd name="T35" fmla="*/ 50 h 369"/>
                <a:gd name="T36" fmla="*/ 346 w 413"/>
                <a:gd name="T37" fmla="*/ 29 h 369"/>
                <a:gd name="T38" fmla="*/ 315 w 413"/>
                <a:gd name="T39" fmla="*/ 14 h 369"/>
                <a:gd name="T40" fmla="*/ 280 w 413"/>
                <a:gd name="T41" fmla="*/ 3 h 369"/>
                <a:gd name="T42" fmla="*/ 238 w 413"/>
                <a:gd name="T43" fmla="*/ 0 h 369"/>
                <a:gd name="T44" fmla="*/ 196 w 413"/>
                <a:gd name="T45" fmla="*/ 3 h 369"/>
                <a:gd name="T46" fmla="*/ 156 w 413"/>
                <a:gd name="T47" fmla="*/ 14 h 369"/>
                <a:gd name="T48" fmla="*/ 119 w 413"/>
                <a:gd name="T49" fmla="*/ 30 h 369"/>
                <a:gd name="T50" fmla="*/ 85 w 413"/>
                <a:gd name="T51" fmla="*/ 51 h 369"/>
                <a:gd name="T52" fmla="*/ 57 w 413"/>
                <a:gd name="T53" fmla="*/ 79 h 369"/>
                <a:gd name="T54" fmla="*/ 33 w 413"/>
                <a:gd name="T55" fmla="*/ 111 h 369"/>
                <a:gd name="T56" fmla="*/ 14 w 413"/>
                <a:gd name="T57" fmla="*/ 148 h 369"/>
                <a:gd name="T58" fmla="*/ 3 w 413"/>
                <a:gd name="T59" fmla="*/ 188 h 369"/>
                <a:gd name="T60" fmla="*/ 0 w 413"/>
                <a:gd name="T61" fmla="*/ 225 h 369"/>
                <a:gd name="T62" fmla="*/ 3 w 413"/>
                <a:gd name="T63" fmla="*/ 258 h 369"/>
                <a:gd name="T64" fmla="*/ 12 w 413"/>
                <a:gd name="T65" fmla="*/ 287 h 369"/>
                <a:gd name="T66" fmla="*/ 27 w 413"/>
                <a:gd name="T67" fmla="*/ 311 h 369"/>
                <a:gd name="T68" fmla="*/ 48 w 413"/>
                <a:gd name="T69" fmla="*/ 332 h 369"/>
                <a:gd name="T70" fmla="*/ 73 w 413"/>
                <a:gd name="T71" fmla="*/ 348 h 369"/>
                <a:gd name="T72" fmla="*/ 103 w 413"/>
                <a:gd name="T73" fmla="*/ 360 h 369"/>
                <a:gd name="T74" fmla="*/ 137 w 413"/>
                <a:gd name="T75" fmla="*/ 366 h 369"/>
                <a:gd name="T76" fmla="*/ 173 w 413"/>
                <a:gd name="T77" fmla="*/ 369 h 369"/>
                <a:gd name="T78" fmla="*/ 204 w 413"/>
                <a:gd name="T79" fmla="*/ 368 h 369"/>
                <a:gd name="T80" fmla="*/ 236 w 413"/>
                <a:gd name="T81" fmla="*/ 363 h 369"/>
                <a:gd name="T82" fmla="*/ 268 w 413"/>
                <a:gd name="T83" fmla="*/ 356 h 369"/>
                <a:gd name="T84" fmla="*/ 297 w 413"/>
                <a:gd name="T85" fmla="*/ 344 h 369"/>
                <a:gd name="T86" fmla="*/ 326 w 413"/>
                <a:gd name="T87" fmla="*/ 328 h 369"/>
                <a:gd name="T88" fmla="*/ 351 w 413"/>
                <a:gd name="T89" fmla="*/ 308 h 369"/>
                <a:gd name="T90" fmla="*/ 373 w 413"/>
                <a:gd name="T91" fmla="*/ 283 h 369"/>
                <a:gd name="T92" fmla="*/ 391 w 413"/>
                <a:gd name="T93" fmla="*/ 253 h 369"/>
                <a:gd name="T94" fmla="*/ 256 w 413"/>
                <a:gd name="T95" fmla="*/ 253 h 369"/>
                <a:gd name="T96" fmla="*/ 244 w 413"/>
                <a:gd name="T97" fmla="*/ 267 h 369"/>
                <a:gd name="T98" fmla="*/ 229 w 413"/>
                <a:gd name="T99" fmla="*/ 277 h 369"/>
                <a:gd name="T100" fmla="*/ 214 w 413"/>
                <a:gd name="T101" fmla="*/ 282 h 369"/>
                <a:gd name="T102" fmla="*/ 196 w 413"/>
                <a:gd name="T103" fmla="*/ 285 h 369"/>
                <a:gd name="T104" fmla="*/ 176 w 413"/>
                <a:gd name="T105" fmla="*/ 282 h 369"/>
                <a:gd name="T106" fmla="*/ 158 w 413"/>
                <a:gd name="T107" fmla="*/ 271 h 369"/>
                <a:gd name="T108" fmla="*/ 146 w 413"/>
                <a:gd name="T109" fmla="*/ 258 h 369"/>
                <a:gd name="T110" fmla="*/ 138 w 413"/>
                <a:gd name="T111" fmla="*/ 238 h 369"/>
                <a:gd name="T112" fmla="*/ 140 w 413"/>
                <a:gd name="T113" fmla="*/ 216 h 369"/>
                <a:gd name="T114" fmla="*/ 409 w 413"/>
                <a:gd name="T115" fmla="*/ 216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13" h="369">
                  <a:moveTo>
                    <a:pt x="152" y="146"/>
                  </a:moveTo>
                  <a:lnTo>
                    <a:pt x="158" y="125"/>
                  </a:lnTo>
                  <a:lnTo>
                    <a:pt x="170" y="109"/>
                  </a:lnTo>
                  <a:lnTo>
                    <a:pt x="184" y="96"/>
                  </a:lnTo>
                  <a:lnTo>
                    <a:pt x="205" y="88"/>
                  </a:lnTo>
                  <a:lnTo>
                    <a:pt x="229" y="85"/>
                  </a:lnTo>
                  <a:lnTo>
                    <a:pt x="247" y="88"/>
                  </a:lnTo>
                  <a:lnTo>
                    <a:pt x="263" y="97"/>
                  </a:lnTo>
                  <a:lnTo>
                    <a:pt x="274" y="111"/>
                  </a:lnTo>
                  <a:lnTo>
                    <a:pt x="280" y="127"/>
                  </a:lnTo>
                  <a:lnTo>
                    <a:pt x="280" y="146"/>
                  </a:lnTo>
                  <a:lnTo>
                    <a:pt x="152" y="146"/>
                  </a:lnTo>
                  <a:close/>
                  <a:moveTo>
                    <a:pt x="409" y="216"/>
                  </a:moveTo>
                  <a:lnTo>
                    <a:pt x="413" y="176"/>
                  </a:lnTo>
                  <a:lnTo>
                    <a:pt x="412" y="139"/>
                  </a:lnTo>
                  <a:lnTo>
                    <a:pt x="404" y="105"/>
                  </a:lnTo>
                  <a:lnTo>
                    <a:pt x="391" y="75"/>
                  </a:lnTo>
                  <a:lnTo>
                    <a:pt x="372" y="50"/>
                  </a:lnTo>
                  <a:lnTo>
                    <a:pt x="346" y="29"/>
                  </a:lnTo>
                  <a:lnTo>
                    <a:pt x="315" y="14"/>
                  </a:lnTo>
                  <a:lnTo>
                    <a:pt x="280" y="3"/>
                  </a:lnTo>
                  <a:lnTo>
                    <a:pt x="238" y="0"/>
                  </a:lnTo>
                  <a:lnTo>
                    <a:pt x="196" y="3"/>
                  </a:lnTo>
                  <a:lnTo>
                    <a:pt x="156" y="14"/>
                  </a:lnTo>
                  <a:lnTo>
                    <a:pt x="119" y="30"/>
                  </a:lnTo>
                  <a:lnTo>
                    <a:pt x="85" y="51"/>
                  </a:lnTo>
                  <a:lnTo>
                    <a:pt x="57" y="79"/>
                  </a:lnTo>
                  <a:lnTo>
                    <a:pt x="33" y="111"/>
                  </a:lnTo>
                  <a:lnTo>
                    <a:pt x="14" y="148"/>
                  </a:lnTo>
                  <a:lnTo>
                    <a:pt x="3" y="188"/>
                  </a:lnTo>
                  <a:lnTo>
                    <a:pt x="0" y="225"/>
                  </a:lnTo>
                  <a:lnTo>
                    <a:pt x="3" y="258"/>
                  </a:lnTo>
                  <a:lnTo>
                    <a:pt x="12" y="287"/>
                  </a:lnTo>
                  <a:lnTo>
                    <a:pt x="27" y="311"/>
                  </a:lnTo>
                  <a:lnTo>
                    <a:pt x="48" y="332"/>
                  </a:lnTo>
                  <a:lnTo>
                    <a:pt x="73" y="348"/>
                  </a:lnTo>
                  <a:lnTo>
                    <a:pt x="103" y="360"/>
                  </a:lnTo>
                  <a:lnTo>
                    <a:pt x="137" y="366"/>
                  </a:lnTo>
                  <a:lnTo>
                    <a:pt x="173" y="369"/>
                  </a:lnTo>
                  <a:lnTo>
                    <a:pt x="204" y="368"/>
                  </a:lnTo>
                  <a:lnTo>
                    <a:pt x="236" y="363"/>
                  </a:lnTo>
                  <a:lnTo>
                    <a:pt x="268" y="356"/>
                  </a:lnTo>
                  <a:lnTo>
                    <a:pt x="297" y="344"/>
                  </a:lnTo>
                  <a:lnTo>
                    <a:pt x="326" y="328"/>
                  </a:lnTo>
                  <a:lnTo>
                    <a:pt x="351" y="308"/>
                  </a:lnTo>
                  <a:lnTo>
                    <a:pt x="373" y="283"/>
                  </a:lnTo>
                  <a:lnTo>
                    <a:pt x="391" y="253"/>
                  </a:lnTo>
                  <a:lnTo>
                    <a:pt x="256" y="253"/>
                  </a:lnTo>
                  <a:lnTo>
                    <a:pt x="244" y="267"/>
                  </a:lnTo>
                  <a:lnTo>
                    <a:pt x="229" y="277"/>
                  </a:lnTo>
                  <a:lnTo>
                    <a:pt x="214" y="282"/>
                  </a:lnTo>
                  <a:lnTo>
                    <a:pt x="196" y="285"/>
                  </a:lnTo>
                  <a:lnTo>
                    <a:pt x="176" y="282"/>
                  </a:lnTo>
                  <a:lnTo>
                    <a:pt x="158" y="271"/>
                  </a:lnTo>
                  <a:lnTo>
                    <a:pt x="146" y="258"/>
                  </a:lnTo>
                  <a:lnTo>
                    <a:pt x="138" y="238"/>
                  </a:lnTo>
                  <a:lnTo>
                    <a:pt x="140" y="216"/>
                  </a:lnTo>
                  <a:lnTo>
                    <a:pt x="409" y="216"/>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4" name="Freeform 34"/>
            <p:cNvSpPr>
              <a:spLocks/>
            </p:cNvSpPr>
            <p:nvPr/>
          </p:nvSpPr>
          <p:spPr bwMode="gray">
            <a:xfrm>
              <a:off x="2744788" y="3925888"/>
              <a:ext cx="509588" cy="569913"/>
            </a:xfrm>
            <a:custGeom>
              <a:avLst/>
              <a:gdLst>
                <a:gd name="T0" fmla="*/ 62 w 321"/>
                <a:gd name="T1" fmla="*/ 11 h 359"/>
                <a:gd name="T2" fmla="*/ 190 w 321"/>
                <a:gd name="T3" fmla="*/ 11 h 359"/>
                <a:gd name="T4" fmla="*/ 178 w 321"/>
                <a:gd name="T5" fmla="*/ 81 h 359"/>
                <a:gd name="T6" fmla="*/ 180 w 321"/>
                <a:gd name="T7" fmla="*/ 81 h 359"/>
                <a:gd name="T8" fmla="*/ 199 w 321"/>
                <a:gd name="T9" fmla="*/ 51 h 359"/>
                <a:gd name="T10" fmla="*/ 220 w 321"/>
                <a:gd name="T11" fmla="*/ 29 h 359"/>
                <a:gd name="T12" fmla="*/ 245 w 321"/>
                <a:gd name="T13" fmla="*/ 12 h 359"/>
                <a:gd name="T14" fmla="*/ 272 w 321"/>
                <a:gd name="T15" fmla="*/ 3 h 359"/>
                <a:gd name="T16" fmla="*/ 303 w 321"/>
                <a:gd name="T17" fmla="*/ 0 h 359"/>
                <a:gd name="T18" fmla="*/ 312 w 321"/>
                <a:gd name="T19" fmla="*/ 2 h 359"/>
                <a:gd name="T20" fmla="*/ 321 w 321"/>
                <a:gd name="T21" fmla="*/ 2 h 359"/>
                <a:gd name="T22" fmla="*/ 297 w 321"/>
                <a:gd name="T23" fmla="*/ 140 h 359"/>
                <a:gd name="T24" fmla="*/ 282 w 321"/>
                <a:gd name="T25" fmla="*/ 139 h 359"/>
                <a:gd name="T26" fmla="*/ 269 w 321"/>
                <a:gd name="T27" fmla="*/ 137 h 359"/>
                <a:gd name="T28" fmla="*/ 241 w 321"/>
                <a:gd name="T29" fmla="*/ 139 h 359"/>
                <a:gd name="T30" fmla="*/ 218 w 321"/>
                <a:gd name="T31" fmla="*/ 146 h 359"/>
                <a:gd name="T32" fmla="*/ 199 w 321"/>
                <a:gd name="T33" fmla="*/ 160 h 359"/>
                <a:gd name="T34" fmla="*/ 184 w 321"/>
                <a:gd name="T35" fmla="*/ 179 h 359"/>
                <a:gd name="T36" fmla="*/ 171 w 321"/>
                <a:gd name="T37" fmla="*/ 206 h 359"/>
                <a:gd name="T38" fmla="*/ 163 w 321"/>
                <a:gd name="T39" fmla="*/ 238 h 359"/>
                <a:gd name="T40" fmla="*/ 141 w 321"/>
                <a:gd name="T41" fmla="*/ 359 h 359"/>
                <a:gd name="T42" fmla="*/ 0 w 321"/>
                <a:gd name="T43" fmla="*/ 359 h 359"/>
                <a:gd name="T44" fmla="*/ 62 w 321"/>
                <a:gd name="T45" fmla="*/ 11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21" h="359">
                  <a:moveTo>
                    <a:pt x="62" y="11"/>
                  </a:moveTo>
                  <a:lnTo>
                    <a:pt x="190" y="11"/>
                  </a:lnTo>
                  <a:lnTo>
                    <a:pt x="178" y="81"/>
                  </a:lnTo>
                  <a:lnTo>
                    <a:pt x="180" y="81"/>
                  </a:lnTo>
                  <a:lnTo>
                    <a:pt x="199" y="51"/>
                  </a:lnTo>
                  <a:lnTo>
                    <a:pt x="220" y="29"/>
                  </a:lnTo>
                  <a:lnTo>
                    <a:pt x="245" y="12"/>
                  </a:lnTo>
                  <a:lnTo>
                    <a:pt x="272" y="3"/>
                  </a:lnTo>
                  <a:lnTo>
                    <a:pt x="303" y="0"/>
                  </a:lnTo>
                  <a:lnTo>
                    <a:pt x="312" y="2"/>
                  </a:lnTo>
                  <a:lnTo>
                    <a:pt x="321" y="2"/>
                  </a:lnTo>
                  <a:lnTo>
                    <a:pt x="297" y="140"/>
                  </a:lnTo>
                  <a:lnTo>
                    <a:pt x="282" y="139"/>
                  </a:lnTo>
                  <a:lnTo>
                    <a:pt x="269" y="137"/>
                  </a:lnTo>
                  <a:lnTo>
                    <a:pt x="241" y="139"/>
                  </a:lnTo>
                  <a:lnTo>
                    <a:pt x="218" y="146"/>
                  </a:lnTo>
                  <a:lnTo>
                    <a:pt x="199" y="160"/>
                  </a:lnTo>
                  <a:lnTo>
                    <a:pt x="184" y="179"/>
                  </a:lnTo>
                  <a:lnTo>
                    <a:pt x="171" y="206"/>
                  </a:lnTo>
                  <a:lnTo>
                    <a:pt x="163" y="238"/>
                  </a:lnTo>
                  <a:lnTo>
                    <a:pt x="141" y="359"/>
                  </a:lnTo>
                  <a:lnTo>
                    <a:pt x="0" y="359"/>
                  </a:lnTo>
                  <a:lnTo>
                    <a:pt x="62" y="11"/>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5" name="Freeform 35"/>
            <p:cNvSpPr>
              <a:spLocks/>
            </p:cNvSpPr>
            <p:nvPr/>
          </p:nvSpPr>
          <p:spPr bwMode="gray">
            <a:xfrm>
              <a:off x="3214688" y="3925888"/>
              <a:ext cx="679450" cy="569913"/>
            </a:xfrm>
            <a:custGeom>
              <a:avLst/>
              <a:gdLst>
                <a:gd name="T0" fmla="*/ 62 w 428"/>
                <a:gd name="T1" fmla="*/ 11 h 359"/>
                <a:gd name="T2" fmla="*/ 191 w 428"/>
                <a:gd name="T3" fmla="*/ 11 h 359"/>
                <a:gd name="T4" fmla="*/ 181 w 428"/>
                <a:gd name="T5" fmla="*/ 64 h 359"/>
                <a:gd name="T6" fmla="*/ 205 w 428"/>
                <a:gd name="T7" fmla="*/ 42 h 359"/>
                <a:gd name="T8" fmla="*/ 230 w 428"/>
                <a:gd name="T9" fmla="*/ 24 h 359"/>
                <a:gd name="T10" fmla="*/ 255 w 428"/>
                <a:gd name="T11" fmla="*/ 11 h 359"/>
                <a:gd name="T12" fmla="*/ 282 w 428"/>
                <a:gd name="T13" fmla="*/ 3 h 359"/>
                <a:gd name="T14" fmla="*/ 313 w 428"/>
                <a:gd name="T15" fmla="*/ 0 h 359"/>
                <a:gd name="T16" fmla="*/ 346 w 428"/>
                <a:gd name="T17" fmla="*/ 3 h 359"/>
                <a:gd name="T18" fmla="*/ 373 w 428"/>
                <a:gd name="T19" fmla="*/ 11 h 359"/>
                <a:gd name="T20" fmla="*/ 394 w 428"/>
                <a:gd name="T21" fmla="*/ 23 h 359"/>
                <a:gd name="T22" fmla="*/ 410 w 428"/>
                <a:gd name="T23" fmla="*/ 39 h 359"/>
                <a:gd name="T24" fmla="*/ 422 w 428"/>
                <a:gd name="T25" fmla="*/ 61 h 359"/>
                <a:gd name="T26" fmla="*/ 428 w 428"/>
                <a:gd name="T27" fmla="*/ 87 h 359"/>
                <a:gd name="T28" fmla="*/ 428 w 428"/>
                <a:gd name="T29" fmla="*/ 116 h 359"/>
                <a:gd name="T30" fmla="*/ 423 w 428"/>
                <a:gd name="T31" fmla="*/ 151 h 359"/>
                <a:gd name="T32" fmla="*/ 386 w 428"/>
                <a:gd name="T33" fmla="*/ 359 h 359"/>
                <a:gd name="T34" fmla="*/ 245 w 428"/>
                <a:gd name="T35" fmla="*/ 359 h 359"/>
                <a:gd name="T36" fmla="*/ 278 w 428"/>
                <a:gd name="T37" fmla="*/ 176 h 359"/>
                <a:gd name="T38" fmla="*/ 281 w 428"/>
                <a:gd name="T39" fmla="*/ 158 h 359"/>
                <a:gd name="T40" fmla="*/ 281 w 428"/>
                <a:gd name="T41" fmla="*/ 143 h 359"/>
                <a:gd name="T42" fmla="*/ 276 w 428"/>
                <a:gd name="T43" fmla="*/ 130 h 359"/>
                <a:gd name="T44" fmla="*/ 270 w 428"/>
                <a:gd name="T45" fmla="*/ 119 h 359"/>
                <a:gd name="T46" fmla="*/ 258 w 428"/>
                <a:gd name="T47" fmla="*/ 112 h 359"/>
                <a:gd name="T48" fmla="*/ 240 w 428"/>
                <a:gd name="T49" fmla="*/ 111 h 359"/>
                <a:gd name="T50" fmla="*/ 221 w 428"/>
                <a:gd name="T51" fmla="*/ 112 h 359"/>
                <a:gd name="T52" fmla="*/ 205 w 428"/>
                <a:gd name="T53" fmla="*/ 119 h 359"/>
                <a:gd name="T54" fmla="*/ 193 w 428"/>
                <a:gd name="T55" fmla="*/ 130 h 359"/>
                <a:gd name="T56" fmla="*/ 184 w 428"/>
                <a:gd name="T57" fmla="*/ 143 h 359"/>
                <a:gd name="T58" fmla="*/ 178 w 428"/>
                <a:gd name="T59" fmla="*/ 161 h 359"/>
                <a:gd name="T60" fmla="*/ 172 w 428"/>
                <a:gd name="T61" fmla="*/ 182 h 359"/>
                <a:gd name="T62" fmla="*/ 141 w 428"/>
                <a:gd name="T63" fmla="*/ 359 h 359"/>
                <a:gd name="T64" fmla="*/ 0 w 428"/>
                <a:gd name="T65" fmla="*/ 359 h 359"/>
                <a:gd name="T66" fmla="*/ 62 w 428"/>
                <a:gd name="T67" fmla="*/ 11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28" h="359">
                  <a:moveTo>
                    <a:pt x="62" y="11"/>
                  </a:moveTo>
                  <a:lnTo>
                    <a:pt x="191" y="11"/>
                  </a:lnTo>
                  <a:lnTo>
                    <a:pt x="181" y="64"/>
                  </a:lnTo>
                  <a:lnTo>
                    <a:pt x="205" y="42"/>
                  </a:lnTo>
                  <a:lnTo>
                    <a:pt x="230" y="24"/>
                  </a:lnTo>
                  <a:lnTo>
                    <a:pt x="255" y="11"/>
                  </a:lnTo>
                  <a:lnTo>
                    <a:pt x="282" y="3"/>
                  </a:lnTo>
                  <a:lnTo>
                    <a:pt x="313" y="0"/>
                  </a:lnTo>
                  <a:lnTo>
                    <a:pt x="346" y="3"/>
                  </a:lnTo>
                  <a:lnTo>
                    <a:pt x="373" y="11"/>
                  </a:lnTo>
                  <a:lnTo>
                    <a:pt x="394" y="23"/>
                  </a:lnTo>
                  <a:lnTo>
                    <a:pt x="410" y="39"/>
                  </a:lnTo>
                  <a:lnTo>
                    <a:pt x="422" y="61"/>
                  </a:lnTo>
                  <a:lnTo>
                    <a:pt x="428" y="87"/>
                  </a:lnTo>
                  <a:lnTo>
                    <a:pt x="428" y="116"/>
                  </a:lnTo>
                  <a:lnTo>
                    <a:pt x="423" y="151"/>
                  </a:lnTo>
                  <a:lnTo>
                    <a:pt x="386" y="359"/>
                  </a:lnTo>
                  <a:lnTo>
                    <a:pt x="245" y="359"/>
                  </a:lnTo>
                  <a:lnTo>
                    <a:pt x="278" y="176"/>
                  </a:lnTo>
                  <a:lnTo>
                    <a:pt x="281" y="158"/>
                  </a:lnTo>
                  <a:lnTo>
                    <a:pt x="281" y="143"/>
                  </a:lnTo>
                  <a:lnTo>
                    <a:pt x="276" y="130"/>
                  </a:lnTo>
                  <a:lnTo>
                    <a:pt x="270" y="119"/>
                  </a:lnTo>
                  <a:lnTo>
                    <a:pt x="258" y="112"/>
                  </a:lnTo>
                  <a:lnTo>
                    <a:pt x="240" y="111"/>
                  </a:lnTo>
                  <a:lnTo>
                    <a:pt x="221" y="112"/>
                  </a:lnTo>
                  <a:lnTo>
                    <a:pt x="205" y="119"/>
                  </a:lnTo>
                  <a:lnTo>
                    <a:pt x="193" y="130"/>
                  </a:lnTo>
                  <a:lnTo>
                    <a:pt x="184" y="143"/>
                  </a:lnTo>
                  <a:lnTo>
                    <a:pt x="178" y="161"/>
                  </a:lnTo>
                  <a:lnTo>
                    <a:pt x="172" y="182"/>
                  </a:lnTo>
                  <a:lnTo>
                    <a:pt x="141" y="359"/>
                  </a:lnTo>
                  <a:lnTo>
                    <a:pt x="0" y="359"/>
                  </a:lnTo>
                  <a:lnTo>
                    <a:pt x="62" y="11"/>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6" name="Freeform 36"/>
            <p:cNvSpPr>
              <a:spLocks noEditPoints="1"/>
            </p:cNvSpPr>
            <p:nvPr/>
          </p:nvSpPr>
          <p:spPr bwMode="gray">
            <a:xfrm>
              <a:off x="3919538" y="3925888"/>
              <a:ext cx="658813" cy="585788"/>
            </a:xfrm>
            <a:custGeom>
              <a:avLst/>
              <a:gdLst>
                <a:gd name="T0" fmla="*/ 153 w 415"/>
                <a:gd name="T1" fmla="*/ 146 h 369"/>
                <a:gd name="T2" fmla="*/ 159 w 415"/>
                <a:gd name="T3" fmla="*/ 125 h 369"/>
                <a:gd name="T4" fmla="*/ 171 w 415"/>
                <a:gd name="T5" fmla="*/ 109 h 369"/>
                <a:gd name="T6" fmla="*/ 186 w 415"/>
                <a:gd name="T7" fmla="*/ 96 h 369"/>
                <a:gd name="T8" fmla="*/ 205 w 415"/>
                <a:gd name="T9" fmla="*/ 88 h 369"/>
                <a:gd name="T10" fmla="*/ 229 w 415"/>
                <a:gd name="T11" fmla="*/ 85 h 369"/>
                <a:gd name="T12" fmla="*/ 248 w 415"/>
                <a:gd name="T13" fmla="*/ 88 h 369"/>
                <a:gd name="T14" fmla="*/ 263 w 415"/>
                <a:gd name="T15" fmla="*/ 97 h 369"/>
                <a:gd name="T16" fmla="*/ 275 w 415"/>
                <a:gd name="T17" fmla="*/ 111 h 369"/>
                <a:gd name="T18" fmla="*/ 281 w 415"/>
                <a:gd name="T19" fmla="*/ 127 h 369"/>
                <a:gd name="T20" fmla="*/ 281 w 415"/>
                <a:gd name="T21" fmla="*/ 146 h 369"/>
                <a:gd name="T22" fmla="*/ 153 w 415"/>
                <a:gd name="T23" fmla="*/ 146 h 369"/>
                <a:gd name="T24" fmla="*/ 409 w 415"/>
                <a:gd name="T25" fmla="*/ 216 h 369"/>
                <a:gd name="T26" fmla="*/ 415 w 415"/>
                <a:gd name="T27" fmla="*/ 176 h 369"/>
                <a:gd name="T28" fmla="*/ 413 w 415"/>
                <a:gd name="T29" fmla="*/ 139 h 369"/>
                <a:gd name="T30" fmla="*/ 406 w 415"/>
                <a:gd name="T31" fmla="*/ 105 h 369"/>
                <a:gd name="T32" fmla="*/ 393 w 415"/>
                <a:gd name="T33" fmla="*/ 75 h 369"/>
                <a:gd name="T34" fmla="*/ 372 w 415"/>
                <a:gd name="T35" fmla="*/ 50 h 369"/>
                <a:gd name="T36" fmla="*/ 346 w 415"/>
                <a:gd name="T37" fmla="*/ 29 h 369"/>
                <a:gd name="T38" fmla="*/ 317 w 415"/>
                <a:gd name="T39" fmla="*/ 14 h 369"/>
                <a:gd name="T40" fmla="*/ 281 w 415"/>
                <a:gd name="T41" fmla="*/ 3 h 369"/>
                <a:gd name="T42" fmla="*/ 239 w 415"/>
                <a:gd name="T43" fmla="*/ 0 h 369"/>
                <a:gd name="T44" fmla="*/ 196 w 415"/>
                <a:gd name="T45" fmla="*/ 3 h 369"/>
                <a:gd name="T46" fmla="*/ 158 w 415"/>
                <a:gd name="T47" fmla="*/ 14 h 369"/>
                <a:gd name="T48" fmla="*/ 121 w 415"/>
                <a:gd name="T49" fmla="*/ 30 h 369"/>
                <a:gd name="T50" fmla="*/ 86 w 415"/>
                <a:gd name="T51" fmla="*/ 51 h 369"/>
                <a:gd name="T52" fmla="*/ 57 w 415"/>
                <a:gd name="T53" fmla="*/ 79 h 369"/>
                <a:gd name="T54" fmla="*/ 33 w 415"/>
                <a:gd name="T55" fmla="*/ 111 h 369"/>
                <a:gd name="T56" fmla="*/ 15 w 415"/>
                <a:gd name="T57" fmla="*/ 148 h 369"/>
                <a:gd name="T58" fmla="*/ 3 w 415"/>
                <a:gd name="T59" fmla="*/ 188 h 369"/>
                <a:gd name="T60" fmla="*/ 0 w 415"/>
                <a:gd name="T61" fmla="*/ 225 h 369"/>
                <a:gd name="T62" fmla="*/ 3 w 415"/>
                <a:gd name="T63" fmla="*/ 258 h 369"/>
                <a:gd name="T64" fmla="*/ 14 w 415"/>
                <a:gd name="T65" fmla="*/ 287 h 369"/>
                <a:gd name="T66" fmla="*/ 28 w 415"/>
                <a:gd name="T67" fmla="*/ 311 h 369"/>
                <a:gd name="T68" fmla="*/ 49 w 415"/>
                <a:gd name="T69" fmla="*/ 332 h 369"/>
                <a:gd name="T70" fmla="*/ 74 w 415"/>
                <a:gd name="T71" fmla="*/ 348 h 369"/>
                <a:gd name="T72" fmla="*/ 104 w 415"/>
                <a:gd name="T73" fmla="*/ 360 h 369"/>
                <a:gd name="T74" fmla="*/ 137 w 415"/>
                <a:gd name="T75" fmla="*/ 366 h 369"/>
                <a:gd name="T76" fmla="*/ 174 w 415"/>
                <a:gd name="T77" fmla="*/ 369 h 369"/>
                <a:gd name="T78" fmla="*/ 205 w 415"/>
                <a:gd name="T79" fmla="*/ 368 h 369"/>
                <a:gd name="T80" fmla="*/ 236 w 415"/>
                <a:gd name="T81" fmla="*/ 363 h 369"/>
                <a:gd name="T82" fmla="*/ 268 w 415"/>
                <a:gd name="T83" fmla="*/ 356 h 369"/>
                <a:gd name="T84" fmla="*/ 299 w 415"/>
                <a:gd name="T85" fmla="*/ 344 h 369"/>
                <a:gd name="T86" fmla="*/ 327 w 415"/>
                <a:gd name="T87" fmla="*/ 328 h 369"/>
                <a:gd name="T88" fmla="*/ 352 w 415"/>
                <a:gd name="T89" fmla="*/ 308 h 369"/>
                <a:gd name="T90" fmla="*/ 373 w 415"/>
                <a:gd name="T91" fmla="*/ 283 h 369"/>
                <a:gd name="T92" fmla="*/ 391 w 415"/>
                <a:gd name="T93" fmla="*/ 253 h 369"/>
                <a:gd name="T94" fmla="*/ 256 w 415"/>
                <a:gd name="T95" fmla="*/ 253 h 369"/>
                <a:gd name="T96" fmla="*/ 244 w 415"/>
                <a:gd name="T97" fmla="*/ 267 h 369"/>
                <a:gd name="T98" fmla="*/ 231 w 415"/>
                <a:gd name="T99" fmla="*/ 277 h 369"/>
                <a:gd name="T100" fmla="*/ 214 w 415"/>
                <a:gd name="T101" fmla="*/ 282 h 369"/>
                <a:gd name="T102" fmla="*/ 198 w 415"/>
                <a:gd name="T103" fmla="*/ 285 h 369"/>
                <a:gd name="T104" fmla="*/ 177 w 415"/>
                <a:gd name="T105" fmla="*/ 282 h 369"/>
                <a:gd name="T106" fmla="*/ 159 w 415"/>
                <a:gd name="T107" fmla="*/ 271 h 369"/>
                <a:gd name="T108" fmla="*/ 146 w 415"/>
                <a:gd name="T109" fmla="*/ 258 h 369"/>
                <a:gd name="T110" fmla="*/ 140 w 415"/>
                <a:gd name="T111" fmla="*/ 238 h 369"/>
                <a:gd name="T112" fmla="*/ 140 w 415"/>
                <a:gd name="T113" fmla="*/ 216 h 369"/>
                <a:gd name="T114" fmla="*/ 409 w 415"/>
                <a:gd name="T115" fmla="*/ 216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15" h="369">
                  <a:moveTo>
                    <a:pt x="153" y="146"/>
                  </a:moveTo>
                  <a:lnTo>
                    <a:pt x="159" y="125"/>
                  </a:lnTo>
                  <a:lnTo>
                    <a:pt x="171" y="109"/>
                  </a:lnTo>
                  <a:lnTo>
                    <a:pt x="186" y="96"/>
                  </a:lnTo>
                  <a:lnTo>
                    <a:pt x="205" y="88"/>
                  </a:lnTo>
                  <a:lnTo>
                    <a:pt x="229" y="85"/>
                  </a:lnTo>
                  <a:lnTo>
                    <a:pt x="248" y="88"/>
                  </a:lnTo>
                  <a:lnTo>
                    <a:pt x="263" y="97"/>
                  </a:lnTo>
                  <a:lnTo>
                    <a:pt x="275" y="111"/>
                  </a:lnTo>
                  <a:lnTo>
                    <a:pt x="281" y="127"/>
                  </a:lnTo>
                  <a:lnTo>
                    <a:pt x="281" y="146"/>
                  </a:lnTo>
                  <a:lnTo>
                    <a:pt x="153" y="146"/>
                  </a:lnTo>
                  <a:close/>
                  <a:moveTo>
                    <a:pt x="409" y="216"/>
                  </a:moveTo>
                  <a:lnTo>
                    <a:pt x="415" y="176"/>
                  </a:lnTo>
                  <a:lnTo>
                    <a:pt x="413" y="139"/>
                  </a:lnTo>
                  <a:lnTo>
                    <a:pt x="406" y="105"/>
                  </a:lnTo>
                  <a:lnTo>
                    <a:pt x="393" y="75"/>
                  </a:lnTo>
                  <a:lnTo>
                    <a:pt x="372" y="50"/>
                  </a:lnTo>
                  <a:lnTo>
                    <a:pt x="346" y="29"/>
                  </a:lnTo>
                  <a:lnTo>
                    <a:pt x="317" y="14"/>
                  </a:lnTo>
                  <a:lnTo>
                    <a:pt x="281" y="3"/>
                  </a:lnTo>
                  <a:lnTo>
                    <a:pt x="239" y="0"/>
                  </a:lnTo>
                  <a:lnTo>
                    <a:pt x="196" y="3"/>
                  </a:lnTo>
                  <a:lnTo>
                    <a:pt x="158" y="14"/>
                  </a:lnTo>
                  <a:lnTo>
                    <a:pt x="121" y="30"/>
                  </a:lnTo>
                  <a:lnTo>
                    <a:pt x="86" y="51"/>
                  </a:lnTo>
                  <a:lnTo>
                    <a:pt x="57" y="79"/>
                  </a:lnTo>
                  <a:lnTo>
                    <a:pt x="33" y="111"/>
                  </a:lnTo>
                  <a:lnTo>
                    <a:pt x="15" y="148"/>
                  </a:lnTo>
                  <a:lnTo>
                    <a:pt x="3" y="188"/>
                  </a:lnTo>
                  <a:lnTo>
                    <a:pt x="0" y="225"/>
                  </a:lnTo>
                  <a:lnTo>
                    <a:pt x="3" y="258"/>
                  </a:lnTo>
                  <a:lnTo>
                    <a:pt x="14" y="287"/>
                  </a:lnTo>
                  <a:lnTo>
                    <a:pt x="28" y="311"/>
                  </a:lnTo>
                  <a:lnTo>
                    <a:pt x="49" y="332"/>
                  </a:lnTo>
                  <a:lnTo>
                    <a:pt x="74" y="348"/>
                  </a:lnTo>
                  <a:lnTo>
                    <a:pt x="104" y="360"/>
                  </a:lnTo>
                  <a:lnTo>
                    <a:pt x="137" y="366"/>
                  </a:lnTo>
                  <a:lnTo>
                    <a:pt x="174" y="369"/>
                  </a:lnTo>
                  <a:lnTo>
                    <a:pt x="205" y="368"/>
                  </a:lnTo>
                  <a:lnTo>
                    <a:pt x="236" y="363"/>
                  </a:lnTo>
                  <a:lnTo>
                    <a:pt x="268" y="356"/>
                  </a:lnTo>
                  <a:lnTo>
                    <a:pt x="299" y="344"/>
                  </a:lnTo>
                  <a:lnTo>
                    <a:pt x="327" y="328"/>
                  </a:lnTo>
                  <a:lnTo>
                    <a:pt x="352" y="308"/>
                  </a:lnTo>
                  <a:lnTo>
                    <a:pt x="373" y="283"/>
                  </a:lnTo>
                  <a:lnTo>
                    <a:pt x="391" y="253"/>
                  </a:lnTo>
                  <a:lnTo>
                    <a:pt x="256" y="253"/>
                  </a:lnTo>
                  <a:lnTo>
                    <a:pt x="244" y="267"/>
                  </a:lnTo>
                  <a:lnTo>
                    <a:pt x="231" y="277"/>
                  </a:lnTo>
                  <a:lnTo>
                    <a:pt x="214" y="282"/>
                  </a:lnTo>
                  <a:lnTo>
                    <a:pt x="198" y="285"/>
                  </a:lnTo>
                  <a:lnTo>
                    <a:pt x="177" y="282"/>
                  </a:lnTo>
                  <a:lnTo>
                    <a:pt x="159" y="271"/>
                  </a:lnTo>
                  <a:lnTo>
                    <a:pt x="146" y="258"/>
                  </a:lnTo>
                  <a:lnTo>
                    <a:pt x="140" y="238"/>
                  </a:lnTo>
                  <a:lnTo>
                    <a:pt x="140" y="216"/>
                  </a:lnTo>
                  <a:lnTo>
                    <a:pt x="409" y="216"/>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7" name="Freeform 37"/>
            <p:cNvSpPr>
              <a:spLocks/>
            </p:cNvSpPr>
            <p:nvPr/>
          </p:nvSpPr>
          <p:spPr bwMode="gray">
            <a:xfrm>
              <a:off x="4598988" y="3768725"/>
              <a:ext cx="434975" cy="731838"/>
            </a:xfrm>
            <a:custGeom>
              <a:avLst/>
              <a:gdLst>
                <a:gd name="T0" fmla="*/ 210 w 274"/>
                <a:gd name="T1" fmla="*/ 458 h 461"/>
                <a:gd name="T2" fmla="*/ 158 w 274"/>
                <a:gd name="T3" fmla="*/ 461 h 461"/>
                <a:gd name="T4" fmla="*/ 116 w 274"/>
                <a:gd name="T5" fmla="*/ 461 h 461"/>
                <a:gd name="T6" fmla="*/ 84 w 274"/>
                <a:gd name="T7" fmla="*/ 459 h 461"/>
                <a:gd name="T8" fmla="*/ 57 w 274"/>
                <a:gd name="T9" fmla="*/ 453 h 461"/>
                <a:gd name="T10" fmla="*/ 39 w 274"/>
                <a:gd name="T11" fmla="*/ 446 h 461"/>
                <a:gd name="T12" fmla="*/ 26 w 274"/>
                <a:gd name="T13" fmla="*/ 434 h 461"/>
                <a:gd name="T14" fmla="*/ 20 w 274"/>
                <a:gd name="T15" fmla="*/ 416 h 461"/>
                <a:gd name="T16" fmla="*/ 17 w 274"/>
                <a:gd name="T17" fmla="*/ 395 h 461"/>
                <a:gd name="T18" fmla="*/ 20 w 274"/>
                <a:gd name="T19" fmla="*/ 369 h 461"/>
                <a:gd name="T20" fmla="*/ 24 w 274"/>
                <a:gd name="T21" fmla="*/ 336 h 461"/>
                <a:gd name="T22" fmla="*/ 51 w 274"/>
                <a:gd name="T23" fmla="*/ 189 h 461"/>
                <a:gd name="T24" fmla="*/ 0 w 274"/>
                <a:gd name="T25" fmla="*/ 189 h 461"/>
                <a:gd name="T26" fmla="*/ 15 w 274"/>
                <a:gd name="T27" fmla="*/ 110 h 461"/>
                <a:gd name="T28" fmla="*/ 67 w 274"/>
                <a:gd name="T29" fmla="*/ 110 h 461"/>
                <a:gd name="T30" fmla="*/ 86 w 274"/>
                <a:gd name="T31" fmla="*/ 0 h 461"/>
                <a:gd name="T32" fmla="*/ 225 w 274"/>
                <a:gd name="T33" fmla="*/ 0 h 461"/>
                <a:gd name="T34" fmla="*/ 205 w 274"/>
                <a:gd name="T35" fmla="*/ 110 h 461"/>
                <a:gd name="T36" fmla="*/ 274 w 274"/>
                <a:gd name="T37" fmla="*/ 110 h 461"/>
                <a:gd name="T38" fmla="*/ 259 w 274"/>
                <a:gd name="T39" fmla="*/ 189 h 461"/>
                <a:gd name="T40" fmla="*/ 192 w 274"/>
                <a:gd name="T41" fmla="*/ 189 h 461"/>
                <a:gd name="T42" fmla="*/ 168 w 274"/>
                <a:gd name="T43" fmla="*/ 317 h 461"/>
                <a:gd name="T44" fmla="*/ 167 w 274"/>
                <a:gd name="T45" fmla="*/ 333 h 461"/>
                <a:gd name="T46" fmla="*/ 168 w 274"/>
                <a:gd name="T47" fmla="*/ 345 h 461"/>
                <a:gd name="T48" fmla="*/ 174 w 274"/>
                <a:gd name="T49" fmla="*/ 354 h 461"/>
                <a:gd name="T50" fmla="*/ 186 w 274"/>
                <a:gd name="T51" fmla="*/ 358 h 461"/>
                <a:gd name="T52" fmla="*/ 205 w 274"/>
                <a:gd name="T53" fmla="*/ 360 h 461"/>
                <a:gd name="T54" fmla="*/ 228 w 274"/>
                <a:gd name="T55" fmla="*/ 360 h 461"/>
                <a:gd name="T56" fmla="*/ 210 w 274"/>
                <a:gd name="T57" fmla="*/ 458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4" h="461">
                  <a:moveTo>
                    <a:pt x="210" y="458"/>
                  </a:moveTo>
                  <a:lnTo>
                    <a:pt x="158" y="461"/>
                  </a:lnTo>
                  <a:lnTo>
                    <a:pt x="116" y="461"/>
                  </a:lnTo>
                  <a:lnTo>
                    <a:pt x="84" y="459"/>
                  </a:lnTo>
                  <a:lnTo>
                    <a:pt x="57" y="453"/>
                  </a:lnTo>
                  <a:lnTo>
                    <a:pt x="39" y="446"/>
                  </a:lnTo>
                  <a:lnTo>
                    <a:pt x="26" y="434"/>
                  </a:lnTo>
                  <a:lnTo>
                    <a:pt x="20" y="416"/>
                  </a:lnTo>
                  <a:lnTo>
                    <a:pt x="17" y="395"/>
                  </a:lnTo>
                  <a:lnTo>
                    <a:pt x="20" y="369"/>
                  </a:lnTo>
                  <a:lnTo>
                    <a:pt x="24" y="336"/>
                  </a:lnTo>
                  <a:lnTo>
                    <a:pt x="51" y="189"/>
                  </a:lnTo>
                  <a:lnTo>
                    <a:pt x="0" y="189"/>
                  </a:lnTo>
                  <a:lnTo>
                    <a:pt x="15" y="110"/>
                  </a:lnTo>
                  <a:lnTo>
                    <a:pt x="67" y="110"/>
                  </a:lnTo>
                  <a:lnTo>
                    <a:pt x="86" y="0"/>
                  </a:lnTo>
                  <a:lnTo>
                    <a:pt x="225" y="0"/>
                  </a:lnTo>
                  <a:lnTo>
                    <a:pt x="205" y="110"/>
                  </a:lnTo>
                  <a:lnTo>
                    <a:pt x="274" y="110"/>
                  </a:lnTo>
                  <a:lnTo>
                    <a:pt x="259" y="189"/>
                  </a:lnTo>
                  <a:lnTo>
                    <a:pt x="192" y="189"/>
                  </a:lnTo>
                  <a:lnTo>
                    <a:pt x="168" y="317"/>
                  </a:lnTo>
                  <a:lnTo>
                    <a:pt x="167" y="333"/>
                  </a:lnTo>
                  <a:lnTo>
                    <a:pt x="168" y="345"/>
                  </a:lnTo>
                  <a:lnTo>
                    <a:pt x="174" y="354"/>
                  </a:lnTo>
                  <a:lnTo>
                    <a:pt x="186" y="358"/>
                  </a:lnTo>
                  <a:lnTo>
                    <a:pt x="205" y="360"/>
                  </a:lnTo>
                  <a:lnTo>
                    <a:pt x="228" y="360"/>
                  </a:lnTo>
                  <a:lnTo>
                    <a:pt x="210" y="458"/>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8" name="Freeform 38"/>
            <p:cNvSpPr>
              <a:spLocks/>
            </p:cNvSpPr>
            <p:nvPr/>
          </p:nvSpPr>
          <p:spPr bwMode="gray">
            <a:xfrm>
              <a:off x="5246688" y="3028950"/>
              <a:ext cx="2922588" cy="1466850"/>
            </a:xfrm>
            <a:custGeom>
              <a:avLst/>
              <a:gdLst>
                <a:gd name="T0" fmla="*/ 964 w 1841"/>
                <a:gd name="T1" fmla="*/ 0 h 924"/>
                <a:gd name="T2" fmla="*/ 874 w 1841"/>
                <a:gd name="T3" fmla="*/ 5 h 924"/>
                <a:gd name="T4" fmla="*/ 784 w 1841"/>
                <a:gd name="T5" fmla="*/ 17 h 924"/>
                <a:gd name="T6" fmla="*/ 698 w 1841"/>
                <a:gd name="T7" fmla="*/ 38 h 924"/>
                <a:gd name="T8" fmla="*/ 615 w 1841"/>
                <a:gd name="T9" fmla="*/ 64 h 924"/>
                <a:gd name="T10" fmla="*/ 536 w 1841"/>
                <a:gd name="T11" fmla="*/ 100 h 924"/>
                <a:gd name="T12" fmla="*/ 460 w 1841"/>
                <a:gd name="T13" fmla="*/ 140 h 924"/>
                <a:gd name="T14" fmla="*/ 389 w 1841"/>
                <a:gd name="T15" fmla="*/ 188 h 924"/>
                <a:gd name="T16" fmla="*/ 322 w 1841"/>
                <a:gd name="T17" fmla="*/ 241 h 924"/>
                <a:gd name="T18" fmla="*/ 261 w 1841"/>
                <a:gd name="T19" fmla="*/ 301 h 924"/>
                <a:gd name="T20" fmla="*/ 205 w 1841"/>
                <a:gd name="T21" fmla="*/ 365 h 924"/>
                <a:gd name="T22" fmla="*/ 156 w 1841"/>
                <a:gd name="T23" fmla="*/ 433 h 924"/>
                <a:gd name="T24" fmla="*/ 111 w 1841"/>
                <a:gd name="T25" fmla="*/ 506 h 924"/>
                <a:gd name="T26" fmla="*/ 74 w 1841"/>
                <a:gd name="T27" fmla="*/ 583 h 924"/>
                <a:gd name="T28" fmla="*/ 44 w 1841"/>
                <a:gd name="T29" fmla="*/ 664 h 924"/>
                <a:gd name="T30" fmla="*/ 22 w 1841"/>
                <a:gd name="T31" fmla="*/ 747 h 924"/>
                <a:gd name="T32" fmla="*/ 7 w 1841"/>
                <a:gd name="T33" fmla="*/ 835 h 924"/>
                <a:gd name="T34" fmla="*/ 0 w 1841"/>
                <a:gd name="T35" fmla="*/ 924 h 924"/>
                <a:gd name="T36" fmla="*/ 107 w 1841"/>
                <a:gd name="T37" fmla="*/ 924 h 924"/>
                <a:gd name="T38" fmla="*/ 114 w 1841"/>
                <a:gd name="T39" fmla="*/ 835 h 924"/>
                <a:gd name="T40" fmla="*/ 132 w 1841"/>
                <a:gd name="T41" fmla="*/ 748 h 924"/>
                <a:gd name="T42" fmla="*/ 156 w 1841"/>
                <a:gd name="T43" fmla="*/ 665 h 924"/>
                <a:gd name="T44" fmla="*/ 188 w 1841"/>
                <a:gd name="T45" fmla="*/ 586 h 924"/>
                <a:gd name="T46" fmla="*/ 228 w 1841"/>
                <a:gd name="T47" fmla="*/ 510 h 924"/>
                <a:gd name="T48" fmla="*/ 275 w 1841"/>
                <a:gd name="T49" fmla="*/ 439 h 924"/>
                <a:gd name="T50" fmla="*/ 328 w 1841"/>
                <a:gd name="T51" fmla="*/ 374 h 924"/>
                <a:gd name="T52" fmla="*/ 388 w 1841"/>
                <a:gd name="T53" fmla="*/ 311 h 924"/>
                <a:gd name="T54" fmla="*/ 451 w 1841"/>
                <a:gd name="T55" fmla="*/ 256 h 924"/>
                <a:gd name="T56" fmla="*/ 521 w 1841"/>
                <a:gd name="T57" fmla="*/ 207 h 924"/>
                <a:gd name="T58" fmla="*/ 596 w 1841"/>
                <a:gd name="T59" fmla="*/ 164 h 924"/>
                <a:gd name="T60" fmla="*/ 674 w 1841"/>
                <a:gd name="T61" fmla="*/ 127 h 924"/>
                <a:gd name="T62" fmla="*/ 758 w 1841"/>
                <a:gd name="T63" fmla="*/ 99 h 924"/>
                <a:gd name="T64" fmla="*/ 844 w 1841"/>
                <a:gd name="T65" fmla="*/ 78 h 924"/>
                <a:gd name="T66" fmla="*/ 932 w 1841"/>
                <a:gd name="T67" fmla="*/ 64 h 924"/>
                <a:gd name="T68" fmla="*/ 1024 w 1841"/>
                <a:gd name="T69" fmla="*/ 60 h 924"/>
                <a:gd name="T70" fmla="*/ 1111 w 1841"/>
                <a:gd name="T71" fmla="*/ 64 h 924"/>
                <a:gd name="T72" fmla="*/ 1198 w 1841"/>
                <a:gd name="T73" fmla="*/ 76 h 924"/>
                <a:gd name="T74" fmla="*/ 1281 w 1841"/>
                <a:gd name="T75" fmla="*/ 96 h 924"/>
                <a:gd name="T76" fmla="*/ 1361 w 1841"/>
                <a:gd name="T77" fmla="*/ 122 h 924"/>
                <a:gd name="T78" fmla="*/ 1437 w 1841"/>
                <a:gd name="T79" fmla="*/ 157 h 924"/>
                <a:gd name="T80" fmla="*/ 1510 w 1841"/>
                <a:gd name="T81" fmla="*/ 197 h 924"/>
                <a:gd name="T82" fmla="*/ 1578 w 1841"/>
                <a:gd name="T83" fmla="*/ 243 h 924"/>
                <a:gd name="T84" fmla="*/ 1642 w 1841"/>
                <a:gd name="T85" fmla="*/ 295 h 924"/>
                <a:gd name="T86" fmla="*/ 1700 w 1841"/>
                <a:gd name="T87" fmla="*/ 353 h 924"/>
                <a:gd name="T88" fmla="*/ 1754 w 1841"/>
                <a:gd name="T89" fmla="*/ 415 h 924"/>
                <a:gd name="T90" fmla="*/ 1801 w 1841"/>
                <a:gd name="T91" fmla="*/ 482 h 924"/>
                <a:gd name="T92" fmla="*/ 1841 w 1841"/>
                <a:gd name="T93" fmla="*/ 554 h 924"/>
                <a:gd name="T94" fmla="*/ 1800 w 1841"/>
                <a:gd name="T95" fmla="*/ 473 h 924"/>
                <a:gd name="T96" fmla="*/ 1751 w 1841"/>
                <a:gd name="T97" fmla="*/ 399 h 924"/>
                <a:gd name="T98" fmla="*/ 1696 w 1841"/>
                <a:gd name="T99" fmla="*/ 329 h 924"/>
                <a:gd name="T100" fmla="*/ 1633 w 1841"/>
                <a:gd name="T101" fmla="*/ 265 h 924"/>
                <a:gd name="T102" fmla="*/ 1565 w 1841"/>
                <a:gd name="T103" fmla="*/ 207 h 924"/>
                <a:gd name="T104" fmla="*/ 1492 w 1841"/>
                <a:gd name="T105" fmla="*/ 155 h 924"/>
                <a:gd name="T106" fmla="*/ 1413 w 1841"/>
                <a:gd name="T107" fmla="*/ 109 h 924"/>
                <a:gd name="T108" fmla="*/ 1331 w 1841"/>
                <a:gd name="T109" fmla="*/ 72 h 924"/>
                <a:gd name="T110" fmla="*/ 1245 w 1841"/>
                <a:gd name="T111" fmla="*/ 41 h 924"/>
                <a:gd name="T112" fmla="*/ 1155 w 1841"/>
                <a:gd name="T113" fmla="*/ 20 h 924"/>
                <a:gd name="T114" fmla="*/ 1061 w 1841"/>
                <a:gd name="T115" fmla="*/ 5 h 924"/>
                <a:gd name="T116" fmla="*/ 964 w 1841"/>
                <a:gd name="T117" fmla="*/ 0 h 9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41" h="924">
                  <a:moveTo>
                    <a:pt x="964" y="0"/>
                  </a:moveTo>
                  <a:lnTo>
                    <a:pt x="874" y="5"/>
                  </a:lnTo>
                  <a:lnTo>
                    <a:pt x="784" y="17"/>
                  </a:lnTo>
                  <a:lnTo>
                    <a:pt x="698" y="38"/>
                  </a:lnTo>
                  <a:lnTo>
                    <a:pt x="615" y="64"/>
                  </a:lnTo>
                  <a:lnTo>
                    <a:pt x="536" y="100"/>
                  </a:lnTo>
                  <a:lnTo>
                    <a:pt x="460" y="140"/>
                  </a:lnTo>
                  <a:lnTo>
                    <a:pt x="389" y="188"/>
                  </a:lnTo>
                  <a:lnTo>
                    <a:pt x="322" y="241"/>
                  </a:lnTo>
                  <a:lnTo>
                    <a:pt x="261" y="301"/>
                  </a:lnTo>
                  <a:lnTo>
                    <a:pt x="205" y="365"/>
                  </a:lnTo>
                  <a:lnTo>
                    <a:pt x="156" y="433"/>
                  </a:lnTo>
                  <a:lnTo>
                    <a:pt x="111" y="506"/>
                  </a:lnTo>
                  <a:lnTo>
                    <a:pt x="74" y="583"/>
                  </a:lnTo>
                  <a:lnTo>
                    <a:pt x="44" y="664"/>
                  </a:lnTo>
                  <a:lnTo>
                    <a:pt x="22" y="747"/>
                  </a:lnTo>
                  <a:lnTo>
                    <a:pt x="7" y="835"/>
                  </a:lnTo>
                  <a:lnTo>
                    <a:pt x="0" y="924"/>
                  </a:lnTo>
                  <a:lnTo>
                    <a:pt x="107" y="924"/>
                  </a:lnTo>
                  <a:lnTo>
                    <a:pt x="114" y="835"/>
                  </a:lnTo>
                  <a:lnTo>
                    <a:pt x="132" y="748"/>
                  </a:lnTo>
                  <a:lnTo>
                    <a:pt x="156" y="665"/>
                  </a:lnTo>
                  <a:lnTo>
                    <a:pt x="188" y="586"/>
                  </a:lnTo>
                  <a:lnTo>
                    <a:pt x="228" y="510"/>
                  </a:lnTo>
                  <a:lnTo>
                    <a:pt x="275" y="439"/>
                  </a:lnTo>
                  <a:lnTo>
                    <a:pt x="328" y="374"/>
                  </a:lnTo>
                  <a:lnTo>
                    <a:pt x="388" y="311"/>
                  </a:lnTo>
                  <a:lnTo>
                    <a:pt x="451" y="256"/>
                  </a:lnTo>
                  <a:lnTo>
                    <a:pt x="521" y="207"/>
                  </a:lnTo>
                  <a:lnTo>
                    <a:pt x="596" y="164"/>
                  </a:lnTo>
                  <a:lnTo>
                    <a:pt x="674" y="127"/>
                  </a:lnTo>
                  <a:lnTo>
                    <a:pt x="758" y="99"/>
                  </a:lnTo>
                  <a:lnTo>
                    <a:pt x="844" y="78"/>
                  </a:lnTo>
                  <a:lnTo>
                    <a:pt x="932" y="64"/>
                  </a:lnTo>
                  <a:lnTo>
                    <a:pt x="1024" y="60"/>
                  </a:lnTo>
                  <a:lnTo>
                    <a:pt x="1111" y="64"/>
                  </a:lnTo>
                  <a:lnTo>
                    <a:pt x="1198" y="76"/>
                  </a:lnTo>
                  <a:lnTo>
                    <a:pt x="1281" y="96"/>
                  </a:lnTo>
                  <a:lnTo>
                    <a:pt x="1361" y="122"/>
                  </a:lnTo>
                  <a:lnTo>
                    <a:pt x="1437" y="157"/>
                  </a:lnTo>
                  <a:lnTo>
                    <a:pt x="1510" y="197"/>
                  </a:lnTo>
                  <a:lnTo>
                    <a:pt x="1578" y="243"/>
                  </a:lnTo>
                  <a:lnTo>
                    <a:pt x="1642" y="295"/>
                  </a:lnTo>
                  <a:lnTo>
                    <a:pt x="1700" y="353"/>
                  </a:lnTo>
                  <a:lnTo>
                    <a:pt x="1754" y="415"/>
                  </a:lnTo>
                  <a:lnTo>
                    <a:pt x="1801" y="482"/>
                  </a:lnTo>
                  <a:lnTo>
                    <a:pt x="1841" y="554"/>
                  </a:lnTo>
                  <a:lnTo>
                    <a:pt x="1800" y="473"/>
                  </a:lnTo>
                  <a:lnTo>
                    <a:pt x="1751" y="399"/>
                  </a:lnTo>
                  <a:lnTo>
                    <a:pt x="1696" y="329"/>
                  </a:lnTo>
                  <a:lnTo>
                    <a:pt x="1633" y="265"/>
                  </a:lnTo>
                  <a:lnTo>
                    <a:pt x="1565" y="207"/>
                  </a:lnTo>
                  <a:lnTo>
                    <a:pt x="1492" y="155"/>
                  </a:lnTo>
                  <a:lnTo>
                    <a:pt x="1413" y="109"/>
                  </a:lnTo>
                  <a:lnTo>
                    <a:pt x="1331" y="72"/>
                  </a:lnTo>
                  <a:lnTo>
                    <a:pt x="1245" y="41"/>
                  </a:lnTo>
                  <a:lnTo>
                    <a:pt x="1155" y="20"/>
                  </a:lnTo>
                  <a:lnTo>
                    <a:pt x="1061" y="5"/>
                  </a:lnTo>
                  <a:lnTo>
                    <a:pt x="964"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9" name="Freeform 39"/>
            <p:cNvSpPr>
              <a:spLocks/>
            </p:cNvSpPr>
            <p:nvPr/>
          </p:nvSpPr>
          <p:spPr bwMode="gray">
            <a:xfrm>
              <a:off x="5476876" y="4621213"/>
              <a:ext cx="2924175" cy="1463675"/>
            </a:xfrm>
            <a:custGeom>
              <a:avLst/>
              <a:gdLst>
                <a:gd name="T0" fmla="*/ 877 w 1842"/>
                <a:gd name="T1" fmla="*/ 922 h 922"/>
                <a:gd name="T2" fmla="*/ 968 w 1842"/>
                <a:gd name="T3" fmla="*/ 917 h 922"/>
                <a:gd name="T4" fmla="*/ 1057 w 1842"/>
                <a:gd name="T5" fmla="*/ 905 h 922"/>
                <a:gd name="T6" fmla="*/ 1143 w 1842"/>
                <a:gd name="T7" fmla="*/ 884 h 922"/>
                <a:gd name="T8" fmla="*/ 1227 w 1842"/>
                <a:gd name="T9" fmla="*/ 858 h 922"/>
                <a:gd name="T10" fmla="*/ 1305 w 1842"/>
                <a:gd name="T11" fmla="*/ 823 h 922"/>
                <a:gd name="T12" fmla="*/ 1381 w 1842"/>
                <a:gd name="T13" fmla="*/ 782 h 922"/>
                <a:gd name="T14" fmla="*/ 1453 w 1842"/>
                <a:gd name="T15" fmla="*/ 734 h 922"/>
                <a:gd name="T16" fmla="*/ 1519 w 1842"/>
                <a:gd name="T17" fmla="*/ 681 h 922"/>
                <a:gd name="T18" fmla="*/ 1580 w 1842"/>
                <a:gd name="T19" fmla="*/ 623 h 922"/>
                <a:gd name="T20" fmla="*/ 1637 w 1842"/>
                <a:gd name="T21" fmla="*/ 559 h 922"/>
                <a:gd name="T22" fmla="*/ 1686 w 1842"/>
                <a:gd name="T23" fmla="*/ 490 h 922"/>
                <a:gd name="T24" fmla="*/ 1731 w 1842"/>
                <a:gd name="T25" fmla="*/ 416 h 922"/>
                <a:gd name="T26" fmla="*/ 1768 w 1842"/>
                <a:gd name="T27" fmla="*/ 340 h 922"/>
                <a:gd name="T28" fmla="*/ 1797 w 1842"/>
                <a:gd name="T29" fmla="*/ 258 h 922"/>
                <a:gd name="T30" fmla="*/ 1820 w 1842"/>
                <a:gd name="T31" fmla="*/ 175 h 922"/>
                <a:gd name="T32" fmla="*/ 1835 w 1842"/>
                <a:gd name="T33" fmla="*/ 89 h 922"/>
                <a:gd name="T34" fmla="*/ 1842 w 1842"/>
                <a:gd name="T35" fmla="*/ 0 h 922"/>
                <a:gd name="T36" fmla="*/ 1735 w 1842"/>
                <a:gd name="T37" fmla="*/ 0 h 922"/>
                <a:gd name="T38" fmla="*/ 1728 w 1842"/>
                <a:gd name="T39" fmla="*/ 87 h 922"/>
                <a:gd name="T40" fmla="*/ 1711 w 1842"/>
                <a:gd name="T41" fmla="*/ 174 h 922"/>
                <a:gd name="T42" fmla="*/ 1686 w 1842"/>
                <a:gd name="T43" fmla="*/ 257 h 922"/>
                <a:gd name="T44" fmla="*/ 1653 w 1842"/>
                <a:gd name="T45" fmla="*/ 337 h 922"/>
                <a:gd name="T46" fmla="*/ 1613 w 1842"/>
                <a:gd name="T47" fmla="*/ 412 h 922"/>
                <a:gd name="T48" fmla="*/ 1567 w 1842"/>
                <a:gd name="T49" fmla="*/ 483 h 922"/>
                <a:gd name="T50" fmla="*/ 1514 w 1842"/>
                <a:gd name="T51" fmla="*/ 550 h 922"/>
                <a:gd name="T52" fmla="*/ 1454 w 1842"/>
                <a:gd name="T53" fmla="*/ 611 h 922"/>
                <a:gd name="T54" fmla="*/ 1390 w 1842"/>
                <a:gd name="T55" fmla="*/ 666 h 922"/>
                <a:gd name="T56" fmla="*/ 1320 w 1842"/>
                <a:gd name="T57" fmla="*/ 716 h 922"/>
                <a:gd name="T58" fmla="*/ 1246 w 1842"/>
                <a:gd name="T59" fmla="*/ 759 h 922"/>
                <a:gd name="T60" fmla="*/ 1167 w 1842"/>
                <a:gd name="T61" fmla="*/ 795 h 922"/>
                <a:gd name="T62" fmla="*/ 1084 w 1842"/>
                <a:gd name="T63" fmla="*/ 823 h 922"/>
                <a:gd name="T64" fmla="*/ 999 w 1842"/>
                <a:gd name="T65" fmla="*/ 846 h 922"/>
                <a:gd name="T66" fmla="*/ 910 w 1842"/>
                <a:gd name="T67" fmla="*/ 858 h 922"/>
                <a:gd name="T68" fmla="*/ 818 w 1842"/>
                <a:gd name="T69" fmla="*/ 862 h 922"/>
                <a:gd name="T70" fmla="*/ 730 w 1842"/>
                <a:gd name="T71" fmla="*/ 858 h 922"/>
                <a:gd name="T72" fmla="*/ 644 w 1842"/>
                <a:gd name="T73" fmla="*/ 846 h 922"/>
                <a:gd name="T74" fmla="*/ 561 w 1842"/>
                <a:gd name="T75" fmla="*/ 826 h 922"/>
                <a:gd name="T76" fmla="*/ 480 w 1842"/>
                <a:gd name="T77" fmla="*/ 800 h 922"/>
                <a:gd name="T78" fmla="*/ 405 w 1842"/>
                <a:gd name="T79" fmla="*/ 765 h 922"/>
                <a:gd name="T80" fmla="*/ 332 w 1842"/>
                <a:gd name="T81" fmla="*/ 725 h 922"/>
                <a:gd name="T82" fmla="*/ 263 w 1842"/>
                <a:gd name="T83" fmla="*/ 679 h 922"/>
                <a:gd name="T84" fmla="*/ 199 w 1842"/>
                <a:gd name="T85" fmla="*/ 627 h 922"/>
                <a:gd name="T86" fmla="*/ 141 w 1842"/>
                <a:gd name="T87" fmla="*/ 569 h 922"/>
                <a:gd name="T88" fmla="*/ 88 w 1842"/>
                <a:gd name="T89" fmla="*/ 508 h 922"/>
                <a:gd name="T90" fmla="*/ 40 w 1842"/>
                <a:gd name="T91" fmla="*/ 441 h 922"/>
                <a:gd name="T92" fmla="*/ 0 w 1842"/>
                <a:gd name="T93" fmla="*/ 370 h 922"/>
                <a:gd name="T94" fmla="*/ 42 w 1842"/>
                <a:gd name="T95" fmla="*/ 449 h 922"/>
                <a:gd name="T96" fmla="*/ 91 w 1842"/>
                <a:gd name="T97" fmla="*/ 523 h 922"/>
                <a:gd name="T98" fmla="*/ 146 w 1842"/>
                <a:gd name="T99" fmla="*/ 593 h 922"/>
                <a:gd name="T100" fmla="*/ 208 w 1842"/>
                <a:gd name="T101" fmla="*/ 657 h 922"/>
                <a:gd name="T102" fmla="*/ 277 w 1842"/>
                <a:gd name="T103" fmla="*/ 716 h 922"/>
                <a:gd name="T104" fmla="*/ 350 w 1842"/>
                <a:gd name="T105" fmla="*/ 768 h 922"/>
                <a:gd name="T106" fmla="*/ 428 w 1842"/>
                <a:gd name="T107" fmla="*/ 813 h 922"/>
                <a:gd name="T108" fmla="*/ 510 w 1842"/>
                <a:gd name="T109" fmla="*/ 852 h 922"/>
                <a:gd name="T110" fmla="*/ 598 w 1842"/>
                <a:gd name="T111" fmla="*/ 881 h 922"/>
                <a:gd name="T112" fmla="*/ 687 w 1842"/>
                <a:gd name="T113" fmla="*/ 904 h 922"/>
                <a:gd name="T114" fmla="*/ 781 w 1842"/>
                <a:gd name="T115" fmla="*/ 917 h 922"/>
                <a:gd name="T116" fmla="*/ 877 w 1842"/>
                <a:gd name="T117" fmla="*/ 922 h 9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42" h="922">
                  <a:moveTo>
                    <a:pt x="877" y="922"/>
                  </a:moveTo>
                  <a:lnTo>
                    <a:pt x="968" y="917"/>
                  </a:lnTo>
                  <a:lnTo>
                    <a:pt x="1057" y="905"/>
                  </a:lnTo>
                  <a:lnTo>
                    <a:pt x="1143" y="884"/>
                  </a:lnTo>
                  <a:lnTo>
                    <a:pt x="1227" y="858"/>
                  </a:lnTo>
                  <a:lnTo>
                    <a:pt x="1305" y="823"/>
                  </a:lnTo>
                  <a:lnTo>
                    <a:pt x="1381" y="782"/>
                  </a:lnTo>
                  <a:lnTo>
                    <a:pt x="1453" y="734"/>
                  </a:lnTo>
                  <a:lnTo>
                    <a:pt x="1519" y="681"/>
                  </a:lnTo>
                  <a:lnTo>
                    <a:pt x="1580" y="623"/>
                  </a:lnTo>
                  <a:lnTo>
                    <a:pt x="1637" y="559"/>
                  </a:lnTo>
                  <a:lnTo>
                    <a:pt x="1686" y="490"/>
                  </a:lnTo>
                  <a:lnTo>
                    <a:pt x="1731" y="416"/>
                  </a:lnTo>
                  <a:lnTo>
                    <a:pt x="1768" y="340"/>
                  </a:lnTo>
                  <a:lnTo>
                    <a:pt x="1797" y="258"/>
                  </a:lnTo>
                  <a:lnTo>
                    <a:pt x="1820" y="175"/>
                  </a:lnTo>
                  <a:lnTo>
                    <a:pt x="1835" y="89"/>
                  </a:lnTo>
                  <a:lnTo>
                    <a:pt x="1842" y="0"/>
                  </a:lnTo>
                  <a:lnTo>
                    <a:pt x="1735" y="0"/>
                  </a:lnTo>
                  <a:lnTo>
                    <a:pt x="1728" y="87"/>
                  </a:lnTo>
                  <a:lnTo>
                    <a:pt x="1711" y="174"/>
                  </a:lnTo>
                  <a:lnTo>
                    <a:pt x="1686" y="257"/>
                  </a:lnTo>
                  <a:lnTo>
                    <a:pt x="1653" y="337"/>
                  </a:lnTo>
                  <a:lnTo>
                    <a:pt x="1613" y="412"/>
                  </a:lnTo>
                  <a:lnTo>
                    <a:pt x="1567" y="483"/>
                  </a:lnTo>
                  <a:lnTo>
                    <a:pt x="1514" y="550"/>
                  </a:lnTo>
                  <a:lnTo>
                    <a:pt x="1454" y="611"/>
                  </a:lnTo>
                  <a:lnTo>
                    <a:pt x="1390" y="666"/>
                  </a:lnTo>
                  <a:lnTo>
                    <a:pt x="1320" y="716"/>
                  </a:lnTo>
                  <a:lnTo>
                    <a:pt x="1246" y="759"/>
                  </a:lnTo>
                  <a:lnTo>
                    <a:pt x="1167" y="795"/>
                  </a:lnTo>
                  <a:lnTo>
                    <a:pt x="1084" y="823"/>
                  </a:lnTo>
                  <a:lnTo>
                    <a:pt x="999" y="846"/>
                  </a:lnTo>
                  <a:lnTo>
                    <a:pt x="910" y="858"/>
                  </a:lnTo>
                  <a:lnTo>
                    <a:pt x="818" y="862"/>
                  </a:lnTo>
                  <a:lnTo>
                    <a:pt x="730" y="858"/>
                  </a:lnTo>
                  <a:lnTo>
                    <a:pt x="644" y="846"/>
                  </a:lnTo>
                  <a:lnTo>
                    <a:pt x="561" y="826"/>
                  </a:lnTo>
                  <a:lnTo>
                    <a:pt x="480" y="800"/>
                  </a:lnTo>
                  <a:lnTo>
                    <a:pt x="405" y="765"/>
                  </a:lnTo>
                  <a:lnTo>
                    <a:pt x="332" y="725"/>
                  </a:lnTo>
                  <a:lnTo>
                    <a:pt x="263" y="679"/>
                  </a:lnTo>
                  <a:lnTo>
                    <a:pt x="199" y="627"/>
                  </a:lnTo>
                  <a:lnTo>
                    <a:pt x="141" y="569"/>
                  </a:lnTo>
                  <a:lnTo>
                    <a:pt x="88" y="508"/>
                  </a:lnTo>
                  <a:lnTo>
                    <a:pt x="40" y="441"/>
                  </a:lnTo>
                  <a:lnTo>
                    <a:pt x="0" y="370"/>
                  </a:lnTo>
                  <a:lnTo>
                    <a:pt x="42" y="449"/>
                  </a:lnTo>
                  <a:lnTo>
                    <a:pt x="91" y="523"/>
                  </a:lnTo>
                  <a:lnTo>
                    <a:pt x="146" y="593"/>
                  </a:lnTo>
                  <a:lnTo>
                    <a:pt x="208" y="657"/>
                  </a:lnTo>
                  <a:lnTo>
                    <a:pt x="277" y="716"/>
                  </a:lnTo>
                  <a:lnTo>
                    <a:pt x="350" y="768"/>
                  </a:lnTo>
                  <a:lnTo>
                    <a:pt x="428" y="813"/>
                  </a:lnTo>
                  <a:lnTo>
                    <a:pt x="510" y="852"/>
                  </a:lnTo>
                  <a:lnTo>
                    <a:pt x="598" y="881"/>
                  </a:lnTo>
                  <a:lnTo>
                    <a:pt x="687" y="904"/>
                  </a:lnTo>
                  <a:lnTo>
                    <a:pt x="781" y="917"/>
                  </a:lnTo>
                  <a:lnTo>
                    <a:pt x="877" y="922"/>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40" name="Freeform 40"/>
            <p:cNvSpPr>
              <a:spLocks noEditPoints="1"/>
            </p:cNvSpPr>
            <p:nvPr/>
          </p:nvSpPr>
          <p:spPr bwMode="gray">
            <a:xfrm>
              <a:off x="7761288" y="5873750"/>
              <a:ext cx="436563" cy="207963"/>
            </a:xfrm>
            <a:custGeom>
              <a:avLst/>
              <a:gdLst>
                <a:gd name="T0" fmla="*/ 202 w 275"/>
                <a:gd name="T1" fmla="*/ 97 h 131"/>
                <a:gd name="T2" fmla="*/ 240 w 275"/>
                <a:gd name="T3" fmla="*/ 0 h 131"/>
                <a:gd name="T4" fmla="*/ 275 w 275"/>
                <a:gd name="T5" fmla="*/ 0 h 131"/>
                <a:gd name="T6" fmla="*/ 275 w 275"/>
                <a:gd name="T7" fmla="*/ 131 h 131"/>
                <a:gd name="T8" fmla="*/ 251 w 275"/>
                <a:gd name="T9" fmla="*/ 131 h 131"/>
                <a:gd name="T10" fmla="*/ 251 w 275"/>
                <a:gd name="T11" fmla="*/ 26 h 131"/>
                <a:gd name="T12" fmla="*/ 251 w 275"/>
                <a:gd name="T13" fmla="*/ 26 h 131"/>
                <a:gd name="T14" fmla="*/ 210 w 275"/>
                <a:gd name="T15" fmla="*/ 131 h 131"/>
                <a:gd name="T16" fmla="*/ 193 w 275"/>
                <a:gd name="T17" fmla="*/ 131 h 131"/>
                <a:gd name="T18" fmla="*/ 152 w 275"/>
                <a:gd name="T19" fmla="*/ 26 h 131"/>
                <a:gd name="T20" fmla="*/ 152 w 275"/>
                <a:gd name="T21" fmla="*/ 26 h 131"/>
                <a:gd name="T22" fmla="*/ 152 w 275"/>
                <a:gd name="T23" fmla="*/ 131 h 131"/>
                <a:gd name="T24" fmla="*/ 128 w 275"/>
                <a:gd name="T25" fmla="*/ 131 h 131"/>
                <a:gd name="T26" fmla="*/ 128 w 275"/>
                <a:gd name="T27" fmla="*/ 0 h 131"/>
                <a:gd name="T28" fmla="*/ 164 w 275"/>
                <a:gd name="T29" fmla="*/ 0 h 131"/>
                <a:gd name="T30" fmla="*/ 202 w 275"/>
                <a:gd name="T31" fmla="*/ 97 h 131"/>
                <a:gd name="T32" fmla="*/ 106 w 275"/>
                <a:gd name="T33" fmla="*/ 20 h 131"/>
                <a:gd name="T34" fmla="*/ 64 w 275"/>
                <a:gd name="T35" fmla="*/ 20 h 131"/>
                <a:gd name="T36" fmla="*/ 64 w 275"/>
                <a:gd name="T37" fmla="*/ 131 h 131"/>
                <a:gd name="T38" fmla="*/ 40 w 275"/>
                <a:gd name="T39" fmla="*/ 131 h 131"/>
                <a:gd name="T40" fmla="*/ 40 w 275"/>
                <a:gd name="T41" fmla="*/ 20 h 131"/>
                <a:gd name="T42" fmla="*/ 0 w 275"/>
                <a:gd name="T43" fmla="*/ 20 h 131"/>
                <a:gd name="T44" fmla="*/ 0 w 275"/>
                <a:gd name="T45" fmla="*/ 0 h 131"/>
                <a:gd name="T46" fmla="*/ 106 w 275"/>
                <a:gd name="T47" fmla="*/ 0 h 131"/>
                <a:gd name="T48" fmla="*/ 106 w 275"/>
                <a:gd name="T49" fmla="*/ 20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75" h="131">
                  <a:moveTo>
                    <a:pt x="202" y="97"/>
                  </a:moveTo>
                  <a:lnTo>
                    <a:pt x="240" y="0"/>
                  </a:lnTo>
                  <a:lnTo>
                    <a:pt x="275" y="0"/>
                  </a:lnTo>
                  <a:lnTo>
                    <a:pt x="275" y="131"/>
                  </a:lnTo>
                  <a:lnTo>
                    <a:pt x="251" y="131"/>
                  </a:lnTo>
                  <a:lnTo>
                    <a:pt x="251" y="26"/>
                  </a:lnTo>
                  <a:lnTo>
                    <a:pt x="251" y="26"/>
                  </a:lnTo>
                  <a:lnTo>
                    <a:pt x="210" y="131"/>
                  </a:lnTo>
                  <a:lnTo>
                    <a:pt x="193" y="131"/>
                  </a:lnTo>
                  <a:lnTo>
                    <a:pt x="152" y="26"/>
                  </a:lnTo>
                  <a:lnTo>
                    <a:pt x="152" y="26"/>
                  </a:lnTo>
                  <a:lnTo>
                    <a:pt x="152" y="131"/>
                  </a:lnTo>
                  <a:lnTo>
                    <a:pt x="128" y="131"/>
                  </a:lnTo>
                  <a:lnTo>
                    <a:pt x="128" y="0"/>
                  </a:lnTo>
                  <a:lnTo>
                    <a:pt x="164" y="0"/>
                  </a:lnTo>
                  <a:lnTo>
                    <a:pt x="202" y="97"/>
                  </a:lnTo>
                  <a:close/>
                  <a:moveTo>
                    <a:pt x="106" y="20"/>
                  </a:moveTo>
                  <a:lnTo>
                    <a:pt x="64" y="20"/>
                  </a:lnTo>
                  <a:lnTo>
                    <a:pt x="64" y="131"/>
                  </a:lnTo>
                  <a:lnTo>
                    <a:pt x="40" y="131"/>
                  </a:lnTo>
                  <a:lnTo>
                    <a:pt x="40" y="20"/>
                  </a:lnTo>
                  <a:lnTo>
                    <a:pt x="0" y="20"/>
                  </a:lnTo>
                  <a:lnTo>
                    <a:pt x="0" y="0"/>
                  </a:lnTo>
                  <a:lnTo>
                    <a:pt x="106" y="0"/>
                  </a:lnTo>
                  <a:lnTo>
                    <a:pt x="106" y="2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grpSp>
      <p:sp>
        <p:nvSpPr>
          <p:cNvPr id="45" name="Picture Placeholder 16"/>
          <p:cNvSpPr>
            <a:spLocks noGrp="1"/>
          </p:cNvSpPr>
          <p:nvPr>
            <p:ph type="pic" sz="quarter" idx="10"/>
          </p:nvPr>
        </p:nvSpPr>
        <p:spPr bwMode="gray">
          <a:xfrm>
            <a:off x="228600" y="228601"/>
            <a:ext cx="8689975" cy="4763527"/>
          </a:xfrm>
          <a:solidFill>
            <a:srgbClr val="63666A"/>
          </a:solidFill>
        </p:spPr>
        <p:txBody>
          <a:bodyPr rtlCol="0">
            <a:noAutofit/>
          </a:bodyPr>
          <a:lstStyle/>
          <a:p>
            <a:pPr lvl="0"/>
            <a:r>
              <a:rPr lang="en-US" noProof="0" smtClean="0"/>
              <a:t>Click icon to add picture</a:t>
            </a:r>
            <a:endParaRPr lang="en-US" noProof="0" dirty="0"/>
          </a:p>
        </p:txBody>
      </p:sp>
      <p:sp>
        <p:nvSpPr>
          <p:cNvPr id="2" name="Title 1"/>
          <p:cNvSpPr>
            <a:spLocks noGrp="1"/>
          </p:cNvSpPr>
          <p:nvPr>
            <p:ph type="ctrTitle"/>
          </p:nvPr>
        </p:nvSpPr>
        <p:spPr bwMode="gray">
          <a:xfrm>
            <a:off x="228600" y="1089406"/>
            <a:ext cx="8686800" cy="618631"/>
          </a:xfrm>
        </p:spPr>
        <p:txBody>
          <a:bodyPr bIns="0" anchor="b">
            <a:noAutofit/>
          </a:bodyPr>
          <a:lstStyle>
            <a:lvl1pPr algn="l">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bwMode="gray">
          <a:xfrm>
            <a:off x="228600" y="1708038"/>
            <a:ext cx="8682411" cy="433965"/>
          </a:xfrm>
        </p:spPr>
        <p:txBody>
          <a:bodyPr tIns="137160">
            <a:noAutofit/>
          </a:bodyPr>
          <a:lstStyle>
            <a:lvl1pPr marL="0" indent="0" algn="l">
              <a:buNone/>
              <a:defRPr sz="18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897892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bwMode="gray">
          <a:xfrm>
            <a:off x="228600" y="225425"/>
            <a:ext cx="8686800" cy="917575"/>
          </a:xfrm>
        </p:spPr>
        <p:txBody>
          <a:bodyPr/>
          <a:lstStyle/>
          <a:p>
            <a:r>
              <a:rPr lang="en-US" smtClean="0"/>
              <a:t>Click to edit Master title style</a:t>
            </a:r>
            <a:endParaRPr lang="en-US" dirty="0"/>
          </a:p>
        </p:txBody>
      </p:sp>
      <p:sp>
        <p:nvSpPr>
          <p:cNvPr id="8" name="Text Placeholder 7"/>
          <p:cNvSpPr>
            <a:spLocks noGrp="1"/>
          </p:cNvSpPr>
          <p:nvPr>
            <p:ph type="body" sz="quarter" idx="13"/>
          </p:nvPr>
        </p:nvSpPr>
        <p:spPr bwMode="gray">
          <a:xfrm>
            <a:off x="228600" y="1143000"/>
            <a:ext cx="8686800" cy="491889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4"/>
          </p:nvPr>
        </p:nvSpPr>
        <p:spPr/>
        <p:txBody>
          <a:bodyPr/>
          <a:lstStyle>
            <a:lvl1pPr>
              <a:defRPr/>
            </a:lvl1pPr>
          </a:lstStyle>
          <a:p>
            <a:pPr>
              <a:defRPr/>
            </a:pPr>
            <a:fld id="{7A373502-9038-AE4C-B301-EA5D5891CBE0}" type="datetime1">
              <a:rPr lang="en-US" smtClean="0"/>
              <a:t>2/4/15</a:t>
            </a:fld>
            <a:endParaRPr lang="en-US"/>
          </a:p>
        </p:txBody>
      </p:sp>
      <p:sp>
        <p:nvSpPr>
          <p:cNvPr id="5" name="Footer Placeholder 4"/>
          <p:cNvSpPr>
            <a:spLocks noGrp="1"/>
          </p:cNvSpPr>
          <p:nvPr>
            <p:ph type="ftr" sz="quarter" idx="15"/>
          </p:nvPr>
        </p:nvSpPr>
        <p:spPr/>
        <p:txBody>
          <a:bodyPr/>
          <a:lstStyle>
            <a:lvl1pPr>
              <a:defRPr/>
            </a:lvl1pPr>
          </a:lstStyle>
          <a:p>
            <a:pPr>
              <a:defRPr/>
            </a:pPr>
            <a:endParaRPr/>
          </a:p>
        </p:txBody>
      </p:sp>
      <p:sp>
        <p:nvSpPr>
          <p:cNvPr id="6" name="Slide Number Placeholder 5"/>
          <p:cNvSpPr>
            <a:spLocks noGrp="1"/>
          </p:cNvSpPr>
          <p:nvPr>
            <p:ph type="sldNum" sz="quarter" idx="16"/>
          </p:nvPr>
        </p:nvSpPr>
        <p:spPr/>
        <p:txBody>
          <a:bodyPr/>
          <a:lstStyle>
            <a:lvl1pPr>
              <a:defRPr/>
            </a:lvl1pPr>
          </a:lstStyle>
          <a:p>
            <a:pPr>
              <a:defRPr/>
            </a:pPr>
            <a:fld id="{98A983DF-7F07-534E-B63D-271F25B2DAE9}" type="slidenum">
              <a:rPr lang="en-US"/>
              <a:pPr>
                <a:defRPr/>
              </a:pPr>
              <a:t>‹#›</a:t>
            </a:fld>
            <a:endParaRPr lang="en-US"/>
          </a:p>
        </p:txBody>
      </p:sp>
    </p:spTree>
    <p:extLst>
      <p:ext uri="{BB962C8B-B14F-4D97-AF65-F5344CB8AC3E}">
        <p14:creationId xmlns:p14="http://schemas.microsoft.com/office/powerpoint/2010/main" val="1024567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US" dirty="0"/>
          </a:p>
        </p:txBody>
      </p:sp>
      <p:sp>
        <p:nvSpPr>
          <p:cNvPr id="3" name="Content Placeholder 2"/>
          <p:cNvSpPr>
            <a:spLocks noGrp="1"/>
          </p:cNvSpPr>
          <p:nvPr>
            <p:ph sz="half" idx="1"/>
          </p:nvPr>
        </p:nvSpPr>
        <p:spPr bwMode="gray">
          <a:xfrm>
            <a:off x="228600" y="1143001"/>
            <a:ext cx="4267200" cy="4918896"/>
          </a:xfrm>
        </p:spPr>
        <p:txBody>
          <a:bodyPr/>
          <a:lstStyle>
            <a:lvl1pPr>
              <a:defRPr sz="2200"/>
            </a:lvl1pPr>
            <a:lvl2pPr>
              <a:defRPr sz="18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bwMode="gray">
          <a:xfrm>
            <a:off x="4648200" y="1143001"/>
            <a:ext cx="4267200" cy="4918896"/>
          </a:xfrm>
        </p:spPr>
        <p:txBody>
          <a:bodyPr/>
          <a:lstStyle>
            <a:lvl1pPr>
              <a:defRPr sz="2200"/>
            </a:lvl1pPr>
            <a:lvl2pPr>
              <a:defRPr sz="18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19D8A3EC-0072-1A4B-9416-FD50D47DA761}" type="datetime1">
              <a:rPr lang="en-US" smtClean="0"/>
              <a:t>2/4/15</a:t>
            </a:fld>
            <a:endParaRPr lang="en-US"/>
          </a:p>
        </p:txBody>
      </p:sp>
      <p:sp>
        <p:nvSpPr>
          <p:cNvPr id="6" name="Footer Placeholder 4"/>
          <p:cNvSpPr>
            <a:spLocks noGrp="1"/>
          </p:cNvSpPr>
          <p:nvPr>
            <p:ph type="ftr" sz="quarter" idx="11"/>
          </p:nvPr>
        </p:nvSpPr>
        <p:spPr/>
        <p:txBody>
          <a:bodyPr/>
          <a:lstStyle>
            <a:lvl1pPr>
              <a:defRPr/>
            </a:lvl1pPr>
          </a:lstStyle>
          <a:p>
            <a:pPr>
              <a:defRPr/>
            </a:pPr>
            <a:endParaRPr/>
          </a:p>
        </p:txBody>
      </p:sp>
      <p:sp>
        <p:nvSpPr>
          <p:cNvPr id="7" name="Slide Number Placeholder 5"/>
          <p:cNvSpPr>
            <a:spLocks noGrp="1"/>
          </p:cNvSpPr>
          <p:nvPr>
            <p:ph type="sldNum" sz="quarter" idx="12"/>
          </p:nvPr>
        </p:nvSpPr>
        <p:spPr/>
        <p:txBody>
          <a:bodyPr/>
          <a:lstStyle>
            <a:lvl1pPr>
              <a:defRPr/>
            </a:lvl1pPr>
          </a:lstStyle>
          <a:p>
            <a:pPr>
              <a:defRPr/>
            </a:pPr>
            <a:fld id="{B2FB0B8A-FC73-DA47-9047-78362E8B42C1}" type="slidenum">
              <a:rPr lang="en-US"/>
              <a:pPr>
                <a:defRPr/>
              </a:pPr>
              <a:t>‹#›</a:t>
            </a:fld>
            <a:endParaRPr lang="en-US"/>
          </a:p>
        </p:txBody>
      </p:sp>
    </p:spTree>
    <p:extLst>
      <p:ext uri="{BB962C8B-B14F-4D97-AF65-F5344CB8AC3E}">
        <p14:creationId xmlns:p14="http://schemas.microsoft.com/office/powerpoint/2010/main" val="457326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No Title and Content">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bwMode="gray">
          <a:xfrm>
            <a:off x="228600" y="225425"/>
            <a:ext cx="8689974" cy="5836471"/>
          </a:xfrm>
        </p:spPr>
        <p:txBody>
          <a:bodyPr tIns="18288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Date Placeholder 3"/>
          <p:cNvSpPr>
            <a:spLocks noGrp="1"/>
          </p:cNvSpPr>
          <p:nvPr>
            <p:ph type="dt" sz="half" idx="14"/>
          </p:nvPr>
        </p:nvSpPr>
        <p:spPr/>
        <p:txBody>
          <a:bodyPr/>
          <a:lstStyle>
            <a:lvl1pPr>
              <a:defRPr/>
            </a:lvl1pPr>
          </a:lstStyle>
          <a:p>
            <a:pPr>
              <a:defRPr/>
            </a:pPr>
            <a:fld id="{8C1882FE-F455-A244-B5A8-05EC524889ED}" type="datetime1">
              <a:rPr lang="en-US" smtClean="0"/>
              <a:t>2/4/15</a:t>
            </a:fld>
            <a:endParaRPr lang="en-US"/>
          </a:p>
        </p:txBody>
      </p:sp>
      <p:sp>
        <p:nvSpPr>
          <p:cNvPr id="4" name="Footer Placeholder 4"/>
          <p:cNvSpPr>
            <a:spLocks noGrp="1"/>
          </p:cNvSpPr>
          <p:nvPr>
            <p:ph type="ftr" sz="quarter" idx="15"/>
          </p:nvPr>
        </p:nvSpPr>
        <p:spPr/>
        <p:txBody>
          <a:bodyPr/>
          <a:lstStyle>
            <a:lvl1pPr>
              <a:defRPr/>
            </a:lvl1pPr>
          </a:lstStyle>
          <a:p>
            <a:pPr>
              <a:defRPr/>
            </a:pPr>
            <a:endParaRPr/>
          </a:p>
        </p:txBody>
      </p:sp>
      <p:sp>
        <p:nvSpPr>
          <p:cNvPr id="5" name="Slide Number Placeholder 5"/>
          <p:cNvSpPr>
            <a:spLocks noGrp="1"/>
          </p:cNvSpPr>
          <p:nvPr>
            <p:ph type="sldNum" sz="quarter" idx="16"/>
          </p:nvPr>
        </p:nvSpPr>
        <p:spPr/>
        <p:txBody>
          <a:bodyPr/>
          <a:lstStyle>
            <a:lvl1pPr>
              <a:defRPr/>
            </a:lvl1pPr>
          </a:lstStyle>
          <a:p>
            <a:pPr>
              <a:defRPr/>
            </a:pPr>
            <a:fld id="{A3A028BC-7022-0242-AA5E-FFC5294008E0}" type="slidenum">
              <a:rPr lang="en-US"/>
              <a:pPr>
                <a:defRPr/>
              </a:pPr>
              <a:t>‹#›</a:t>
            </a:fld>
            <a:endParaRPr lang="en-US"/>
          </a:p>
        </p:txBody>
      </p:sp>
    </p:spTree>
    <p:extLst>
      <p:ext uri="{BB962C8B-B14F-4D97-AF65-F5344CB8AC3E}">
        <p14:creationId xmlns:p14="http://schemas.microsoft.com/office/powerpoint/2010/main" val="4102958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No Title, Content, and Image">
    <p:spTree>
      <p:nvGrpSpPr>
        <p:cNvPr id="1" name=""/>
        <p:cNvGrpSpPr/>
        <p:nvPr/>
      </p:nvGrpSpPr>
      <p:grpSpPr>
        <a:xfrm>
          <a:off x="0" y="0"/>
          <a:ext cx="0" cy="0"/>
          <a:chOff x="0" y="0"/>
          <a:chExt cx="0" cy="0"/>
        </a:xfrm>
      </p:grpSpPr>
      <p:sp>
        <p:nvSpPr>
          <p:cNvPr id="7" name="Picture Placeholder 9"/>
          <p:cNvSpPr>
            <a:spLocks noGrp="1" noChangeAspect="1"/>
          </p:cNvSpPr>
          <p:nvPr>
            <p:ph type="pic" sz="quarter" idx="14"/>
          </p:nvPr>
        </p:nvSpPr>
        <p:spPr bwMode="gray">
          <a:xfrm>
            <a:off x="228600" y="3886200"/>
            <a:ext cx="8686800" cy="1828800"/>
          </a:xfrm>
        </p:spPr>
        <p:txBody>
          <a:bodyPr rtlCol="0">
            <a:noAutofit/>
          </a:bodyPr>
          <a:lstStyle/>
          <a:p>
            <a:pPr lvl="0"/>
            <a:r>
              <a:rPr lang="en-US" noProof="0" smtClean="0"/>
              <a:t>Click icon to add picture</a:t>
            </a:r>
            <a:endParaRPr lang="en-US" noProof="0" dirty="0"/>
          </a:p>
        </p:txBody>
      </p:sp>
      <p:sp>
        <p:nvSpPr>
          <p:cNvPr id="8" name="Text Placeholder 7"/>
          <p:cNvSpPr>
            <a:spLocks noGrp="1"/>
          </p:cNvSpPr>
          <p:nvPr>
            <p:ph type="body" sz="quarter" idx="13"/>
          </p:nvPr>
        </p:nvSpPr>
        <p:spPr bwMode="gray">
          <a:xfrm>
            <a:off x="228600" y="225425"/>
            <a:ext cx="8686800" cy="3660775"/>
          </a:xfrm>
        </p:spPr>
        <p:txBody>
          <a:bodyPr tIns="18288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5"/>
          </p:nvPr>
        </p:nvSpPr>
        <p:spPr/>
        <p:txBody>
          <a:bodyPr/>
          <a:lstStyle>
            <a:lvl1pPr>
              <a:defRPr/>
            </a:lvl1pPr>
          </a:lstStyle>
          <a:p>
            <a:pPr>
              <a:defRPr/>
            </a:pPr>
            <a:fld id="{690912EA-180E-1949-8766-6ADC06C80547}" type="datetime1">
              <a:rPr lang="en-US" smtClean="0"/>
              <a:t>2/4/15</a:t>
            </a:fld>
            <a:endParaRPr lang="en-US"/>
          </a:p>
        </p:txBody>
      </p:sp>
      <p:sp>
        <p:nvSpPr>
          <p:cNvPr id="5" name="Footer Placeholder 4"/>
          <p:cNvSpPr>
            <a:spLocks noGrp="1"/>
          </p:cNvSpPr>
          <p:nvPr>
            <p:ph type="ftr" sz="quarter" idx="16"/>
          </p:nvPr>
        </p:nvSpPr>
        <p:spPr/>
        <p:txBody>
          <a:bodyPr/>
          <a:lstStyle>
            <a:lvl1pPr>
              <a:defRPr/>
            </a:lvl1pPr>
          </a:lstStyle>
          <a:p>
            <a:pPr>
              <a:defRPr/>
            </a:pPr>
            <a:endParaRPr/>
          </a:p>
        </p:txBody>
      </p:sp>
      <p:sp>
        <p:nvSpPr>
          <p:cNvPr id="6" name="Slide Number Placeholder 5"/>
          <p:cNvSpPr>
            <a:spLocks noGrp="1"/>
          </p:cNvSpPr>
          <p:nvPr>
            <p:ph type="sldNum" sz="quarter" idx="17"/>
          </p:nvPr>
        </p:nvSpPr>
        <p:spPr/>
        <p:txBody>
          <a:bodyPr/>
          <a:lstStyle>
            <a:lvl1pPr>
              <a:defRPr/>
            </a:lvl1pPr>
          </a:lstStyle>
          <a:p>
            <a:pPr>
              <a:defRPr/>
            </a:pPr>
            <a:fld id="{3339032D-C9F9-B54F-B8E9-4F40CCB36917}" type="slidenum">
              <a:rPr lang="en-US"/>
              <a:pPr>
                <a:defRPr/>
              </a:pPr>
              <a:t>‹#›</a:t>
            </a:fld>
            <a:endParaRPr lang="en-US"/>
          </a:p>
        </p:txBody>
      </p:sp>
    </p:spTree>
    <p:extLst>
      <p:ext uri="{BB962C8B-B14F-4D97-AF65-F5344CB8AC3E}">
        <p14:creationId xmlns:p14="http://schemas.microsoft.com/office/powerpoint/2010/main" val="1002812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Section Divider - Color">
    <p:spTree>
      <p:nvGrpSpPr>
        <p:cNvPr id="1" name=""/>
        <p:cNvGrpSpPr/>
        <p:nvPr/>
      </p:nvGrpSpPr>
      <p:grpSpPr>
        <a:xfrm>
          <a:off x="0" y="0"/>
          <a:ext cx="0" cy="0"/>
          <a:chOff x="0" y="0"/>
          <a:chExt cx="0" cy="0"/>
        </a:xfrm>
      </p:grpSpPr>
      <p:sp>
        <p:nvSpPr>
          <p:cNvPr id="3" name="Rectangle 2"/>
          <p:cNvSpPr/>
          <p:nvPr/>
        </p:nvSpPr>
        <p:spPr bwMode="gray">
          <a:xfrm>
            <a:off x="228600" y="225425"/>
            <a:ext cx="8689975" cy="6403975"/>
          </a:xfrm>
          <a:prstGeom prst="rect">
            <a:avLst/>
          </a:prstGeom>
          <a:solidFill>
            <a:srgbClr val="6366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bwMode="gray">
          <a:xfrm>
            <a:off x="228600" y="1280160"/>
            <a:ext cx="8686800" cy="685800"/>
          </a:xfrm>
        </p:spPr>
        <p:txBody>
          <a:bodyPr bIns="0" rtlCol="0" anchor="b">
            <a:noAutofit/>
          </a:bodyPr>
          <a:lstStyle>
            <a:lvl1pPr>
              <a:defRPr lang="en-US" dirty="0">
                <a:solidFill>
                  <a:schemeClr val="bg1"/>
                </a:solidFill>
              </a:defRPr>
            </a:lvl1pPr>
          </a:lstStyle>
          <a:p>
            <a:pPr lvl="0"/>
            <a:r>
              <a:rPr lang="en-US" smtClean="0"/>
              <a:t>Click to edit Master title style</a:t>
            </a:r>
            <a:endParaRPr lang="en-US" dirty="0"/>
          </a:p>
        </p:txBody>
      </p:sp>
    </p:spTree>
    <p:extLst>
      <p:ext uri="{BB962C8B-B14F-4D97-AF65-F5344CB8AC3E}">
        <p14:creationId xmlns:p14="http://schemas.microsoft.com/office/powerpoint/2010/main" val="1725577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Section Divider - Full Image">
    <p:bg bwMode="gray">
      <p:bgPr>
        <a:solidFill>
          <a:schemeClr val="bg1"/>
        </a:solidFill>
        <a:effectLst/>
      </p:bgPr>
    </p:bg>
    <p:spTree>
      <p:nvGrpSpPr>
        <p:cNvPr id="1" name=""/>
        <p:cNvGrpSpPr/>
        <p:nvPr/>
      </p:nvGrpSpPr>
      <p:grpSpPr>
        <a:xfrm>
          <a:off x="0" y="0"/>
          <a:ext cx="0" cy="0"/>
          <a:chOff x="0" y="0"/>
          <a:chExt cx="0" cy="0"/>
        </a:xfrm>
      </p:grpSpPr>
      <p:sp>
        <p:nvSpPr>
          <p:cNvPr id="20" name="Picture Placeholder 19"/>
          <p:cNvSpPr>
            <a:spLocks noGrp="1"/>
          </p:cNvSpPr>
          <p:nvPr>
            <p:ph type="pic" sz="quarter" idx="10"/>
          </p:nvPr>
        </p:nvSpPr>
        <p:spPr>
          <a:xfrm>
            <a:off x="228600" y="228600"/>
            <a:ext cx="8686800" cy="6400800"/>
          </a:xfrm>
          <a:solidFill>
            <a:srgbClr val="63666A"/>
          </a:solidFill>
        </p:spPr>
        <p:txBody>
          <a:bodyPr rtlCol="0">
            <a:noAutofit/>
          </a:bodyPr>
          <a:lstStyle/>
          <a:p>
            <a:pPr lvl="0"/>
            <a:r>
              <a:rPr lang="en-US" noProof="0" smtClean="0"/>
              <a:t>Click icon to add picture</a:t>
            </a:r>
            <a:endParaRPr lang="en-US" noProof="0" dirty="0"/>
          </a:p>
        </p:txBody>
      </p:sp>
      <p:sp>
        <p:nvSpPr>
          <p:cNvPr id="2" name="Title 1"/>
          <p:cNvSpPr>
            <a:spLocks noGrp="1"/>
          </p:cNvSpPr>
          <p:nvPr>
            <p:ph type="title"/>
          </p:nvPr>
        </p:nvSpPr>
        <p:spPr bwMode="gray">
          <a:xfrm>
            <a:off x="228600" y="1280160"/>
            <a:ext cx="8686800" cy="685800"/>
          </a:xfrm>
        </p:spPr>
        <p:txBody>
          <a:bodyPr bIns="0" rtlCol="0" anchor="b">
            <a:noAutofit/>
          </a:bodyPr>
          <a:lstStyle>
            <a:lvl1pPr>
              <a:defRPr lang="en-US" dirty="0">
                <a:solidFill>
                  <a:schemeClr val="bg1"/>
                </a:solidFill>
              </a:defRPr>
            </a:lvl1pPr>
          </a:lstStyle>
          <a:p>
            <a:pPr lvl="0"/>
            <a:r>
              <a:rPr lang="en-US" smtClean="0"/>
              <a:t>Click to edit Master title style</a:t>
            </a:r>
            <a:endParaRPr lang="en-US" dirty="0"/>
          </a:p>
        </p:txBody>
      </p:sp>
    </p:spTree>
    <p:extLst>
      <p:ext uri="{BB962C8B-B14F-4D97-AF65-F5344CB8AC3E}">
        <p14:creationId xmlns:p14="http://schemas.microsoft.com/office/powerpoint/2010/main" val="6008640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8" name="TextBox 7"/>
          <p:cNvSpPr txBox="1"/>
          <p:nvPr/>
        </p:nvSpPr>
        <p:spPr bwMode="gray">
          <a:xfrm>
            <a:off x="284163" y="6427788"/>
            <a:ext cx="1828800" cy="430212"/>
          </a:xfrm>
          <a:prstGeom prst="rect">
            <a:avLst/>
          </a:prstGeom>
        </p:spPr>
        <p:txBody>
          <a:bodyPr wrap="none" lIns="228600" rIns="228600" bIns="201168" anchor="b"/>
          <a:lstStyle>
            <a:lvl1pPr eaLnBrk="0" hangingPunct="0">
              <a:tabLst>
                <a:tab pos="284163" algn="l"/>
              </a:tabLst>
              <a:defRPr sz="2400">
                <a:solidFill>
                  <a:schemeClr val="tx1"/>
                </a:solidFill>
                <a:latin typeface="Arial" charset="0"/>
                <a:ea typeface="ＭＳ Ｐゴシック" charset="0"/>
                <a:cs typeface="ＭＳ Ｐゴシック" charset="0"/>
              </a:defRPr>
            </a:lvl1pPr>
            <a:lvl2pPr marL="37931725" indent="-37474525" eaLnBrk="0" hangingPunct="0">
              <a:tabLst>
                <a:tab pos="284163" algn="l"/>
              </a:tabLst>
              <a:defRPr sz="2400">
                <a:solidFill>
                  <a:schemeClr val="tx1"/>
                </a:solidFill>
                <a:latin typeface="Arial" charset="0"/>
                <a:ea typeface="ＭＳ Ｐゴシック" charset="0"/>
              </a:defRPr>
            </a:lvl2pPr>
            <a:lvl3pPr eaLnBrk="0" hangingPunct="0">
              <a:tabLst>
                <a:tab pos="284163" algn="l"/>
              </a:tabLst>
              <a:defRPr sz="2400">
                <a:solidFill>
                  <a:schemeClr val="tx1"/>
                </a:solidFill>
                <a:latin typeface="Arial" charset="0"/>
                <a:ea typeface="ＭＳ Ｐゴシック" charset="0"/>
              </a:defRPr>
            </a:lvl3pPr>
            <a:lvl4pPr eaLnBrk="0" hangingPunct="0">
              <a:tabLst>
                <a:tab pos="284163" algn="l"/>
              </a:tabLst>
              <a:defRPr sz="2400">
                <a:solidFill>
                  <a:schemeClr val="tx1"/>
                </a:solidFill>
                <a:latin typeface="Arial" charset="0"/>
                <a:ea typeface="ＭＳ Ｐゴシック" charset="0"/>
              </a:defRPr>
            </a:lvl4pPr>
            <a:lvl5pPr eaLnBrk="0" hangingPunct="0">
              <a:tabLst>
                <a:tab pos="284163" algn="l"/>
              </a:tabLst>
              <a:defRPr sz="2400">
                <a:solidFill>
                  <a:schemeClr val="tx1"/>
                </a:solidFill>
                <a:latin typeface="Arial" charset="0"/>
                <a:ea typeface="ＭＳ Ｐゴシック" charset="0"/>
              </a:defRPr>
            </a:lvl5pPr>
            <a:lvl6pPr marL="457200" eaLnBrk="0" fontAlgn="base" hangingPunct="0">
              <a:spcBef>
                <a:spcPct val="0"/>
              </a:spcBef>
              <a:spcAft>
                <a:spcPct val="0"/>
              </a:spcAft>
              <a:tabLst>
                <a:tab pos="284163" algn="l"/>
              </a:tabLst>
              <a:defRPr sz="2400">
                <a:solidFill>
                  <a:schemeClr val="tx1"/>
                </a:solidFill>
                <a:latin typeface="Arial" charset="0"/>
                <a:ea typeface="ＭＳ Ｐゴシック" charset="0"/>
              </a:defRPr>
            </a:lvl6pPr>
            <a:lvl7pPr marL="914400" eaLnBrk="0" fontAlgn="base" hangingPunct="0">
              <a:spcBef>
                <a:spcPct val="0"/>
              </a:spcBef>
              <a:spcAft>
                <a:spcPct val="0"/>
              </a:spcAft>
              <a:tabLst>
                <a:tab pos="284163" algn="l"/>
              </a:tabLst>
              <a:defRPr sz="2400">
                <a:solidFill>
                  <a:schemeClr val="tx1"/>
                </a:solidFill>
                <a:latin typeface="Arial" charset="0"/>
                <a:ea typeface="ＭＳ Ｐゴシック" charset="0"/>
              </a:defRPr>
            </a:lvl7pPr>
            <a:lvl8pPr marL="1371600" eaLnBrk="0" fontAlgn="base" hangingPunct="0">
              <a:spcBef>
                <a:spcPct val="0"/>
              </a:spcBef>
              <a:spcAft>
                <a:spcPct val="0"/>
              </a:spcAft>
              <a:tabLst>
                <a:tab pos="284163" algn="l"/>
              </a:tabLst>
              <a:defRPr sz="2400">
                <a:solidFill>
                  <a:schemeClr val="tx1"/>
                </a:solidFill>
                <a:latin typeface="Arial" charset="0"/>
                <a:ea typeface="ＭＳ Ｐゴシック" charset="0"/>
              </a:defRPr>
            </a:lvl8pPr>
            <a:lvl9pPr marL="1828800" eaLnBrk="0" fontAlgn="base" hangingPunct="0">
              <a:spcBef>
                <a:spcPct val="0"/>
              </a:spcBef>
              <a:spcAft>
                <a:spcPct val="0"/>
              </a:spcAft>
              <a:tabLst>
                <a:tab pos="284163" algn="l"/>
              </a:tabLst>
              <a:defRPr sz="2400">
                <a:solidFill>
                  <a:schemeClr val="tx1"/>
                </a:solidFill>
                <a:latin typeface="Arial" charset="0"/>
                <a:ea typeface="ＭＳ Ｐゴシック" charset="0"/>
              </a:defRPr>
            </a:lvl9pPr>
          </a:lstStyle>
          <a:p>
            <a:pPr eaLnBrk="1" hangingPunct="1">
              <a:defRPr/>
            </a:pPr>
            <a:r>
              <a:rPr lang="en-US" sz="1000" smtClean="0"/>
              <a:t>The Internet Society</a:t>
            </a:r>
          </a:p>
        </p:txBody>
      </p:sp>
      <p:sp>
        <p:nvSpPr>
          <p:cNvPr id="1027" name="Title Placeholder 1"/>
          <p:cNvSpPr>
            <a:spLocks noGrp="1"/>
          </p:cNvSpPr>
          <p:nvPr>
            <p:ph type="title"/>
          </p:nvPr>
        </p:nvSpPr>
        <p:spPr bwMode="gray">
          <a:xfrm>
            <a:off x="228600" y="225425"/>
            <a:ext cx="8686800"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28600" tIns="182880" rIns="228600" bIns="228600" numCol="1" anchor="t" anchorCtr="0" compatLnSpc="1">
            <a:prstTxWarp prst="textNoShape">
              <a:avLst/>
            </a:prstTxWarp>
          </a:bodyPr>
          <a:lstStyle/>
          <a:p>
            <a:pPr lvl="0"/>
            <a:r>
              <a:rPr lang="en-US"/>
              <a:t>Click to edit Master title style</a:t>
            </a:r>
          </a:p>
        </p:txBody>
      </p:sp>
      <p:sp>
        <p:nvSpPr>
          <p:cNvPr id="1028" name="Text Placeholder 2"/>
          <p:cNvSpPr>
            <a:spLocks noGrp="1"/>
          </p:cNvSpPr>
          <p:nvPr>
            <p:ph type="body" idx="1"/>
          </p:nvPr>
        </p:nvSpPr>
        <p:spPr bwMode="gray">
          <a:xfrm>
            <a:off x="228600" y="1143000"/>
            <a:ext cx="8686800" cy="491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28600" tIns="91440" rIns="228600" bIns="9144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bwMode="gray">
          <a:xfrm>
            <a:off x="7315200" y="6427788"/>
            <a:ext cx="1828800" cy="430212"/>
          </a:xfrm>
          <a:prstGeom prst="rect">
            <a:avLst/>
          </a:prstGeom>
        </p:spPr>
        <p:txBody>
          <a:bodyPr vert="horz" wrap="none" lIns="228600" tIns="45720" rIns="228600" bIns="201168" numCol="1" anchor="b" anchorCtr="0" compatLnSpc="1">
            <a:prstTxWarp prst="textNoShape">
              <a:avLst/>
            </a:prstTxWarp>
            <a:noAutofit/>
          </a:bodyPr>
          <a:lstStyle>
            <a:lvl1pPr algn="r">
              <a:defRPr sz="1000"/>
            </a:lvl1pPr>
          </a:lstStyle>
          <a:p>
            <a:pPr>
              <a:defRPr/>
            </a:pPr>
            <a:fld id="{C949F555-5A74-9E48-9911-881C9A8D24E3}" type="datetime1">
              <a:rPr lang="en-US" smtClean="0"/>
              <a:t>2/4/15</a:t>
            </a:fld>
            <a:endParaRPr lang="en-US"/>
          </a:p>
        </p:txBody>
      </p:sp>
      <p:sp>
        <p:nvSpPr>
          <p:cNvPr id="5" name="Footer Placeholder 4"/>
          <p:cNvSpPr>
            <a:spLocks noGrp="1"/>
          </p:cNvSpPr>
          <p:nvPr>
            <p:ph type="ftr" sz="quarter" idx="3"/>
          </p:nvPr>
        </p:nvSpPr>
        <p:spPr bwMode="gray">
          <a:xfrm>
            <a:off x="2112963" y="6427788"/>
            <a:ext cx="5202237" cy="430212"/>
          </a:xfrm>
          <a:prstGeom prst="rect">
            <a:avLst/>
          </a:prstGeom>
        </p:spPr>
        <p:txBody>
          <a:bodyPr vert="horz" wrap="none" lIns="228600" tIns="45720" rIns="228600" bIns="201168" rtlCol="0" anchor="b" anchorCtr="0">
            <a:noAutofit/>
          </a:bodyPr>
          <a:lstStyle>
            <a:lvl1pPr algn="ctr" fontAlgn="auto">
              <a:spcBef>
                <a:spcPts val="0"/>
              </a:spcBef>
              <a:spcAft>
                <a:spcPts val="0"/>
              </a:spcAft>
              <a:defRPr lang="en-US" sz="1000">
                <a:latin typeface="Arial" pitchFamily="34" charset="0"/>
                <a:ea typeface="+mn-ea"/>
                <a:cs typeface="+mn-cs"/>
              </a:defRPr>
            </a:lvl1pPr>
          </a:lstStyle>
          <a:p>
            <a:pPr>
              <a:defRPr/>
            </a:pPr>
            <a:endParaRPr/>
          </a:p>
        </p:txBody>
      </p:sp>
      <p:sp>
        <p:nvSpPr>
          <p:cNvPr id="6" name="Slide Number Placeholder 5"/>
          <p:cNvSpPr>
            <a:spLocks noGrp="1"/>
          </p:cNvSpPr>
          <p:nvPr>
            <p:ph type="sldNum" sz="quarter" idx="4"/>
          </p:nvPr>
        </p:nvSpPr>
        <p:spPr bwMode="gray">
          <a:xfrm>
            <a:off x="0" y="6423025"/>
            <a:ext cx="620713" cy="434975"/>
          </a:xfrm>
          <a:prstGeom prst="rect">
            <a:avLst/>
          </a:prstGeom>
        </p:spPr>
        <p:txBody>
          <a:bodyPr vert="horz" wrap="none" lIns="228600" tIns="45720" rIns="228600" bIns="201168" numCol="1" anchor="b" anchorCtr="0" compatLnSpc="1">
            <a:prstTxWarp prst="textNoShape">
              <a:avLst/>
            </a:prstTxWarp>
            <a:noAutofit/>
          </a:bodyPr>
          <a:lstStyle>
            <a:lvl1pPr>
              <a:defRPr sz="1000"/>
            </a:lvl1pPr>
          </a:lstStyle>
          <a:p>
            <a:pPr>
              <a:defRPr/>
            </a:pPr>
            <a:fld id="{D99F9160-9D41-504D-8141-568D2CBA0FA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31" r:id="rId1"/>
    <p:sldLayoutId id="2147483932" r:id="rId2"/>
    <p:sldLayoutId id="2147483933" r:id="rId3"/>
    <p:sldLayoutId id="2147483925" r:id="rId4"/>
    <p:sldLayoutId id="2147483926" r:id="rId5"/>
    <p:sldLayoutId id="2147483927" r:id="rId6"/>
    <p:sldLayoutId id="2147483928" r:id="rId7"/>
    <p:sldLayoutId id="2147483934" r:id="rId8"/>
    <p:sldLayoutId id="2147483935" r:id="rId9"/>
    <p:sldLayoutId id="2147483936" r:id="rId10"/>
    <p:sldLayoutId id="2147483929" r:id="rId11"/>
    <p:sldLayoutId id="2147483930" r:id="rId12"/>
    <p:sldLayoutId id="2147483937" r:id="rId13"/>
  </p:sldLayoutIdLst>
  <p:hf hdr="0" ftr="0" dt="0"/>
  <p:txStyles>
    <p:titleStyle>
      <a:lvl1pPr algn="l" rtl="0" eaLnBrk="0" fontAlgn="base" hangingPunct="0">
        <a:lnSpc>
          <a:spcPct val="90000"/>
        </a:lnSpc>
        <a:spcBef>
          <a:spcPct val="0"/>
        </a:spcBef>
        <a:spcAft>
          <a:spcPct val="0"/>
        </a:spcAft>
        <a:defRPr sz="2800" b="1" kern="1200">
          <a:solidFill>
            <a:schemeClr val="tx2"/>
          </a:solidFill>
          <a:latin typeface="+mj-lt"/>
          <a:ea typeface="ＭＳ Ｐゴシック" pitchFamily="-1" charset="-128"/>
          <a:cs typeface="ＭＳ Ｐゴシック" pitchFamily="-1" charset="-128"/>
        </a:defRPr>
      </a:lvl1pPr>
      <a:lvl2pPr algn="l" rtl="0" eaLnBrk="0" fontAlgn="base" hangingPunct="0">
        <a:lnSpc>
          <a:spcPct val="90000"/>
        </a:lnSpc>
        <a:spcBef>
          <a:spcPct val="0"/>
        </a:spcBef>
        <a:spcAft>
          <a:spcPct val="0"/>
        </a:spcAft>
        <a:defRPr sz="2800" b="1">
          <a:solidFill>
            <a:schemeClr val="tx2"/>
          </a:solidFill>
          <a:latin typeface="Arial" pitchFamily="-1" charset="0"/>
          <a:ea typeface="ＭＳ Ｐゴシック" pitchFamily="-1" charset="-128"/>
          <a:cs typeface="ＭＳ Ｐゴシック" pitchFamily="-1" charset="-128"/>
        </a:defRPr>
      </a:lvl2pPr>
      <a:lvl3pPr algn="l" rtl="0" eaLnBrk="0" fontAlgn="base" hangingPunct="0">
        <a:lnSpc>
          <a:spcPct val="90000"/>
        </a:lnSpc>
        <a:spcBef>
          <a:spcPct val="0"/>
        </a:spcBef>
        <a:spcAft>
          <a:spcPct val="0"/>
        </a:spcAft>
        <a:defRPr sz="2800" b="1">
          <a:solidFill>
            <a:schemeClr val="tx2"/>
          </a:solidFill>
          <a:latin typeface="Arial" pitchFamily="-1" charset="0"/>
          <a:ea typeface="ＭＳ Ｐゴシック" pitchFamily="-1" charset="-128"/>
          <a:cs typeface="ＭＳ Ｐゴシック" pitchFamily="-1" charset="-128"/>
        </a:defRPr>
      </a:lvl3pPr>
      <a:lvl4pPr algn="l" rtl="0" eaLnBrk="0" fontAlgn="base" hangingPunct="0">
        <a:lnSpc>
          <a:spcPct val="90000"/>
        </a:lnSpc>
        <a:spcBef>
          <a:spcPct val="0"/>
        </a:spcBef>
        <a:spcAft>
          <a:spcPct val="0"/>
        </a:spcAft>
        <a:defRPr sz="2800" b="1">
          <a:solidFill>
            <a:schemeClr val="tx2"/>
          </a:solidFill>
          <a:latin typeface="Arial" pitchFamily="-1" charset="0"/>
          <a:ea typeface="ＭＳ Ｐゴシック" pitchFamily="-1" charset="-128"/>
          <a:cs typeface="ＭＳ Ｐゴシック" pitchFamily="-1" charset="-128"/>
        </a:defRPr>
      </a:lvl4pPr>
      <a:lvl5pPr algn="l" rtl="0" eaLnBrk="0" fontAlgn="base" hangingPunct="0">
        <a:lnSpc>
          <a:spcPct val="90000"/>
        </a:lnSpc>
        <a:spcBef>
          <a:spcPct val="0"/>
        </a:spcBef>
        <a:spcAft>
          <a:spcPct val="0"/>
        </a:spcAft>
        <a:defRPr sz="2800" b="1">
          <a:solidFill>
            <a:schemeClr val="tx2"/>
          </a:solidFill>
          <a:latin typeface="Arial" pitchFamily="-1" charset="0"/>
          <a:ea typeface="ＭＳ Ｐゴシック" pitchFamily="-1" charset="-128"/>
          <a:cs typeface="ＭＳ Ｐゴシック" pitchFamily="-1" charset="-128"/>
        </a:defRPr>
      </a:lvl5pPr>
      <a:lvl6pPr marL="457200" algn="l" rtl="0" fontAlgn="base">
        <a:lnSpc>
          <a:spcPct val="90000"/>
        </a:lnSpc>
        <a:spcBef>
          <a:spcPct val="0"/>
        </a:spcBef>
        <a:spcAft>
          <a:spcPct val="0"/>
        </a:spcAft>
        <a:defRPr sz="2800" b="1">
          <a:solidFill>
            <a:schemeClr val="tx2"/>
          </a:solidFill>
          <a:latin typeface="Arial" pitchFamily="-1" charset="0"/>
          <a:ea typeface="ＭＳ Ｐゴシック" pitchFamily="-1" charset="-128"/>
          <a:cs typeface="ＭＳ Ｐゴシック" pitchFamily="-1" charset="-128"/>
        </a:defRPr>
      </a:lvl6pPr>
      <a:lvl7pPr marL="914400" algn="l" rtl="0" fontAlgn="base">
        <a:lnSpc>
          <a:spcPct val="90000"/>
        </a:lnSpc>
        <a:spcBef>
          <a:spcPct val="0"/>
        </a:spcBef>
        <a:spcAft>
          <a:spcPct val="0"/>
        </a:spcAft>
        <a:defRPr sz="2800" b="1">
          <a:solidFill>
            <a:schemeClr val="tx2"/>
          </a:solidFill>
          <a:latin typeface="Arial" pitchFamily="-1" charset="0"/>
          <a:ea typeface="ＭＳ Ｐゴシック" pitchFamily="-1" charset="-128"/>
          <a:cs typeface="ＭＳ Ｐゴシック" pitchFamily="-1" charset="-128"/>
        </a:defRPr>
      </a:lvl7pPr>
      <a:lvl8pPr marL="1371600" algn="l" rtl="0" fontAlgn="base">
        <a:lnSpc>
          <a:spcPct val="90000"/>
        </a:lnSpc>
        <a:spcBef>
          <a:spcPct val="0"/>
        </a:spcBef>
        <a:spcAft>
          <a:spcPct val="0"/>
        </a:spcAft>
        <a:defRPr sz="2800" b="1">
          <a:solidFill>
            <a:schemeClr val="tx2"/>
          </a:solidFill>
          <a:latin typeface="Arial" pitchFamily="-1" charset="0"/>
          <a:ea typeface="ＭＳ Ｐゴシック" pitchFamily="-1" charset="-128"/>
          <a:cs typeface="ＭＳ Ｐゴシック" pitchFamily="-1" charset="-128"/>
        </a:defRPr>
      </a:lvl8pPr>
      <a:lvl9pPr marL="1828800" algn="l" rtl="0" fontAlgn="base">
        <a:lnSpc>
          <a:spcPct val="90000"/>
        </a:lnSpc>
        <a:spcBef>
          <a:spcPct val="0"/>
        </a:spcBef>
        <a:spcAft>
          <a:spcPct val="0"/>
        </a:spcAft>
        <a:defRPr sz="2800" b="1">
          <a:solidFill>
            <a:schemeClr val="tx2"/>
          </a:solidFill>
          <a:latin typeface="Arial" pitchFamily="-1" charset="0"/>
          <a:ea typeface="ＭＳ Ｐゴシック" pitchFamily="-1" charset="-128"/>
          <a:cs typeface="ＭＳ Ｐゴシック" pitchFamily="-1" charset="-128"/>
        </a:defRPr>
      </a:lvl9pPr>
    </p:titleStyle>
    <p:bodyStyle>
      <a:lvl1pPr marL="342900" indent="-342900" algn="l" rtl="0" eaLnBrk="0" fontAlgn="base" hangingPunct="0">
        <a:lnSpc>
          <a:spcPct val="90000"/>
        </a:lnSpc>
        <a:spcBef>
          <a:spcPts val="2400"/>
        </a:spcBef>
        <a:spcAft>
          <a:spcPct val="0"/>
        </a:spcAft>
        <a:buFont typeface="Arial" charset="0"/>
        <a:defRPr sz="2400" b="1" kern="1200">
          <a:solidFill>
            <a:schemeClr val="tx1"/>
          </a:solidFill>
          <a:latin typeface="+mn-lt"/>
          <a:ea typeface="ＭＳ Ｐゴシック" pitchFamily="-1" charset="-128"/>
          <a:cs typeface="ＭＳ Ｐゴシック" pitchFamily="-1" charset="-128"/>
        </a:defRPr>
      </a:lvl1pPr>
      <a:lvl2pPr marL="233363" indent="-233363" algn="l" rtl="0" eaLnBrk="0" fontAlgn="base" hangingPunct="0">
        <a:lnSpc>
          <a:spcPct val="90000"/>
        </a:lnSpc>
        <a:spcBef>
          <a:spcPts val="2400"/>
        </a:spcBef>
        <a:spcAft>
          <a:spcPct val="0"/>
        </a:spcAft>
        <a:buSzPct val="90000"/>
        <a:buFont typeface="Wingdings" charset="0"/>
        <a:buChar char="§"/>
        <a:defRPr sz="2000" b="1" kern="1200">
          <a:solidFill>
            <a:schemeClr val="tx1"/>
          </a:solidFill>
          <a:latin typeface="+mn-lt"/>
          <a:ea typeface="ＭＳ Ｐゴシック" pitchFamily="-1" charset="-128"/>
          <a:cs typeface="+mn-cs"/>
        </a:defRPr>
      </a:lvl2pPr>
      <a:lvl3pPr marL="517525" indent="-284163" algn="l" rtl="0" eaLnBrk="0" fontAlgn="base" hangingPunct="0">
        <a:lnSpc>
          <a:spcPct val="90000"/>
        </a:lnSpc>
        <a:spcBef>
          <a:spcPts val="600"/>
        </a:spcBef>
        <a:spcAft>
          <a:spcPct val="0"/>
        </a:spcAft>
        <a:buFont typeface="Arial" charset="0"/>
        <a:buChar char="–"/>
        <a:defRPr sz="2000" kern="1200">
          <a:solidFill>
            <a:schemeClr val="tx1"/>
          </a:solidFill>
          <a:latin typeface="+mn-lt"/>
          <a:ea typeface="ＭＳ Ｐゴシック" pitchFamily="-1" charset="-128"/>
          <a:cs typeface="+mn-cs"/>
        </a:defRPr>
      </a:lvl3pPr>
      <a:lvl4pPr marL="744538" indent="-228600" algn="l" rtl="0" eaLnBrk="0" fontAlgn="base" hangingPunct="0">
        <a:lnSpc>
          <a:spcPct val="90000"/>
        </a:lnSpc>
        <a:spcBef>
          <a:spcPts val="1200"/>
        </a:spcBef>
        <a:spcAft>
          <a:spcPct val="0"/>
        </a:spcAft>
        <a:buSzPct val="90000"/>
        <a:buFont typeface="Wingdings" charset="0"/>
        <a:buChar char="§"/>
        <a:defRPr kern="1200">
          <a:solidFill>
            <a:schemeClr val="tx1"/>
          </a:solidFill>
          <a:latin typeface="+mn-lt"/>
          <a:ea typeface="ＭＳ Ｐゴシック" pitchFamily="-1" charset="-128"/>
          <a:cs typeface="+mn-cs"/>
        </a:defRPr>
      </a:lvl4pPr>
      <a:lvl5pPr marL="1027113" indent="-277813" algn="l" rtl="0" eaLnBrk="0" fontAlgn="base" hangingPunct="0">
        <a:lnSpc>
          <a:spcPct val="90000"/>
        </a:lnSpc>
        <a:spcBef>
          <a:spcPts val="600"/>
        </a:spcBef>
        <a:spcAft>
          <a:spcPct val="0"/>
        </a:spcAft>
        <a:buSzPct val="100000"/>
        <a:buFont typeface="Arial" charset="0"/>
        <a:buChar char="–"/>
        <a:defRPr sz="1600" kern="1200">
          <a:solidFill>
            <a:schemeClr val="tx1"/>
          </a:solidFill>
          <a:latin typeface="+mn-lt"/>
          <a:ea typeface="ＭＳ Ｐゴシック" pitchFamily="-1"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chart" Target="../charts/char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hyperlink" Target="http://archive.psg.com/051000.sigcomm-ivtf.pdf"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trac.tools.ietf.org/group/tools/trac/wiki/AtomFeed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gi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s>
</file>

<file path=ppt/slides/_rels/slide37.xml.rels><?xml version="1.0" encoding="UTF-8" standalone="yes"?>
<Relationships xmlns="http://schemas.openxmlformats.org/package/2006/relationships"><Relationship Id="rId3" Type="http://schemas.openxmlformats.org/officeDocument/2006/relationships/hyperlink" Target="http://bcop.nanog.org/" TargetMode="External"/><Relationship Id="rId4" Type="http://schemas.openxmlformats.org/officeDocument/2006/relationships/hyperlink" Target="http://www.ipbcop.org/" TargetMode="External"/><Relationship Id="rId1" Type="http://schemas.openxmlformats.org/officeDocument/2006/relationships/slideLayout" Target="../slideLayouts/slideLayout4.xml"/><Relationship Id="rId2" Type="http://schemas.openxmlformats.org/officeDocument/2006/relationships/notesSlide" Target="../notesSlides/notesSlide2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datatracker.ietf.org/doc/draft-opsawg-operators-ietf/"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tools.ietf.org/html/draft-opsawg-operators-ietf" TargetMode="External"/><Relationship Id="rId4" Type="http://schemas.openxmlformats.org/officeDocument/2006/relationships/hyperlink" Target="https://www.ietf.org/mailman/listinfo/opsawg" TargetMode="External"/><Relationship Id="rId5" Type="http://schemas.openxmlformats.org/officeDocument/2006/relationships/hyperlink" Target="mailto:deploy360@isoc.org" TargetMode="External"/><Relationship Id="rId6" Type="http://schemas.openxmlformats.org/officeDocument/2006/relationships/hyperlink" Target="http://www.internetsociety.org/deploy360/about/contact/" TargetMode="External"/><Relationship Id="rId1" Type="http://schemas.openxmlformats.org/officeDocument/2006/relationships/slideLayout" Target="../slideLayouts/slideLayout4.xml"/><Relationship Id="rId2" Type="http://schemas.openxmlformats.org/officeDocument/2006/relationships/notesSlide" Target="../notesSlides/notesSlide25.xml"/></Relationships>
</file>

<file path=ppt/slides/_rels/slide42.xml.rels><?xml version="1.0" encoding="UTF-8" standalone="yes"?>
<Relationships xmlns="http://schemas.openxmlformats.org/package/2006/relationships"><Relationship Id="rId3" Type="http://schemas.openxmlformats.org/officeDocument/2006/relationships/hyperlink" Target="https://twitter.com/ChrisGrundemann" TargetMode="External"/><Relationship Id="rId4" Type="http://schemas.openxmlformats.org/officeDocument/2006/relationships/hyperlink" Target="http://www.internetsociety.org/who-we-are/staff/mr-jan-%C5%BEor%C5%BE" TargetMode="External"/><Relationship Id="rId5" Type="http://schemas.openxmlformats.org/officeDocument/2006/relationships/hyperlink" Target="mailto:Deploy360@isoc.org" TargetMode="External"/><Relationship Id="rId6" Type="http://schemas.openxmlformats.org/officeDocument/2006/relationships/hyperlink" Target="http://www.internetsociety.org/deploy360/" TargetMode="External"/><Relationship Id="rId1" Type="http://schemas.openxmlformats.org/officeDocument/2006/relationships/slideLayout" Target="../slideLayouts/slideLayout13.xml"/><Relationship Id="rId2" Type="http://schemas.openxmlformats.org/officeDocument/2006/relationships/hyperlink" Target="http://chrisgrundemann.com/"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7.xml"/><Relationship Id="rId3" Type="http://schemas.openxmlformats.org/officeDocument/2006/relationships/comments" Target="../comments/commen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9.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0.xml"/></Relationships>
</file>

<file path=ppt/slides/_rels/slide58.xml.rels><?xml version="1.0" encoding="UTF-8" standalone="yes"?>
<Relationships xmlns="http://schemas.openxmlformats.org/package/2006/relationships"><Relationship Id="rId3" Type="http://schemas.openxmlformats.org/officeDocument/2006/relationships/hyperlink" Target="http://bcop.nanog.org/" TargetMode="External"/><Relationship Id="rId4" Type="http://schemas.openxmlformats.org/officeDocument/2006/relationships/hyperlink" Target="http://www.ipbcop.org/" TargetMode="External"/><Relationship Id="rId1" Type="http://schemas.openxmlformats.org/officeDocument/2006/relationships/slideLayout" Target="../slideLayouts/slideLayout4.xml"/><Relationship Id="rId2" Type="http://schemas.openxmlformats.org/officeDocument/2006/relationships/notesSlide" Target="../notesSlides/notesSlide3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tools.ietf.org/html/draft-opsawg-operators-iet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1" Type="http://schemas.openxmlformats.org/officeDocument/2006/relationships/slideLayout" Target="../slideLayouts/slideLayout11.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4" Type="http://schemas.openxmlformats.org/officeDocument/2006/relationships/chart" Target="../charts/chart4.xml"/><Relationship Id="rId5" Type="http://schemas.openxmlformats.org/officeDocument/2006/relationships/chart" Target="../charts/chart5.xml"/><Relationship Id="rId6" Type="http://schemas.openxmlformats.org/officeDocument/2006/relationships/chart" Target="../charts/chart6.xml"/><Relationship Id="rId1" Type="http://schemas.openxmlformats.org/officeDocument/2006/relationships/slideLayout" Target="../slideLayouts/slideLayout11.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231775" y="270746"/>
            <a:ext cx="8686800" cy="829022"/>
          </a:xfrm>
        </p:spPr>
        <p:txBody>
          <a:bodyPr/>
          <a:lstStyle/>
          <a:p>
            <a:r>
              <a:rPr lang="en-US" sz="3600" dirty="0">
                <a:latin typeface="Arial" charset="0"/>
                <a:ea typeface="ＭＳ Ｐゴシック" charset="0"/>
                <a:cs typeface="ＭＳ Ｐゴシック" charset="0"/>
              </a:rPr>
              <a:t>Operators and the IETF</a:t>
            </a:r>
          </a:p>
        </p:txBody>
      </p:sp>
      <p:sp>
        <p:nvSpPr>
          <p:cNvPr id="15362" name="Subtitle 2"/>
          <p:cNvSpPr>
            <a:spLocks noGrp="1"/>
          </p:cNvSpPr>
          <p:nvPr>
            <p:ph type="subTitle" idx="1"/>
          </p:nvPr>
        </p:nvSpPr>
        <p:spPr>
          <a:xfrm>
            <a:off x="228600" y="968009"/>
            <a:ext cx="8689975" cy="433388"/>
          </a:xfrm>
        </p:spPr>
        <p:txBody>
          <a:bodyPr/>
          <a:lstStyle/>
          <a:p>
            <a:r>
              <a:rPr lang="en-US" dirty="0">
                <a:latin typeface="Arial" charset="0"/>
                <a:ea typeface="ＭＳ Ｐゴシック" charset="0"/>
                <a:cs typeface="ＭＳ Ｐゴシック" charset="0"/>
              </a:rPr>
              <a:t>Standardizing the future, together</a:t>
            </a:r>
          </a:p>
        </p:txBody>
      </p:sp>
      <p:sp>
        <p:nvSpPr>
          <p:cNvPr id="4" name="TextBox 3"/>
          <p:cNvSpPr txBox="1"/>
          <p:nvPr/>
        </p:nvSpPr>
        <p:spPr bwMode="gray">
          <a:xfrm>
            <a:off x="231775" y="6120730"/>
            <a:ext cx="3031088" cy="346249"/>
          </a:xfrm>
          <a:prstGeom prst="rect">
            <a:avLst/>
          </a:prstGeom>
          <a:noFill/>
        </p:spPr>
        <p:txBody>
          <a:bodyPr wrap="square" rtlCol="0">
            <a:spAutoFit/>
          </a:bodyPr>
          <a:lstStyle/>
          <a:p>
            <a:pPr>
              <a:lnSpc>
                <a:spcPct val="90000"/>
              </a:lnSpc>
              <a:spcBef>
                <a:spcPts val="1200"/>
              </a:spcBef>
            </a:pPr>
            <a:r>
              <a:rPr lang="en-US" dirty="0" smtClean="0"/>
              <a:t>Chris Grundemann</a:t>
            </a:r>
          </a:p>
        </p:txBody>
      </p:sp>
      <p:pic>
        <p:nvPicPr>
          <p:cNvPr id="3" name="Picture 2"/>
          <p:cNvPicPr>
            <a:picLocks noChangeAspect="1"/>
          </p:cNvPicPr>
          <p:nvPr/>
        </p:nvPicPr>
        <p:blipFill>
          <a:blip r:embed="rId2"/>
          <a:stretch>
            <a:fillRect/>
          </a:stretch>
        </p:blipFill>
        <p:spPr>
          <a:xfrm>
            <a:off x="2817091" y="2623248"/>
            <a:ext cx="5876637" cy="207228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a:r>
            <a:br>
              <a:rPr lang="en-US" smtClean="0"/>
            </a:br>
            <a:r>
              <a:rPr lang="en-US" smtClean="0"/>
              <a:t>IETF Involvement</a:t>
            </a:r>
            <a:endParaRPr lang="en-US" dirty="0"/>
          </a:p>
        </p:txBody>
      </p:sp>
      <p:graphicFrame>
        <p:nvGraphicFramePr>
          <p:cNvPr id="4" name="Chart 3"/>
          <p:cNvGraphicFramePr/>
          <p:nvPr>
            <p:extLst>
              <p:ext uri="{D42A27DB-BD31-4B8C-83A1-F6EECF244321}">
                <p14:modId xmlns:p14="http://schemas.microsoft.com/office/powerpoint/2010/main" val="1226925185"/>
              </p:ext>
            </p:extLst>
          </p:nvPr>
        </p:nvGraphicFramePr>
        <p:xfrm>
          <a:off x="228600" y="1600199"/>
          <a:ext cx="8686800" cy="4784483"/>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pPr>
              <a:defRPr/>
            </a:pPr>
            <a:fld id="{0D55A928-3C4C-0645-A63E-C4870BA8B028}" type="slidenum">
              <a:rPr lang="en-US" smtClean="0"/>
              <a:pPr>
                <a:defRPr/>
              </a:pPr>
              <a:t>10</a:t>
            </a:fld>
            <a:endParaRPr lang="en-US"/>
          </a:p>
        </p:txBody>
      </p:sp>
    </p:spTree>
    <p:extLst>
      <p:ext uri="{BB962C8B-B14F-4D97-AF65-F5344CB8AC3E}">
        <p14:creationId xmlns:p14="http://schemas.microsoft.com/office/powerpoint/2010/main" val="1242927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98387"/>
            <a:ext cx="8686800" cy="1044614"/>
          </a:xfrm>
        </p:spPr>
        <p:txBody>
          <a:bodyPr/>
          <a:lstStyle/>
          <a:p>
            <a:r>
              <a:rPr lang="en-US" dirty="0" smtClean="0"/>
              <a:t>Do not currently participate in the IETF</a:t>
            </a:r>
            <a:endParaRPr lang="en-US" dirty="0"/>
          </a:p>
        </p:txBody>
      </p:sp>
      <p:sp>
        <p:nvSpPr>
          <p:cNvPr id="4" name="Content Placeholder 3"/>
          <p:cNvSpPr>
            <a:spLocks noGrp="1"/>
          </p:cNvSpPr>
          <p:nvPr>
            <p:ph type="body" sz="quarter" idx="13"/>
          </p:nvPr>
        </p:nvSpPr>
        <p:spPr>
          <a:xfrm>
            <a:off x="0" y="876535"/>
            <a:ext cx="9144000" cy="5981465"/>
          </a:xfrm>
        </p:spPr>
        <p:txBody>
          <a:bodyPr>
            <a:normAutofit/>
          </a:bodyPr>
          <a:lstStyle/>
          <a:p>
            <a:pPr>
              <a:spcBef>
                <a:spcPts val="600"/>
              </a:spcBef>
            </a:pPr>
            <a:r>
              <a:rPr lang="en-US" dirty="0" smtClean="0"/>
              <a:t>I never heard of IETF</a:t>
            </a:r>
            <a:r>
              <a:rPr lang="en-US" b="0" dirty="0" smtClean="0"/>
              <a:t>: 4% report not having heard of the IETF before the survey</a:t>
            </a:r>
          </a:p>
          <a:p>
            <a:pPr>
              <a:spcBef>
                <a:spcPts val="600"/>
              </a:spcBef>
            </a:pPr>
            <a:r>
              <a:rPr lang="en-US" dirty="0" smtClean="0"/>
              <a:t>I don’t know what IETF does</a:t>
            </a:r>
            <a:r>
              <a:rPr lang="en-US" b="0" dirty="0" smtClean="0"/>
              <a:t>: 8% don’t participate because they don’t know what the IETF does</a:t>
            </a:r>
          </a:p>
          <a:p>
            <a:pPr>
              <a:spcBef>
                <a:spcPts val="600"/>
              </a:spcBef>
            </a:pPr>
            <a:r>
              <a:rPr lang="en-US" dirty="0" smtClean="0"/>
              <a:t>I don’t know how to participate</a:t>
            </a:r>
            <a:r>
              <a:rPr lang="en-US" b="0" dirty="0" smtClean="0"/>
              <a:t>: 58% of those who do not participate in the IETF do not know how</a:t>
            </a:r>
          </a:p>
          <a:p>
            <a:pPr>
              <a:spcBef>
                <a:spcPts val="600"/>
              </a:spcBef>
            </a:pPr>
            <a:r>
              <a:rPr lang="en-US" dirty="0" smtClean="0"/>
              <a:t>I don't believe IETF documents are relevant to my job</a:t>
            </a:r>
            <a:r>
              <a:rPr lang="en-US" b="0" dirty="0" smtClean="0"/>
              <a:t>: 14% believe that IETF documents are not relevant to their work</a:t>
            </a:r>
          </a:p>
          <a:p>
            <a:pPr>
              <a:spcBef>
                <a:spcPts val="600"/>
              </a:spcBef>
            </a:pPr>
            <a:r>
              <a:rPr lang="en-US" dirty="0"/>
              <a:t>I don't feel my operator input is </a:t>
            </a:r>
            <a:r>
              <a:rPr lang="en-US" dirty="0" smtClean="0"/>
              <a:t>welcomed</a:t>
            </a:r>
            <a:r>
              <a:rPr lang="en-US" b="0" dirty="0" smtClean="0"/>
              <a:t>: 44</a:t>
            </a:r>
            <a:r>
              <a:rPr lang="en-US" b="0" dirty="0"/>
              <a:t>% do not participate because they feel unwelcome</a:t>
            </a:r>
          </a:p>
          <a:p>
            <a:pPr>
              <a:spcBef>
                <a:spcPts val="600"/>
              </a:spcBef>
            </a:pPr>
            <a:r>
              <a:rPr lang="en-US" dirty="0"/>
              <a:t>I rely on my vendors to represent </a:t>
            </a:r>
            <a:r>
              <a:rPr lang="en-US" dirty="0" smtClean="0"/>
              <a:t>me</a:t>
            </a:r>
            <a:r>
              <a:rPr lang="en-US" b="0" dirty="0" smtClean="0"/>
              <a:t>: 36</a:t>
            </a:r>
            <a:r>
              <a:rPr lang="en-US" b="0" dirty="0"/>
              <a:t>% rely on their vendors to represent them at the IETF</a:t>
            </a:r>
          </a:p>
          <a:p>
            <a:pPr>
              <a:spcBef>
                <a:spcPts val="600"/>
              </a:spcBef>
            </a:pPr>
            <a:r>
              <a:rPr lang="en-US" dirty="0"/>
              <a:t>I don't need to participate, I just need the </a:t>
            </a:r>
            <a:r>
              <a:rPr lang="en-US" dirty="0" smtClean="0"/>
              <a:t>output</a:t>
            </a:r>
            <a:r>
              <a:rPr lang="en-US" b="0" dirty="0" smtClean="0"/>
              <a:t>: 27</a:t>
            </a:r>
            <a:r>
              <a:rPr lang="en-US" b="0" dirty="0"/>
              <a:t>% choose not to participate because they are only concerned with the output of the IETF (RFCs)</a:t>
            </a:r>
            <a:r>
              <a:rPr lang="en-US" b="0" dirty="0" smtClean="0">
                <a:effectLst/>
              </a:rPr>
              <a:t> </a:t>
            </a:r>
            <a:endParaRPr lang="en-US" b="0" dirty="0"/>
          </a:p>
        </p:txBody>
      </p:sp>
      <p:sp>
        <p:nvSpPr>
          <p:cNvPr id="2" name="Slide Number Placeholder 1"/>
          <p:cNvSpPr>
            <a:spLocks noGrp="1"/>
          </p:cNvSpPr>
          <p:nvPr>
            <p:ph type="sldNum" sz="quarter" idx="16"/>
          </p:nvPr>
        </p:nvSpPr>
        <p:spPr/>
        <p:txBody>
          <a:bodyPr/>
          <a:lstStyle/>
          <a:p>
            <a:pPr>
              <a:defRPr/>
            </a:pPr>
            <a:fld id="{98A983DF-7F07-534E-B63D-271F25B2DAE9}" type="slidenum">
              <a:rPr lang="en-US" smtClean="0"/>
              <a:pPr>
                <a:defRPr/>
              </a:pPr>
              <a:t>11</a:t>
            </a:fld>
            <a:endParaRPr lang="en-US"/>
          </a:p>
        </p:txBody>
      </p:sp>
    </p:spTree>
    <p:extLst>
      <p:ext uri="{BB962C8B-B14F-4D97-AF65-F5344CB8AC3E}">
        <p14:creationId xmlns:p14="http://schemas.microsoft.com/office/powerpoint/2010/main" val="2270544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98387"/>
            <a:ext cx="8686800" cy="1044614"/>
          </a:xfrm>
        </p:spPr>
        <p:txBody>
          <a:bodyPr/>
          <a:lstStyle/>
          <a:p>
            <a:r>
              <a:rPr lang="en-US" dirty="0"/>
              <a:t>Do not currently participate on IETF mailing </a:t>
            </a:r>
            <a:r>
              <a:rPr lang="en-US" dirty="0" smtClean="0"/>
              <a:t>lists</a:t>
            </a:r>
            <a:endParaRPr lang="en-US" dirty="0"/>
          </a:p>
        </p:txBody>
      </p:sp>
      <p:sp>
        <p:nvSpPr>
          <p:cNvPr id="4" name="Content Placeholder 3"/>
          <p:cNvSpPr>
            <a:spLocks noGrp="1"/>
          </p:cNvSpPr>
          <p:nvPr>
            <p:ph type="body" sz="quarter" idx="13"/>
          </p:nvPr>
        </p:nvSpPr>
        <p:spPr>
          <a:xfrm>
            <a:off x="0" y="876535"/>
            <a:ext cx="9144000" cy="5981465"/>
          </a:xfrm>
        </p:spPr>
        <p:txBody>
          <a:bodyPr>
            <a:normAutofit fontScale="92500" lnSpcReduction="10000"/>
          </a:bodyPr>
          <a:lstStyle/>
          <a:p>
            <a:pPr>
              <a:spcBef>
                <a:spcPts val="600"/>
              </a:spcBef>
            </a:pPr>
            <a:r>
              <a:rPr lang="en-US" dirty="0"/>
              <a:t>I've never heard of IETF mailing </a:t>
            </a:r>
            <a:r>
              <a:rPr lang="en-US" dirty="0" smtClean="0"/>
              <a:t>lists</a:t>
            </a:r>
            <a:r>
              <a:rPr lang="en-US" b="0" dirty="0" smtClean="0"/>
              <a:t>: 31</a:t>
            </a:r>
            <a:r>
              <a:rPr lang="en-US" b="0" dirty="0"/>
              <a:t>% had never heard of IETF mailing lists before this survey</a:t>
            </a:r>
          </a:p>
          <a:p>
            <a:pPr>
              <a:spcBef>
                <a:spcPts val="600"/>
              </a:spcBef>
            </a:pPr>
            <a:r>
              <a:rPr lang="en-US" dirty="0"/>
              <a:t>I don't know what happens on IETF mailing </a:t>
            </a:r>
            <a:r>
              <a:rPr lang="en-US" dirty="0" smtClean="0"/>
              <a:t>lists</a:t>
            </a:r>
            <a:r>
              <a:rPr lang="en-US" b="0" dirty="0" smtClean="0"/>
              <a:t>: 54</a:t>
            </a:r>
            <a:r>
              <a:rPr lang="en-US" b="0" dirty="0"/>
              <a:t>% don’t know what happens on an IETF mailing list</a:t>
            </a:r>
          </a:p>
          <a:p>
            <a:pPr>
              <a:spcBef>
                <a:spcPts val="600"/>
              </a:spcBef>
            </a:pPr>
            <a:r>
              <a:rPr lang="en-US" dirty="0"/>
              <a:t>I don't know how to join an IETF mailing </a:t>
            </a:r>
            <a:r>
              <a:rPr lang="en-US" dirty="0" smtClean="0"/>
              <a:t>list</a:t>
            </a:r>
            <a:r>
              <a:rPr lang="en-US" b="0" dirty="0" smtClean="0"/>
              <a:t>: 40</a:t>
            </a:r>
            <a:r>
              <a:rPr lang="en-US" b="0" dirty="0"/>
              <a:t>% aren’t on an IETF mailing list because they don’t know how to join</a:t>
            </a:r>
          </a:p>
          <a:p>
            <a:pPr>
              <a:spcBef>
                <a:spcPts val="600"/>
              </a:spcBef>
            </a:pPr>
            <a:r>
              <a:rPr lang="en-US" dirty="0"/>
              <a:t>I'm not </a:t>
            </a:r>
            <a:r>
              <a:rPr lang="en-US" dirty="0" smtClean="0"/>
              <a:t>interested</a:t>
            </a:r>
            <a:r>
              <a:rPr lang="en-US" b="0" dirty="0" smtClean="0"/>
              <a:t>: 16</a:t>
            </a:r>
            <a:r>
              <a:rPr lang="en-US" b="0" dirty="0"/>
              <a:t>% of respondents don’t participate due to lack of interest</a:t>
            </a:r>
          </a:p>
          <a:p>
            <a:pPr>
              <a:spcBef>
                <a:spcPts val="600"/>
              </a:spcBef>
            </a:pPr>
            <a:r>
              <a:rPr lang="en-US" dirty="0"/>
              <a:t>I find the content too technical or </a:t>
            </a:r>
            <a:r>
              <a:rPr lang="en-US" dirty="0" smtClean="0"/>
              <a:t>abstract</a:t>
            </a:r>
            <a:r>
              <a:rPr lang="en-US" b="0" dirty="0" smtClean="0"/>
              <a:t>: 26</a:t>
            </a:r>
            <a:r>
              <a:rPr lang="en-US" b="0" dirty="0"/>
              <a:t>% find IETF mailing list content too technical or too abstract</a:t>
            </a:r>
          </a:p>
          <a:p>
            <a:pPr>
              <a:spcBef>
                <a:spcPts val="600"/>
              </a:spcBef>
            </a:pPr>
            <a:r>
              <a:rPr lang="en-US" dirty="0"/>
              <a:t>I don’t have enough </a:t>
            </a:r>
            <a:r>
              <a:rPr lang="en-US" dirty="0" smtClean="0"/>
              <a:t>time</a:t>
            </a:r>
            <a:r>
              <a:rPr lang="en-US" b="0" dirty="0" smtClean="0"/>
              <a:t>: 72</a:t>
            </a:r>
            <a:r>
              <a:rPr lang="en-US" b="0" dirty="0"/>
              <a:t>% say they don’t participate because they don’t have time</a:t>
            </a:r>
          </a:p>
          <a:p>
            <a:pPr>
              <a:spcBef>
                <a:spcPts val="600"/>
              </a:spcBef>
            </a:pPr>
            <a:r>
              <a:rPr lang="en-US" dirty="0"/>
              <a:t>I don’t find the content </a:t>
            </a:r>
            <a:r>
              <a:rPr lang="en-US" dirty="0" smtClean="0"/>
              <a:t>relevant</a:t>
            </a:r>
            <a:r>
              <a:rPr lang="en-US" b="0" dirty="0" smtClean="0"/>
              <a:t>: 17% report finding </a:t>
            </a:r>
            <a:r>
              <a:rPr lang="en-US" b="0" dirty="0"/>
              <a:t>IETF mailing list content </a:t>
            </a:r>
            <a:r>
              <a:rPr lang="en-US" b="0" dirty="0" smtClean="0"/>
              <a:t>not relevant to them</a:t>
            </a:r>
            <a:endParaRPr lang="en-US" b="0" dirty="0"/>
          </a:p>
          <a:p>
            <a:pPr>
              <a:spcBef>
                <a:spcPts val="600"/>
              </a:spcBef>
            </a:pPr>
            <a:r>
              <a:rPr lang="en-US" dirty="0"/>
              <a:t>It’s not my </a:t>
            </a:r>
            <a:r>
              <a:rPr lang="en-US" dirty="0" smtClean="0"/>
              <a:t>job</a:t>
            </a:r>
            <a:r>
              <a:rPr lang="en-US" b="0" dirty="0" smtClean="0"/>
              <a:t>: </a:t>
            </a:r>
            <a:r>
              <a:rPr lang="en-US" b="0" dirty="0" smtClean="0"/>
              <a:t>30% don’t </a:t>
            </a:r>
            <a:r>
              <a:rPr lang="en-US" b="0" dirty="0"/>
              <a:t>think that following IETF mailing lists falls within their job </a:t>
            </a:r>
            <a:r>
              <a:rPr lang="en-US" b="0" dirty="0" smtClean="0"/>
              <a:t>duties</a:t>
            </a:r>
          </a:p>
          <a:p>
            <a:pPr>
              <a:spcBef>
                <a:spcPts val="600"/>
              </a:spcBef>
            </a:pPr>
            <a:r>
              <a:rPr lang="en-US" dirty="0" smtClean="0"/>
              <a:t>There’s too much noise on the lists </a:t>
            </a:r>
            <a:r>
              <a:rPr lang="en-US" b="0" dirty="0" smtClean="0"/>
              <a:t>(off-topic discussions, etc…): 34% replied that “list noise” is an issue for them </a:t>
            </a:r>
            <a:endParaRPr lang="en-US" b="0" dirty="0"/>
          </a:p>
        </p:txBody>
      </p:sp>
      <p:sp>
        <p:nvSpPr>
          <p:cNvPr id="2" name="Slide Number Placeholder 1"/>
          <p:cNvSpPr>
            <a:spLocks noGrp="1"/>
          </p:cNvSpPr>
          <p:nvPr>
            <p:ph type="sldNum" sz="quarter" idx="16"/>
          </p:nvPr>
        </p:nvSpPr>
        <p:spPr/>
        <p:txBody>
          <a:bodyPr/>
          <a:lstStyle/>
          <a:p>
            <a:pPr>
              <a:defRPr/>
            </a:pPr>
            <a:fld id="{98A983DF-7F07-534E-B63D-271F25B2DAE9}" type="slidenum">
              <a:rPr lang="en-US" smtClean="0"/>
              <a:pPr>
                <a:defRPr/>
              </a:pPr>
              <a:t>12</a:t>
            </a:fld>
            <a:endParaRPr lang="en-US"/>
          </a:p>
        </p:txBody>
      </p:sp>
    </p:spTree>
    <p:extLst>
      <p:ext uri="{BB962C8B-B14F-4D97-AF65-F5344CB8AC3E}">
        <p14:creationId xmlns:p14="http://schemas.microsoft.com/office/powerpoint/2010/main" val="2091217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98387"/>
            <a:ext cx="8686800" cy="1044614"/>
          </a:xfrm>
        </p:spPr>
        <p:txBody>
          <a:bodyPr/>
          <a:lstStyle/>
          <a:p>
            <a:r>
              <a:rPr lang="en-US" dirty="0"/>
              <a:t>Do not currently participate in IETF meetings</a:t>
            </a:r>
          </a:p>
        </p:txBody>
      </p:sp>
      <p:sp>
        <p:nvSpPr>
          <p:cNvPr id="4" name="Content Placeholder 3"/>
          <p:cNvSpPr>
            <a:spLocks noGrp="1"/>
          </p:cNvSpPr>
          <p:nvPr>
            <p:ph type="body" sz="quarter" idx="13"/>
          </p:nvPr>
        </p:nvSpPr>
        <p:spPr>
          <a:xfrm>
            <a:off x="0" y="876536"/>
            <a:ext cx="9144000" cy="5795872"/>
          </a:xfrm>
        </p:spPr>
        <p:txBody>
          <a:bodyPr>
            <a:normAutofit fontScale="92500" lnSpcReduction="10000"/>
          </a:bodyPr>
          <a:lstStyle/>
          <a:p>
            <a:pPr>
              <a:spcBef>
                <a:spcPts val="600"/>
              </a:spcBef>
            </a:pPr>
            <a:r>
              <a:rPr lang="en-US" dirty="0"/>
              <a:t>I’ve never heard of IETF </a:t>
            </a:r>
            <a:r>
              <a:rPr lang="en-US" dirty="0" smtClean="0"/>
              <a:t>meetings</a:t>
            </a:r>
            <a:r>
              <a:rPr lang="en-US" b="0" dirty="0" smtClean="0"/>
              <a:t>: 15</a:t>
            </a:r>
            <a:r>
              <a:rPr lang="en-US" b="0" dirty="0"/>
              <a:t>% don’t come to IETF meetings because they hadn’t heard of them before</a:t>
            </a:r>
          </a:p>
          <a:p>
            <a:pPr>
              <a:spcBef>
                <a:spcPts val="600"/>
              </a:spcBef>
            </a:pPr>
            <a:r>
              <a:rPr lang="en-US" dirty="0"/>
              <a:t>I don’t know what happens at IETF </a:t>
            </a:r>
            <a:r>
              <a:rPr lang="en-US" dirty="0" smtClean="0"/>
              <a:t>meetings</a:t>
            </a:r>
            <a:r>
              <a:rPr lang="en-US" b="0" dirty="0" smtClean="0"/>
              <a:t>: 45</a:t>
            </a:r>
            <a:r>
              <a:rPr lang="en-US" b="0" dirty="0"/>
              <a:t>% don’t show up because they don’t understand what goes on at an IETF meeting</a:t>
            </a:r>
          </a:p>
          <a:p>
            <a:pPr>
              <a:spcBef>
                <a:spcPts val="600"/>
              </a:spcBef>
            </a:pPr>
            <a:r>
              <a:rPr lang="en-US" dirty="0"/>
              <a:t>I don't know how to participate in an IETF </a:t>
            </a:r>
            <a:r>
              <a:rPr lang="en-US" dirty="0" smtClean="0"/>
              <a:t>meeting</a:t>
            </a:r>
            <a:r>
              <a:rPr lang="en-US" b="0" dirty="0" smtClean="0"/>
              <a:t>: 49</a:t>
            </a:r>
            <a:r>
              <a:rPr lang="en-US" b="0" dirty="0"/>
              <a:t>% don’t participate in meetings because they don’t know how to</a:t>
            </a:r>
          </a:p>
          <a:p>
            <a:pPr>
              <a:spcBef>
                <a:spcPts val="600"/>
              </a:spcBef>
            </a:pPr>
            <a:r>
              <a:rPr lang="en-US" dirty="0"/>
              <a:t>I'm not </a:t>
            </a:r>
            <a:r>
              <a:rPr lang="en-US" dirty="0" smtClean="0"/>
              <a:t>interested</a:t>
            </a:r>
            <a:r>
              <a:rPr lang="en-US" b="0" dirty="0" smtClean="0"/>
              <a:t>: 13</a:t>
            </a:r>
            <a:r>
              <a:rPr lang="en-US" b="0" dirty="0"/>
              <a:t>% avoid IETF meetings due to a lack of interest</a:t>
            </a:r>
          </a:p>
          <a:p>
            <a:pPr>
              <a:spcBef>
                <a:spcPts val="600"/>
              </a:spcBef>
            </a:pPr>
            <a:r>
              <a:rPr lang="en-US" dirty="0"/>
              <a:t>I find the content too technical or </a:t>
            </a:r>
            <a:r>
              <a:rPr lang="en-US" dirty="0" smtClean="0"/>
              <a:t>abstract</a:t>
            </a:r>
            <a:r>
              <a:rPr lang="en-US" b="0" dirty="0" smtClean="0"/>
              <a:t>: 19</a:t>
            </a:r>
            <a:r>
              <a:rPr lang="en-US" b="0" dirty="0"/>
              <a:t>% don’t participate in IETF meetings because the content is too technical or too abstract</a:t>
            </a:r>
          </a:p>
          <a:p>
            <a:pPr>
              <a:spcBef>
                <a:spcPts val="600"/>
              </a:spcBef>
            </a:pPr>
            <a:r>
              <a:rPr lang="en-US" dirty="0"/>
              <a:t>I don't have enough </a:t>
            </a:r>
            <a:r>
              <a:rPr lang="en-US" dirty="0" smtClean="0"/>
              <a:t>time</a:t>
            </a:r>
            <a:r>
              <a:rPr lang="en-US" b="0" dirty="0" smtClean="0"/>
              <a:t>: 64</a:t>
            </a:r>
            <a:r>
              <a:rPr lang="en-US" b="0" dirty="0"/>
              <a:t>% don’t come because they don’t have enough time to participate</a:t>
            </a:r>
          </a:p>
          <a:p>
            <a:pPr>
              <a:spcBef>
                <a:spcPts val="600"/>
              </a:spcBef>
            </a:pPr>
            <a:r>
              <a:rPr lang="en-US" dirty="0"/>
              <a:t>I don't have the travel </a:t>
            </a:r>
            <a:r>
              <a:rPr lang="en-US" dirty="0" smtClean="0"/>
              <a:t>budget</a:t>
            </a:r>
            <a:r>
              <a:rPr lang="en-US" b="0" dirty="0" smtClean="0"/>
              <a:t>: 82</a:t>
            </a:r>
            <a:r>
              <a:rPr lang="en-US" b="0" dirty="0"/>
              <a:t>% don’t attend IETF meetings because they lack the travel budget</a:t>
            </a:r>
          </a:p>
          <a:p>
            <a:pPr>
              <a:spcBef>
                <a:spcPts val="600"/>
              </a:spcBef>
            </a:pPr>
            <a:r>
              <a:rPr lang="en-US" dirty="0"/>
              <a:t>I don't find the content </a:t>
            </a:r>
            <a:r>
              <a:rPr lang="en-US" dirty="0" smtClean="0"/>
              <a:t>relevant</a:t>
            </a:r>
            <a:r>
              <a:rPr lang="en-US" b="0" dirty="0" smtClean="0"/>
              <a:t>: 14</a:t>
            </a:r>
            <a:r>
              <a:rPr lang="en-US" b="0" dirty="0"/>
              <a:t>% don’t come to meetings because they content is not relevant to them</a:t>
            </a:r>
          </a:p>
          <a:p>
            <a:pPr>
              <a:spcBef>
                <a:spcPts val="600"/>
              </a:spcBef>
            </a:pPr>
            <a:r>
              <a:rPr lang="en-US" dirty="0"/>
              <a:t>It's not my </a:t>
            </a:r>
            <a:r>
              <a:rPr lang="en-US" dirty="0" smtClean="0"/>
              <a:t>job</a:t>
            </a:r>
            <a:r>
              <a:rPr lang="en-US" b="0" dirty="0" smtClean="0"/>
              <a:t>: 30</a:t>
            </a:r>
            <a:r>
              <a:rPr lang="en-US" b="0" dirty="0"/>
              <a:t>% don’t attend IETF meetings because it doesn’t fit their job duties</a:t>
            </a:r>
            <a:r>
              <a:rPr lang="en-US" b="0" dirty="0" smtClean="0">
                <a:effectLst/>
              </a:rPr>
              <a:t> </a:t>
            </a:r>
            <a:endParaRPr lang="en-US" b="0" dirty="0"/>
          </a:p>
        </p:txBody>
      </p:sp>
      <p:sp>
        <p:nvSpPr>
          <p:cNvPr id="2" name="Slide Number Placeholder 1"/>
          <p:cNvSpPr>
            <a:spLocks noGrp="1"/>
          </p:cNvSpPr>
          <p:nvPr>
            <p:ph type="sldNum" sz="quarter" idx="16"/>
          </p:nvPr>
        </p:nvSpPr>
        <p:spPr/>
        <p:txBody>
          <a:bodyPr/>
          <a:lstStyle/>
          <a:p>
            <a:pPr>
              <a:defRPr/>
            </a:pPr>
            <a:fld id="{98A983DF-7F07-534E-B63D-271F25B2DAE9}" type="slidenum">
              <a:rPr lang="en-US" smtClean="0"/>
              <a:pPr>
                <a:defRPr/>
              </a:pPr>
              <a:t>13</a:t>
            </a:fld>
            <a:endParaRPr lang="en-US"/>
          </a:p>
        </p:txBody>
      </p:sp>
    </p:spTree>
    <p:extLst>
      <p:ext uri="{BB962C8B-B14F-4D97-AF65-F5344CB8AC3E}">
        <p14:creationId xmlns:p14="http://schemas.microsoft.com/office/powerpoint/2010/main" val="3399057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Awareness</a:t>
            </a:r>
            <a:endParaRPr lang="en-US" dirty="0"/>
          </a:p>
        </p:txBody>
      </p:sp>
      <p:sp>
        <p:nvSpPr>
          <p:cNvPr id="3" name="Text Placeholder 2"/>
          <p:cNvSpPr>
            <a:spLocks noGrp="1"/>
          </p:cNvSpPr>
          <p:nvPr>
            <p:ph type="body" sz="quarter" idx="13"/>
          </p:nvPr>
        </p:nvSpPr>
        <p:spPr/>
        <p:txBody>
          <a:bodyPr/>
          <a:lstStyle/>
          <a:p>
            <a:r>
              <a:rPr lang="en-US" dirty="0"/>
              <a:t>Before taking this survey..</a:t>
            </a:r>
            <a:r>
              <a:rPr lang="en-US" dirty="0" smtClean="0"/>
              <a:t>.</a:t>
            </a:r>
          </a:p>
          <a:p>
            <a:r>
              <a:rPr lang="en-US" dirty="0"/>
              <a:t>54% I was aware that most of the work in the IETF happens on mailing lists between meetings</a:t>
            </a:r>
          </a:p>
          <a:p>
            <a:r>
              <a:rPr lang="en-US" dirty="0"/>
              <a:t>46% I thought I had to show up at IETF meetings to participate</a:t>
            </a:r>
          </a:p>
          <a:p>
            <a:r>
              <a:rPr lang="en-US" dirty="0" smtClean="0"/>
              <a:t>--</a:t>
            </a:r>
            <a:endParaRPr lang="en-US" dirty="0"/>
          </a:p>
          <a:p>
            <a:r>
              <a:rPr lang="en-US" dirty="0"/>
              <a:t>50% I was aware that most of the IETF meeting sessions are available to remote participants</a:t>
            </a:r>
          </a:p>
          <a:p>
            <a:r>
              <a:rPr lang="en-US" dirty="0"/>
              <a:t>50% I thought I had to show up at IETF meetings to participate</a:t>
            </a:r>
            <a:r>
              <a:rPr lang="en-US" dirty="0" smtClean="0">
                <a:effectLst/>
              </a:rPr>
              <a:t> </a:t>
            </a:r>
            <a:endParaRPr lang="en-US" dirty="0"/>
          </a:p>
        </p:txBody>
      </p:sp>
      <p:sp>
        <p:nvSpPr>
          <p:cNvPr id="4" name="Slide Number Placeholder 3"/>
          <p:cNvSpPr>
            <a:spLocks noGrp="1"/>
          </p:cNvSpPr>
          <p:nvPr>
            <p:ph type="sldNum" sz="quarter" idx="16"/>
          </p:nvPr>
        </p:nvSpPr>
        <p:spPr/>
        <p:txBody>
          <a:bodyPr/>
          <a:lstStyle/>
          <a:p>
            <a:pPr>
              <a:defRPr/>
            </a:pPr>
            <a:fld id="{98A983DF-7F07-534E-B63D-271F25B2DAE9}" type="slidenum">
              <a:rPr lang="en-US" smtClean="0"/>
              <a:pPr>
                <a:defRPr/>
              </a:pPr>
              <a:t>14</a:t>
            </a:fld>
            <a:endParaRPr lang="en-US"/>
          </a:p>
        </p:txBody>
      </p:sp>
    </p:spTree>
    <p:extLst>
      <p:ext uri="{BB962C8B-B14F-4D97-AF65-F5344CB8AC3E}">
        <p14:creationId xmlns:p14="http://schemas.microsoft.com/office/powerpoint/2010/main" val="3193699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Synthesis</a:t>
            </a:r>
            <a:endParaRPr lang="en-US" dirty="0"/>
          </a:p>
        </p:txBody>
      </p:sp>
    </p:spTree>
    <p:extLst>
      <p:ext uri="{BB962C8B-B14F-4D97-AF65-F5344CB8AC3E}">
        <p14:creationId xmlns:p14="http://schemas.microsoft.com/office/powerpoint/2010/main" val="3980011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Potential Challenges</a:t>
            </a:r>
            <a:endParaRPr lang="en-US" dirty="0"/>
          </a:p>
        </p:txBody>
      </p:sp>
      <p:sp>
        <p:nvSpPr>
          <p:cNvPr id="6" name="Text Placeholder 5"/>
          <p:cNvSpPr>
            <a:spLocks noGrp="1"/>
          </p:cNvSpPr>
          <p:nvPr>
            <p:ph type="body" sz="quarter" idx="13"/>
          </p:nvPr>
        </p:nvSpPr>
        <p:spPr/>
        <p:txBody>
          <a:bodyPr/>
          <a:lstStyle/>
          <a:p>
            <a:r>
              <a:rPr lang="en-US" dirty="0" smtClean="0"/>
              <a:t>Four major (perceived) </a:t>
            </a:r>
            <a:r>
              <a:rPr lang="en-US" dirty="0"/>
              <a:t>obstacles to IETF participation:</a:t>
            </a:r>
          </a:p>
          <a:p>
            <a:pPr lvl="0">
              <a:buFont typeface="Arial"/>
              <a:buChar char="•"/>
            </a:pPr>
            <a:r>
              <a:rPr lang="en-US" dirty="0"/>
              <a:t>Time</a:t>
            </a:r>
          </a:p>
          <a:p>
            <a:pPr lvl="0">
              <a:buFont typeface="Arial"/>
              <a:buChar char="•"/>
            </a:pPr>
            <a:r>
              <a:rPr lang="en-US" dirty="0"/>
              <a:t>Culture</a:t>
            </a:r>
          </a:p>
          <a:p>
            <a:pPr lvl="0">
              <a:buFont typeface="Arial"/>
              <a:buChar char="•"/>
            </a:pPr>
            <a:r>
              <a:rPr lang="en-US" dirty="0"/>
              <a:t>Money</a:t>
            </a:r>
          </a:p>
          <a:p>
            <a:pPr lvl="0">
              <a:buFont typeface="Arial"/>
              <a:buChar char="•"/>
            </a:pPr>
            <a:r>
              <a:rPr lang="en-US" dirty="0" smtClean="0"/>
              <a:t>Awareness</a:t>
            </a:r>
            <a:endParaRPr lang="en-US" dirty="0"/>
          </a:p>
        </p:txBody>
      </p:sp>
      <p:sp>
        <p:nvSpPr>
          <p:cNvPr id="3" name="Slide Number Placeholder 2"/>
          <p:cNvSpPr>
            <a:spLocks noGrp="1"/>
          </p:cNvSpPr>
          <p:nvPr>
            <p:ph type="sldNum" sz="quarter" idx="16"/>
          </p:nvPr>
        </p:nvSpPr>
        <p:spPr/>
        <p:txBody>
          <a:bodyPr/>
          <a:lstStyle/>
          <a:p>
            <a:pPr>
              <a:defRPr/>
            </a:pPr>
            <a:fld id="{98A983DF-7F07-534E-B63D-271F25B2DAE9}" type="slidenum">
              <a:rPr lang="en-US" smtClean="0"/>
              <a:pPr>
                <a:defRPr/>
              </a:pPr>
              <a:t>16</a:t>
            </a:fld>
            <a:endParaRPr lang="en-US"/>
          </a:p>
        </p:txBody>
      </p:sp>
    </p:spTree>
    <p:extLst>
      <p:ext uri="{BB962C8B-B14F-4D97-AF65-F5344CB8AC3E}">
        <p14:creationId xmlns:p14="http://schemas.microsoft.com/office/powerpoint/2010/main" val="31775886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Challenge: Time</a:t>
            </a:r>
            <a:endParaRPr lang="en-US" dirty="0"/>
          </a:p>
        </p:txBody>
      </p:sp>
      <p:sp>
        <p:nvSpPr>
          <p:cNvPr id="3" name="Text Placeholder 2"/>
          <p:cNvSpPr>
            <a:spLocks noGrp="1"/>
          </p:cNvSpPr>
          <p:nvPr>
            <p:ph type="body" sz="quarter" idx="13"/>
          </p:nvPr>
        </p:nvSpPr>
        <p:spPr/>
        <p:txBody>
          <a:bodyPr/>
          <a:lstStyle/>
          <a:p>
            <a:pPr marL="0"/>
            <a:r>
              <a:rPr lang="en-US" i="1" dirty="0" smtClean="0"/>
              <a:t>“The IETF has grown so large and so enamored of complexity and </a:t>
            </a:r>
            <a:r>
              <a:rPr lang="en-US" i="1" dirty="0" err="1" smtClean="0"/>
              <a:t>featuritis</a:t>
            </a:r>
            <a:r>
              <a:rPr lang="en-US" i="1" dirty="0" smtClean="0"/>
              <a:t> that it is a full-time job to participate.” </a:t>
            </a:r>
          </a:p>
          <a:p>
            <a:pPr marL="0"/>
            <a:r>
              <a:rPr lang="en-US" i="1" dirty="0" smtClean="0"/>
              <a:t>~Randy Bush circa 2005: </a:t>
            </a:r>
            <a:r>
              <a:rPr lang="en-US" u="sng" dirty="0" smtClean="0">
                <a:hlinkClick r:id="rId3"/>
              </a:rPr>
              <a:t>Into </a:t>
            </a:r>
            <a:r>
              <a:rPr lang="en-US" u="sng" dirty="0">
                <a:hlinkClick r:id="rId3"/>
              </a:rPr>
              <a:t>the Future with the Internet Vendor Task Force: A Very Curmudgeonly View – or – Testing Spaghetti — A Wall’s Point of View</a:t>
            </a:r>
            <a:r>
              <a:rPr lang="en-US" dirty="0" smtClean="0">
                <a:effectLst/>
              </a:rPr>
              <a:t> </a:t>
            </a:r>
            <a:endParaRPr lang="en-US" i="1" dirty="0" smtClean="0"/>
          </a:p>
        </p:txBody>
      </p:sp>
      <p:sp>
        <p:nvSpPr>
          <p:cNvPr id="4" name="Slide Number Placeholder 3"/>
          <p:cNvSpPr>
            <a:spLocks noGrp="1"/>
          </p:cNvSpPr>
          <p:nvPr>
            <p:ph type="sldNum" sz="quarter" idx="16"/>
          </p:nvPr>
        </p:nvSpPr>
        <p:spPr/>
        <p:txBody>
          <a:bodyPr/>
          <a:lstStyle/>
          <a:p>
            <a:pPr>
              <a:defRPr/>
            </a:pPr>
            <a:fld id="{98A983DF-7F07-534E-B63D-271F25B2DAE9}" type="slidenum">
              <a:rPr lang="en-US" smtClean="0"/>
              <a:pPr>
                <a:defRPr/>
              </a:pPr>
              <a:t>17</a:t>
            </a:fld>
            <a:endParaRPr lang="en-US"/>
          </a:p>
        </p:txBody>
      </p:sp>
    </p:spTree>
    <p:extLst>
      <p:ext uri="{BB962C8B-B14F-4D97-AF65-F5344CB8AC3E}">
        <p14:creationId xmlns:p14="http://schemas.microsoft.com/office/powerpoint/2010/main" val="3962312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Challenge: Time</a:t>
            </a:r>
            <a:endParaRPr lang="en-US" dirty="0"/>
          </a:p>
        </p:txBody>
      </p:sp>
      <p:sp>
        <p:nvSpPr>
          <p:cNvPr id="3" name="Text Placeholder 2"/>
          <p:cNvSpPr>
            <a:spLocks noGrp="1"/>
          </p:cNvSpPr>
          <p:nvPr>
            <p:ph type="body" sz="quarter" idx="13"/>
          </p:nvPr>
        </p:nvSpPr>
        <p:spPr/>
        <p:txBody>
          <a:bodyPr/>
          <a:lstStyle/>
          <a:p>
            <a:pPr lvl="0"/>
            <a:r>
              <a:rPr lang="en-US" smtClean="0"/>
              <a:t>72% of respondents who do not participate in IETF mailing lists say they don’t participate because they don’t have enough time</a:t>
            </a:r>
          </a:p>
          <a:p>
            <a:pPr lvl="0"/>
            <a:r>
              <a:rPr lang="en-US" smtClean="0"/>
              <a:t>64% of respondents who don’t attend IETF meetings report that they don’t come because they don’t have enough time to participate</a:t>
            </a:r>
          </a:p>
          <a:p>
            <a:endParaRPr lang="en-US" dirty="0"/>
          </a:p>
        </p:txBody>
      </p:sp>
      <p:sp>
        <p:nvSpPr>
          <p:cNvPr id="4" name="Slide Number Placeholder 3"/>
          <p:cNvSpPr>
            <a:spLocks noGrp="1"/>
          </p:cNvSpPr>
          <p:nvPr>
            <p:ph type="sldNum" sz="quarter" idx="16"/>
          </p:nvPr>
        </p:nvSpPr>
        <p:spPr/>
        <p:txBody>
          <a:bodyPr/>
          <a:lstStyle/>
          <a:p>
            <a:pPr>
              <a:defRPr/>
            </a:pPr>
            <a:fld id="{98A983DF-7F07-534E-B63D-271F25B2DAE9}" type="slidenum">
              <a:rPr lang="en-US" smtClean="0"/>
              <a:pPr>
                <a:defRPr/>
              </a:pPr>
              <a:t>18</a:t>
            </a:fld>
            <a:endParaRPr lang="en-US"/>
          </a:p>
        </p:txBody>
      </p:sp>
    </p:spTree>
    <p:extLst>
      <p:ext uri="{BB962C8B-B14F-4D97-AF65-F5344CB8AC3E}">
        <p14:creationId xmlns:p14="http://schemas.microsoft.com/office/powerpoint/2010/main" val="27476422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Challenge: Culture</a:t>
            </a:r>
            <a:endParaRPr lang="en-US" dirty="0"/>
          </a:p>
        </p:txBody>
      </p:sp>
      <p:sp>
        <p:nvSpPr>
          <p:cNvPr id="3" name="Text Placeholder 2"/>
          <p:cNvSpPr>
            <a:spLocks noGrp="1"/>
          </p:cNvSpPr>
          <p:nvPr>
            <p:ph type="body" sz="quarter" idx="13"/>
          </p:nvPr>
        </p:nvSpPr>
        <p:spPr/>
        <p:txBody>
          <a:bodyPr/>
          <a:lstStyle/>
          <a:p>
            <a:r>
              <a:rPr lang="en-US" dirty="0" smtClean="0"/>
              <a:t>44% </a:t>
            </a:r>
            <a:r>
              <a:rPr lang="en-US" dirty="0"/>
              <a:t>of the respondents who do not currently participate in the IETF at all avoid it because they don't feel their operator input is </a:t>
            </a:r>
            <a:r>
              <a:rPr lang="en-US" dirty="0" smtClean="0"/>
              <a:t>welcomed.</a:t>
            </a:r>
          </a:p>
          <a:p>
            <a:endParaRPr lang="en-US" dirty="0"/>
          </a:p>
          <a:p>
            <a:r>
              <a:rPr lang="en-US" b="0" dirty="0" smtClean="0"/>
              <a:t>“The </a:t>
            </a:r>
            <a:r>
              <a:rPr lang="en-US" b="0" dirty="0"/>
              <a:t>IETF is not really focused towards operations and, historically, operator input has not been well received</a:t>
            </a:r>
            <a:r>
              <a:rPr lang="en-US" b="0" dirty="0" smtClean="0"/>
              <a:t>.”</a:t>
            </a:r>
          </a:p>
        </p:txBody>
      </p:sp>
      <p:sp>
        <p:nvSpPr>
          <p:cNvPr id="4" name="Slide Number Placeholder 3"/>
          <p:cNvSpPr>
            <a:spLocks noGrp="1"/>
          </p:cNvSpPr>
          <p:nvPr>
            <p:ph type="sldNum" sz="quarter" idx="16"/>
          </p:nvPr>
        </p:nvSpPr>
        <p:spPr/>
        <p:txBody>
          <a:bodyPr/>
          <a:lstStyle/>
          <a:p>
            <a:pPr>
              <a:defRPr/>
            </a:pPr>
            <a:fld id="{98A983DF-7F07-534E-B63D-271F25B2DAE9}" type="slidenum">
              <a:rPr lang="en-US" smtClean="0"/>
              <a:pPr>
                <a:defRPr/>
              </a:pPr>
              <a:t>19</a:t>
            </a:fld>
            <a:endParaRPr lang="en-US"/>
          </a:p>
        </p:txBody>
      </p:sp>
    </p:spTree>
    <p:extLst>
      <p:ext uri="{BB962C8B-B14F-4D97-AF65-F5344CB8AC3E}">
        <p14:creationId xmlns:p14="http://schemas.microsoft.com/office/powerpoint/2010/main" val="347919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Operators</a:t>
            </a:r>
            <a:endParaRPr lang="en-US" dirty="0"/>
          </a:p>
        </p:txBody>
      </p:sp>
      <p:sp>
        <p:nvSpPr>
          <p:cNvPr id="3" name="Text Placeholder 2"/>
          <p:cNvSpPr>
            <a:spLocks noGrp="1"/>
          </p:cNvSpPr>
          <p:nvPr>
            <p:ph type="body" sz="quarter" idx="13"/>
          </p:nvPr>
        </p:nvSpPr>
        <p:spPr/>
        <p:txBody>
          <a:bodyPr/>
          <a:lstStyle/>
          <a:p>
            <a:r>
              <a:rPr lang="en-US" dirty="0" smtClean="0"/>
              <a:t>Not just ISPs…</a:t>
            </a:r>
          </a:p>
          <a:p>
            <a:pPr>
              <a:buFont typeface="Arial"/>
              <a:buChar char="•"/>
            </a:pPr>
            <a:r>
              <a:rPr lang="en-US" dirty="0" smtClean="0"/>
              <a:t>Enterprise networks</a:t>
            </a:r>
          </a:p>
          <a:p>
            <a:pPr>
              <a:buFont typeface="Arial"/>
              <a:buChar char="•"/>
            </a:pPr>
            <a:r>
              <a:rPr lang="en-US" dirty="0" smtClean="0"/>
              <a:t>Campus networks</a:t>
            </a:r>
          </a:p>
          <a:p>
            <a:pPr>
              <a:buFont typeface="Arial"/>
              <a:buChar char="•"/>
            </a:pPr>
            <a:r>
              <a:rPr lang="en-US" dirty="0" smtClean="0"/>
              <a:t>Data centers</a:t>
            </a:r>
          </a:p>
          <a:p>
            <a:pPr>
              <a:buFont typeface="Arial"/>
              <a:buChar char="•"/>
            </a:pPr>
            <a:r>
              <a:rPr lang="en-US" dirty="0" smtClean="0"/>
              <a:t>Content providers</a:t>
            </a:r>
          </a:p>
          <a:p>
            <a:pPr>
              <a:buFont typeface="Arial"/>
              <a:buChar char="•"/>
            </a:pPr>
            <a:r>
              <a:rPr lang="en-US" dirty="0" smtClean="0"/>
              <a:t>Educational networks</a:t>
            </a:r>
          </a:p>
          <a:p>
            <a:pPr>
              <a:buFont typeface="Arial"/>
              <a:buChar char="•"/>
            </a:pPr>
            <a:r>
              <a:rPr lang="en-US" dirty="0" smtClean="0"/>
              <a:t>Transit networks</a:t>
            </a:r>
          </a:p>
          <a:p>
            <a:pPr>
              <a:buFont typeface="Arial"/>
              <a:buChar char="•"/>
            </a:pPr>
            <a:r>
              <a:rPr lang="en-US" dirty="0" smtClean="0"/>
              <a:t>And of course Internet service providers too</a:t>
            </a:r>
            <a:endParaRPr lang="en-US" dirty="0"/>
          </a:p>
        </p:txBody>
      </p:sp>
      <p:sp>
        <p:nvSpPr>
          <p:cNvPr id="4" name="Slide Number Placeholder 3"/>
          <p:cNvSpPr>
            <a:spLocks noGrp="1"/>
          </p:cNvSpPr>
          <p:nvPr>
            <p:ph type="sldNum" sz="quarter" idx="16"/>
          </p:nvPr>
        </p:nvSpPr>
        <p:spPr/>
        <p:txBody>
          <a:bodyPr/>
          <a:lstStyle/>
          <a:p>
            <a:pPr>
              <a:defRPr/>
            </a:pPr>
            <a:fld id="{98A983DF-7F07-534E-B63D-271F25B2DAE9}" type="slidenum">
              <a:rPr lang="en-US" smtClean="0"/>
              <a:pPr>
                <a:defRPr/>
              </a:pPr>
              <a:t>2</a:t>
            </a:fld>
            <a:endParaRPr lang="en-US"/>
          </a:p>
        </p:txBody>
      </p:sp>
    </p:spTree>
    <p:extLst>
      <p:ext uri="{BB962C8B-B14F-4D97-AF65-F5344CB8AC3E}">
        <p14:creationId xmlns:p14="http://schemas.microsoft.com/office/powerpoint/2010/main" val="105650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Challenge: Culture</a:t>
            </a:r>
            <a:endParaRPr lang="en-US" dirty="0"/>
          </a:p>
        </p:txBody>
      </p:sp>
      <p:sp>
        <p:nvSpPr>
          <p:cNvPr id="3" name="Text Placeholder 2"/>
          <p:cNvSpPr>
            <a:spLocks noGrp="1"/>
          </p:cNvSpPr>
          <p:nvPr>
            <p:ph type="body" sz="quarter" idx="13"/>
          </p:nvPr>
        </p:nvSpPr>
        <p:spPr/>
        <p:txBody>
          <a:bodyPr/>
          <a:lstStyle/>
          <a:p>
            <a:r>
              <a:rPr lang="en-US" dirty="0" smtClean="0"/>
              <a:t>44% </a:t>
            </a:r>
            <a:r>
              <a:rPr lang="en-US" dirty="0"/>
              <a:t>of the respondents who do not currently participate in the IETF at all avoid it because they don't feel their operator input is </a:t>
            </a:r>
            <a:r>
              <a:rPr lang="en-US" dirty="0" smtClean="0"/>
              <a:t>welcomed.</a:t>
            </a:r>
          </a:p>
          <a:p>
            <a:endParaRPr lang="en-US" dirty="0"/>
          </a:p>
          <a:p>
            <a:r>
              <a:rPr lang="en-US" b="0" dirty="0" smtClean="0"/>
              <a:t>“The </a:t>
            </a:r>
            <a:r>
              <a:rPr lang="en-US" b="0" dirty="0"/>
              <a:t>IETF is not really focused towards operations and, historically, operator input has not been well received</a:t>
            </a:r>
            <a:r>
              <a:rPr lang="en-US" b="0" dirty="0" smtClean="0"/>
              <a:t>.”</a:t>
            </a:r>
          </a:p>
          <a:p>
            <a:endParaRPr lang="en-US" b="0" dirty="0"/>
          </a:p>
          <a:p>
            <a:r>
              <a:rPr lang="en-US" b="0" dirty="0"/>
              <a:t>“I perceive it to be full of pompous, self-serving, out-of-touch with reality, technology actors.”</a:t>
            </a:r>
          </a:p>
          <a:p>
            <a:endParaRPr lang="en-US" b="0" dirty="0"/>
          </a:p>
        </p:txBody>
      </p:sp>
      <p:sp>
        <p:nvSpPr>
          <p:cNvPr id="4" name="Slide Number Placeholder 3"/>
          <p:cNvSpPr>
            <a:spLocks noGrp="1"/>
          </p:cNvSpPr>
          <p:nvPr>
            <p:ph type="sldNum" sz="quarter" idx="16"/>
          </p:nvPr>
        </p:nvSpPr>
        <p:spPr/>
        <p:txBody>
          <a:bodyPr/>
          <a:lstStyle/>
          <a:p>
            <a:pPr>
              <a:defRPr/>
            </a:pPr>
            <a:fld id="{98A983DF-7F07-534E-B63D-271F25B2DAE9}" type="slidenum">
              <a:rPr lang="en-US" smtClean="0"/>
              <a:pPr>
                <a:defRPr/>
              </a:pPr>
              <a:t>20</a:t>
            </a:fld>
            <a:endParaRPr lang="en-US"/>
          </a:p>
        </p:txBody>
      </p:sp>
    </p:spTree>
    <p:extLst>
      <p:ext uri="{BB962C8B-B14F-4D97-AF65-F5344CB8AC3E}">
        <p14:creationId xmlns:p14="http://schemas.microsoft.com/office/powerpoint/2010/main" val="3338878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Challenge: Money</a:t>
            </a:r>
            <a:endParaRPr lang="en-US" dirty="0"/>
          </a:p>
        </p:txBody>
      </p:sp>
      <p:sp>
        <p:nvSpPr>
          <p:cNvPr id="3" name="Text Placeholder 2"/>
          <p:cNvSpPr>
            <a:spLocks noGrp="1"/>
          </p:cNvSpPr>
          <p:nvPr>
            <p:ph type="body" sz="quarter" idx="13"/>
          </p:nvPr>
        </p:nvSpPr>
        <p:spPr/>
        <p:txBody>
          <a:bodyPr/>
          <a:lstStyle/>
          <a:p>
            <a:r>
              <a:rPr lang="en-US" dirty="0" smtClean="0"/>
              <a:t>82% of respondents who don’t attend IETF meetings reported that it was because they lack the needed travel budget.</a:t>
            </a:r>
          </a:p>
          <a:p>
            <a:endParaRPr lang="en-US" dirty="0"/>
          </a:p>
          <a:p>
            <a:endParaRPr lang="en-US" dirty="0"/>
          </a:p>
        </p:txBody>
      </p:sp>
      <p:sp>
        <p:nvSpPr>
          <p:cNvPr id="4" name="Slide Number Placeholder 3"/>
          <p:cNvSpPr>
            <a:spLocks noGrp="1"/>
          </p:cNvSpPr>
          <p:nvPr>
            <p:ph type="sldNum" sz="quarter" idx="16"/>
          </p:nvPr>
        </p:nvSpPr>
        <p:spPr/>
        <p:txBody>
          <a:bodyPr/>
          <a:lstStyle/>
          <a:p>
            <a:pPr>
              <a:defRPr/>
            </a:pPr>
            <a:fld id="{98A983DF-7F07-534E-B63D-271F25B2DAE9}" type="slidenum">
              <a:rPr lang="en-US" smtClean="0"/>
              <a:pPr>
                <a:defRPr/>
              </a:pPr>
              <a:t>21</a:t>
            </a:fld>
            <a:endParaRPr lang="en-US"/>
          </a:p>
        </p:txBody>
      </p:sp>
    </p:spTree>
    <p:extLst>
      <p:ext uri="{BB962C8B-B14F-4D97-AF65-F5344CB8AC3E}">
        <p14:creationId xmlns:p14="http://schemas.microsoft.com/office/powerpoint/2010/main" val="11479781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Challenge: Awareness</a:t>
            </a:r>
            <a:endParaRPr lang="en-US" dirty="0"/>
          </a:p>
        </p:txBody>
      </p:sp>
      <p:sp>
        <p:nvSpPr>
          <p:cNvPr id="3" name="Text Placeholder 2"/>
          <p:cNvSpPr>
            <a:spLocks noGrp="1"/>
          </p:cNvSpPr>
          <p:nvPr>
            <p:ph type="body" sz="quarter" idx="13"/>
          </p:nvPr>
        </p:nvSpPr>
        <p:spPr/>
        <p:txBody>
          <a:bodyPr/>
          <a:lstStyle/>
          <a:p>
            <a:r>
              <a:rPr lang="en-US" dirty="0"/>
              <a:t>58% of those who do not participate in the IETF at all reported that they do not know how </a:t>
            </a:r>
            <a:r>
              <a:rPr lang="en-US" dirty="0" smtClean="0"/>
              <a:t>to.</a:t>
            </a:r>
          </a:p>
          <a:p>
            <a:r>
              <a:rPr lang="en-US" dirty="0"/>
              <a:t>Among respondents who don’t follow any IETF mailing </a:t>
            </a:r>
            <a:r>
              <a:rPr lang="en-US" dirty="0" smtClean="0"/>
              <a:t>lists:</a:t>
            </a:r>
          </a:p>
          <a:p>
            <a:pPr marL="347472">
              <a:spcBef>
                <a:spcPts val="0"/>
              </a:spcBef>
              <a:buFont typeface="Arial"/>
              <a:buChar char="•"/>
            </a:pPr>
            <a:r>
              <a:rPr lang="en-US" dirty="0" smtClean="0"/>
              <a:t>31% had </a:t>
            </a:r>
            <a:r>
              <a:rPr lang="en-US" dirty="0"/>
              <a:t>never heard of the mailing </a:t>
            </a:r>
            <a:r>
              <a:rPr lang="en-US" dirty="0" smtClean="0"/>
              <a:t>lists,</a:t>
            </a:r>
            <a:endParaRPr lang="en-US" dirty="0"/>
          </a:p>
          <a:p>
            <a:pPr marL="347472">
              <a:spcBef>
                <a:spcPts val="0"/>
              </a:spcBef>
              <a:buFont typeface="Arial"/>
              <a:buChar char="•"/>
            </a:pPr>
            <a:r>
              <a:rPr lang="en-US" dirty="0" smtClean="0"/>
              <a:t>54% don’t </a:t>
            </a:r>
            <a:r>
              <a:rPr lang="en-US" dirty="0"/>
              <a:t>know what happens on </a:t>
            </a:r>
            <a:r>
              <a:rPr lang="en-US" dirty="0" smtClean="0"/>
              <a:t>them, and</a:t>
            </a:r>
          </a:p>
          <a:p>
            <a:pPr marL="347472">
              <a:spcBef>
                <a:spcPts val="0"/>
              </a:spcBef>
              <a:buFont typeface="Arial"/>
              <a:buChar char="•"/>
            </a:pPr>
            <a:r>
              <a:rPr lang="en-US" dirty="0" smtClean="0"/>
              <a:t>40</a:t>
            </a:r>
            <a:r>
              <a:rPr lang="en-US" dirty="0"/>
              <a:t>% reported not knowing how to join a list.</a:t>
            </a:r>
          </a:p>
          <a:p>
            <a:r>
              <a:rPr lang="en-US" dirty="0" smtClean="0"/>
              <a:t>Among those </a:t>
            </a:r>
            <a:r>
              <a:rPr lang="en-US" dirty="0"/>
              <a:t>who do not attend IETF </a:t>
            </a:r>
            <a:r>
              <a:rPr lang="en-US" dirty="0" smtClean="0"/>
              <a:t>meetings:</a:t>
            </a:r>
          </a:p>
          <a:p>
            <a:pPr>
              <a:spcBef>
                <a:spcPts val="0"/>
              </a:spcBef>
              <a:buFont typeface="Arial"/>
              <a:buChar char="•"/>
            </a:pPr>
            <a:r>
              <a:rPr lang="en-US" dirty="0" smtClean="0"/>
              <a:t>45</a:t>
            </a:r>
            <a:r>
              <a:rPr lang="en-US" dirty="0"/>
              <a:t>% </a:t>
            </a:r>
            <a:r>
              <a:rPr lang="en-US" dirty="0" smtClean="0"/>
              <a:t>don’t </a:t>
            </a:r>
            <a:r>
              <a:rPr lang="en-US" dirty="0"/>
              <a:t>show up because they don’t understand what goes on at an IETF meeting </a:t>
            </a:r>
            <a:r>
              <a:rPr lang="en-US" dirty="0" smtClean="0"/>
              <a:t>and</a:t>
            </a:r>
          </a:p>
          <a:p>
            <a:pPr>
              <a:spcBef>
                <a:spcPts val="0"/>
              </a:spcBef>
              <a:buFont typeface="Arial"/>
              <a:buChar char="•"/>
            </a:pPr>
            <a:r>
              <a:rPr lang="en-US" dirty="0" smtClean="0"/>
              <a:t>49% don’t </a:t>
            </a:r>
            <a:r>
              <a:rPr lang="en-US" dirty="0"/>
              <a:t>participate </a:t>
            </a:r>
            <a:r>
              <a:rPr lang="en-US" dirty="0" smtClean="0"/>
              <a:t>because </a:t>
            </a:r>
            <a:r>
              <a:rPr lang="en-US" dirty="0"/>
              <a:t>they don’t know how to.</a:t>
            </a:r>
            <a:r>
              <a:rPr lang="en-US" dirty="0" smtClean="0">
                <a:effectLst/>
              </a:rPr>
              <a:t> </a:t>
            </a:r>
            <a:endParaRPr lang="en-US" dirty="0"/>
          </a:p>
        </p:txBody>
      </p:sp>
      <p:sp>
        <p:nvSpPr>
          <p:cNvPr id="4" name="Slide Number Placeholder 3"/>
          <p:cNvSpPr>
            <a:spLocks noGrp="1"/>
          </p:cNvSpPr>
          <p:nvPr>
            <p:ph type="sldNum" sz="quarter" idx="16"/>
          </p:nvPr>
        </p:nvSpPr>
        <p:spPr/>
        <p:txBody>
          <a:bodyPr/>
          <a:lstStyle/>
          <a:p>
            <a:pPr>
              <a:defRPr/>
            </a:pPr>
            <a:fld id="{98A983DF-7F07-534E-B63D-271F25B2DAE9}" type="slidenum">
              <a:rPr lang="en-US" smtClean="0"/>
              <a:pPr>
                <a:defRPr/>
              </a:pPr>
              <a:t>22</a:t>
            </a:fld>
            <a:endParaRPr lang="en-US"/>
          </a:p>
        </p:txBody>
      </p:sp>
    </p:spTree>
    <p:extLst>
      <p:ext uri="{BB962C8B-B14F-4D97-AF65-F5344CB8AC3E}">
        <p14:creationId xmlns:p14="http://schemas.microsoft.com/office/powerpoint/2010/main" val="847747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Discussion</a:t>
            </a:r>
            <a:endParaRPr lang="en-US" dirty="0"/>
          </a:p>
        </p:txBody>
      </p:sp>
    </p:spTree>
    <p:extLst>
      <p:ext uri="{BB962C8B-B14F-4D97-AF65-F5344CB8AC3E}">
        <p14:creationId xmlns:p14="http://schemas.microsoft.com/office/powerpoint/2010/main" val="18450726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Possible Solutions</a:t>
            </a:r>
            <a:endParaRPr lang="en-US" dirty="0"/>
          </a:p>
        </p:txBody>
      </p:sp>
      <p:sp>
        <p:nvSpPr>
          <p:cNvPr id="7" name="Text Placeholder 6"/>
          <p:cNvSpPr>
            <a:spLocks noGrp="1"/>
          </p:cNvSpPr>
          <p:nvPr>
            <p:ph type="body" sz="quarter" idx="13"/>
          </p:nvPr>
        </p:nvSpPr>
        <p:spPr/>
        <p:txBody>
          <a:bodyPr/>
          <a:lstStyle/>
          <a:p>
            <a:r>
              <a:rPr lang="en-US" dirty="0" smtClean="0"/>
              <a:t>Solutions we’ve heard so far fall into three areas:</a:t>
            </a:r>
          </a:p>
          <a:p>
            <a:pPr lvl="0">
              <a:buFont typeface="Arial"/>
              <a:buChar char="•"/>
            </a:pPr>
            <a:r>
              <a:rPr lang="en-US" dirty="0"/>
              <a:t>Communication</a:t>
            </a:r>
          </a:p>
          <a:p>
            <a:pPr lvl="0">
              <a:buFont typeface="Arial"/>
              <a:buChar char="•"/>
            </a:pPr>
            <a:r>
              <a:rPr lang="en-US" dirty="0"/>
              <a:t>Outreach</a:t>
            </a:r>
          </a:p>
          <a:p>
            <a:pPr lvl="0">
              <a:buFont typeface="Arial"/>
              <a:buChar char="•"/>
            </a:pPr>
            <a:r>
              <a:rPr lang="en-US" dirty="0" smtClean="0"/>
              <a:t>Inclusion</a:t>
            </a:r>
          </a:p>
          <a:p>
            <a:pPr marL="0" lvl="0" indent="0"/>
            <a:endParaRPr lang="en-US" b="0" i="1" dirty="0" smtClean="0"/>
          </a:p>
          <a:p>
            <a:pPr marL="0" lvl="0" indent="0"/>
            <a:r>
              <a:rPr lang="en-US" b="0" i="1" dirty="0" smtClean="0"/>
              <a:t>Note: Those likely in a position to implement solutions:</a:t>
            </a:r>
          </a:p>
          <a:p>
            <a:pPr lvl="0">
              <a:spcBef>
                <a:spcPts val="600"/>
              </a:spcBef>
              <a:buFont typeface="Arial"/>
              <a:buChar char="•"/>
            </a:pPr>
            <a:r>
              <a:rPr lang="en-US" b="0" i="1" dirty="0" smtClean="0"/>
              <a:t>IETF</a:t>
            </a:r>
          </a:p>
          <a:p>
            <a:pPr lvl="0">
              <a:spcBef>
                <a:spcPts val="600"/>
              </a:spcBef>
              <a:buFont typeface="Arial"/>
              <a:buChar char="•"/>
            </a:pPr>
            <a:r>
              <a:rPr lang="en-US" b="0" i="1" dirty="0" smtClean="0"/>
              <a:t>Operators and Operator Groups (NOGs &amp; NOFs)</a:t>
            </a:r>
          </a:p>
          <a:p>
            <a:pPr lvl="0">
              <a:spcBef>
                <a:spcPts val="600"/>
              </a:spcBef>
              <a:buFont typeface="Arial"/>
              <a:buChar char="•"/>
            </a:pPr>
            <a:r>
              <a:rPr lang="en-US" b="0" i="1" dirty="0" smtClean="0"/>
              <a:t>ISOC</a:t>
            </a:r>
            <a:endParaRPr lang="en-US" b="0" i="1" dirty="0"/>
          </a:p>
        </p:txBody>
      </p:sp>
      <p:sp>
        <p:nvSpPr>
          <p:cNvPr id="2" name="Slide Number Placeholder 1"/>
          <p:cNvSpPr>
            <a:spLocks noGrp="1"/>
          </p:cNvSpPr>
          <p:nvPr>
            <p:ph type="sldNum" sz="quarter" idx="16"/>
          </p:nvPr>
        </p:nvSpPr>
        <p:spPr/>
        <p:txBody>
          <a:bodyPr/>
          <a:lstStyle/>
          <a:p>
            <a:pPr>
              <a:defRPr/>
            </a:pPr>
            <a:fld id="{98A983DF-7F07-534E-B63D-271F25B2DAE9}" type="slidenum">
              <a:rPr lang="en-US" smtClean="0"/>
              <a:pPr>
                <a:defRPr/>
              </a:pPr>
              <a:t>24</a:t>
            </a:fld>
            <a:endParaRPr lang="en-US"/>
          </a:p>
        </p:txBody>
      </p:sp>
    </p:spTree>
    <p:extLst>
      <p:ext uri="{BB962C8B-B14F-4D97-AF65-F5344CB8AC3E}">
        <p14:creationId xmlns:p14="http://schemas.microsoft.com/office/powerpoint/2010/main" val="10844708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Solution Area: Communication</a:t>
            </a:r>
            <a:endParaRPr lang="en-US" dirty="0"/>
          </a:p>
        </p:txBody>
      </p:sp>
      <p:sp>
        <p:nvSpPr>
          <p:cNvPr id="3" name="Text Placeholder 2"/>
          <p:cNvSpPr>
            <a:spLocks noGrp="1"/>
          </p:cNvSpPr>
          <p:nvPr>
            <p:ph type="body" sz="quarter" idx="13"/>
          </p:nvPr>
        </p:nvSpPr>
        <p:spPr/>
        <p:txBody>
          <a:bodyPr/>
          <a:lstStyle/>
          <a:p>
            <a:r>
              <a:rPr lang="en-US" dirty="0" smtClean="0"/>
              <a:t>Two primary ideas emerged to improve communication:</a:t>
            </a:r>
          </a:p>
          <a:p>
            <a:pPr>
              <a:buFont typeface="Arial"/>
              <a:buChar char="•"/>
            </a:pPr>
            <a:r>
              <a:rPr lang="en-US" dirty="0"/>
              <a:t>Mailing List Digests</a:t>
            </a:r>
          </a:p>
          <a:p>
            <a:pPr>
              <a:buFont typeface="Arial"/>
              <a:buChar char="•"/>
            </a:pPr>
            <a:r>
              <a:rPr lang="en-US" dirty="0"/>
              <a:t>Alternative Communication </a:t>
            </a:r>
            <a:r>
              <a:rPr lang="en-US" dirty="0" smtClean="0"/>
              <a:t>Mediums</a:t>
            </a:r>
            <a:endParaRPr lang="en-US" dirty="0"/>
          </a:p>
        </p:txBody>
      </p:sp>
      <p:sp>
        <p:nvSpPr>
          <p:cNvPr id="4" name="Slide Number Placeholder 3"/>
          <p:cNvSpPr>
            <a:spLocks noGrp="1"/>
          </p:cNvSpPr>
          <p:nvPr>
            <p:ph type="sldNum" sz="quarter" idx="16"/>
          </p:nvPr>
        </p:nvSpPr>
        <p:spPr/>
        <p:txBody>
          <a:bodyPr/>
          <a:lstStyle/>
          <a:p>
            <a:pPr>
              <a:defRPr/>
            </a:pPr>
            <a:fld id="{98A983DF-7F07-534E-B63D-271F25B2DAE9}" type="slidenum">
              <a:rPr lang="en-US" smtClean="0"/>
              <a:pPr>
                <a:defRPr/>
              </a:pPr>
              <a:t>25</a:t>
            </a:fld>
            <a:endParaRPr lang="en-US"/>
          </a:p>
        </p:txBody>
      </p:sp>
    </p:spTree>
    <p:extLst>
      <p:ext uri="{BB962C8B-B14F-4D97-AF65-F5344CB8AC3E}">
        <p14:creationId xmlns:p14="http://schemas.microsoft.com/office/powerpoint/2010/main" val="22090475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Solution: Mailing List Digests</a:t>
            </a:r>
            <a:endParaRPr lang="en-US" dirty="0"/>
          </a:p>
        </p:txBody>
      </p:sp>
      <p:sp>
        <p:nvSpPr>
          <p:cNvPr id="3" name="Text Placeholder 2"/>
          <p:cNvSpPr>
            <a:spLocks noGrp="1"/>
          </p:cNvSpPr>
          <p:nvPr>
            <p:ph type="body" sz="quarter" idx="13"/>
          </p:nvPr>
        </p:nvSpPr>
        <p:spPr/>
        <p:txBody>
          <a:bodyPr/>
          <a:lstStyle/>
          <a:p>
            <a:r>
              <a:rPr lang="en-US" b="0" dirty="0"/>
              <a:t>“Quarterly summaries for those that are not able to attend.”</a:t>
            </a:r>
          </a:p>
          <a:p>
            <a:r>
              <a:rPr lang="en-US" b="0" dirty="0"/>
              <a:t>“Provide a </a:t>
            </a:r>
            <a:r>
              <a:rPr lang="en-US" b="0" dirty="0" smtClean="0"/>
              <a:t>curating </a:t>
            </a:r>
            <a:r>
              <a:rPr lang="en-US" b="0" dirty="0"/>
              <a:t>service that takes key developments in a working group and shares them from time to </a:t>
            </a:r>
            <a:r>
              <a:rPr lang="en-US" b="0" dirty="0" smtClean="0"/>
              <a:t>time…”</a:t>
            </a:r>
          </a:p>
          <a:p>
            <a:r>
              <a:rPr lang="en-US" b="0" dirty="0"/>
              <a:t>“Make it dead simple for folks to see the specific topics being discussed and worked on</a:t>
            </a:r>
            <a:r>
              <a:rPr lang="en-US" b="0" dirty="0" smtClean="0"/>
              <a:t>.”</a:t>
            </a:r>
            <a:endParaRPr lang="en-US" b="0" dirty="0"/>
          </a:p>
          <a:p>
            <a:r>
              <a:rPr lang="en-US" b="0" dirty="0" smtClean="0"/>
              <a:t>“…one thing that I would find most useful would be a single daily/weekly/monthly digest mailing list. Just headlines and updates from each of the working groups. (Along with links to where to find more information for each.)”</a:t>
            </a:r>
          </a:p>
        </p:txBody>
      </p:sp>
      <p:sp>
        <p:nvSpPr>
          <p:cNvPr id="4" name="Slide Number Placeholder 3"/>
          <p:cNvSpPr>
            <a:spLocks noGrp="1"/>
          </p:cNvSpPr>
          <p:nvPr>
            <p:ph type="sldNum" sz="quarter" idx="16"/>
          </p:nvPr>
        </p:nvSpPr>
        <p:spPr/>
        <p:txBody>
          <a:bodyPr/>
          <a:lstStyle/>
          <a:p>
            <a:pPr>
              <a:defRPr/>
            </a:pPr>
            <a:fld id="{98A983DF-7F07-534E-B63D-271F25B2DAE9}" type="slidenum">
              <a:rPr lang="en-US" smtClean="0"/>
              <a:pPr>
                <a:defRPr/>
              </a:pPr>
              <a:t>26</a:t>
            </a:fld>
            <a:endParaRPr lang="en-US"/>
          </a:p>
        </p:txBody>
      </p:sp>
    </p:spTree>
    <p:extLst>
      <p:ext uri="{BB962C8B-B14F-4D97-AF65-F5344CB8AC3E}">
        <p14:creationId xmlns:p14="http://schemas.microsoft.com/office/powerpoint/2010/main" val="38877869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Mailing List Digests: A Twist</a:t>
            </a:r>
            <a:endParaRPr lang="en-US" dirty="0"/>
          </a:p>
        </p:txBody>
      </p:sp>
      <p:sp>
        <p:nvSpPr>
          <p:cNvPr id="3" name="Text Placeholder 2"/>
          <p:cNvSpPr>
            <a:spLocks noGrp="1"/>
          </p:cNvSpPr>
          <p:nvPr>
            <p:ph type="body" sz="quarter" idx="13"/>
          </p:nvPr>
        </p:nvSpPr>
        <p:spPr/>
        <p:txBody>
          <a:bodyPr/>
          <a:lstStyle/>
          <a:p>
            <a:r>
              <a:rPr lang="en-US" b="0" dirty="0"/>
              <a:t>“Highlight specifically which groups' efforts are looking for operator input.  Or color-code agendas by "how close" different efforts are to needing operator input.  Have those folks write an operator's abstract.  Package the background homework to make it easy for us to catch up and easy to see if the effort is relevant to us.  Give ways for us to input to the process that is separated from the "players" usual modes (</a:t>
            </a:r>
            <a:r>
              <a:rPr lang="en-US" b="0" dirty="0" err="1"/>
              <a:t>eg</a:t>
            </a:r>
            <a:r>
              <a:rPr lang="en-US" b="0" dirty="0"/>
              <a:t> mailing list).”</a:t>
            </a:r>
          </a:p>
          <a:p>
            <a:endParaRPr lang="en-US" b="0" dirty="0"/>
          </a:p>
        </p:txBody>
      </p:sp>
      <p:sp>
        <p:nvSpPr>
          <p:cNvPr id="4" name="Slide Number Placeholder 3"/>
          <p:cNvSpPr>
            <a:spLocks noGrp="1"/>
          </p:cNvSpPr>
          <p:nvPr>
            <p:ph type="sldNum" sz="quarter" idx="16"/>
          </p:nvPr>
        </p:nvSpPr>
        <p:spPr/>
        <p:txBody>
          <a:bodyPr/>
          <a:lstStyle/>
          <a:p>
            <a:pPr>
              <a:defRPr/>
            </a:pPr>
            <a:fld id="{98A983DF-7F07-534E-B63D-271F25B2DAE9}" type="slidenum">
              <a:rPr lang="en-US" smtClean="0"/>
              <a:pPr>
                <a:defRPr/>
              </a:pPr>
              <a:t>27</a:t>
            </a:fld>
            <a:endParaRPr lang="en-US"/>
          </a:p>
        </p:txBody>
      </p:sp>
    </p:spTree>
    <p:extLst>
      <p:ext uri="{BB962C8B-B14F-4D97-AF65-F5344CB8AC3E}">
        <p14:creationId xmlns:p14="http://schemas.microsoft.com/office/powerpoint/2010/main" val="28950363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Possible Solution: </a:t>
            </a:r>
            <a:r>
              <a:rPr lang="en-US" sz="2400" dirty="0"/>
              <a:t>Alternative Communication </a:t>
            </a:r>
            <a:r>
              <a:rPr lang="en-US" sz="2400" dirty="0" smtClean="0"/>
              <a:t>Mediums</a:t>
            </a:r>
            <a:endParaRPr lang="en-US" sz="2400" dirty="0"/>
          </a:p>
        </p:txBody>
      </p:sp>
      <p:sp>
        <p:nvSpPr>
          <p:cNvPr id="3" name="Text Placeholder 2"/>
          <p:cNvSpPr>
            <a:spLocks noGrp="1"/>
          </p:cNvSpPr>
          <p:nvPr>
            <p:ph type="body" sz="quarter" idx="13"/>
          </p:nvPr>
        </p:nvSpPr>
        <p:spPr/>
        <p:txBody>
          <a:bodyPr/>
          <a:lstStyle/>
          <a:p>
            <a:r>
              <a:rPr lang="en-US" b="0" dirty="0"/>
              <a:t>“Offer communications options other than e-mail.</a:t>
            </a:r>
            <a:r>
              <a:rPr lang="en-US" b="0" dirty="0" smtClean="0"/>
              <a:t>”</a:t>
            </a:r>
          </a:p>
          <a:p>
            <a:r>
              <a:rPr lang="en-US" b="0" dirty="0"/>
              <a:t>“Make it easier and less time consuming, like having a simple system for feedback on drafts and decisions.</a:t>
            </a:r>
            <a:r>
              <a:rPr lang="en-US" b="0" dirty="0" smtClean="0"/>
              <a:t>”</a:t>
            </a:r>
            <a:endParaRPr lang="en-US" b="0" dirty="0"/>
          </a:p>
          <a:p>
            <a:r>
              <a:rPr lang="en-US" b="0" dirty="0" smtClean="0"/>
              <a:t>“Determine the questions to ask of Operators, and then start distributing those questions/forms via social media and </a:t>
            </a:r>
            <a:r>
              <a:rPr lang="en-US" b="0" dirty="0" err="1" smtClean="0"/>
              <a:t>reddit</a:t>
            </a:r>
            <a:r>
              <a:rPr lang="en-US" b="0" dirty="0" smtClean="0"/>
              <a:t>.”</a:t>
            </a:r>
          </a:p>
          <a:p>
            <a:r>
              <a:rPr lang="en-US" b="0" dirty="0"/>
              <a:t>“Surveys like this are a good start.</a:t>
            </a:r>
            <a:r>
              <a:rPr lang="en-US" b="0" dirty="0" smtClean="0"/>
              <a:t>”</a:t>
            </a:r>
            <a:endParaRPr lang="en-US" b="0" dirty="0"/>
          </a:p>
          <a:p>
            <a:r>
              <a:rPr lang="en-US" b="0" dirty="0"/>
              <a:t>“Audio-only podcasts are a really great medium for busy people, IMO</a:t>
            </a:r>
            <a:r>
              <a:rPr lang="en-US" b="0" dirty="0" smtClean="0"/>
              <a:t>.”</a:t>
            </a:r>
            <a:endParaRPr lang="en-US" b="0" dirty="0"/>
          </a:p>
        </p:txBody>
      </p:sp>
      <p:sp>
        <p:nvSpPr>
          <p:cNvPr id="4" name="Slide Number Placeholder 3"/>
          <p:cNvSpPr>
            <a:spLocks noGrp="1"/>
          </p:cNvSpPr>
          <p:nvPr>
            <p:ph type="sldNum" sz="quarter" idx="16"/>
          </p:nvPr>
        </p:nvSpPr>
        <p:spPr/>
        <p:txBody>
          <a:bodyPr/>
          <a:lstStyle/>
          <a:p>
            <a:pPr>
              <a:defRPr/>
            </a:pPr>
            <a:fld id="{98A983DF-7F07-534E-B63D-271F25B2DAE9}" type="slidenum">
              <a:rPr lang="en-US" smtClean="0"/>
              <a:pPr>
                <a:defRPr/>
              </a:pPr>
              <a:t>28</a:t>
            </a:fld>
            <a:endParaRPr lang="en-US"/>
          </a:p>
        </p:txBody>
      </p:sp>
    </p:spTree>
    <p:extLst>
      <p:ext uri="{BB962C8B-B14F-4D97-AF65-F5344CB8AC3E}">
        <p14:creationId xmlns:p14="http://schemas.microsoft.com/office/powerpoint/2010/main" val="2976511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Solution Area: Communication</a:t>
            </a:r>
            <a:endParaRPr lang="en-US" dirty="0"/>
          </a:p>
        </p:txBody>
      </p:sp>
      <p:sp>
        <p:nvSpPr>
          <p:cNvPr id="3" name="Text Placeholder 2"/>
          <p:cNvSpPr>
            <a:spLocks noGrp="1"/>
          </p:cNvSpPr>
          <p:nvPr>
            <p:ph type="body" sz="quarter" idx="13"/>
          </p:nvPr>
        </p:nvSpPr>
        <p:spPr/>
        <p:txBody>
          <a:bodyPr/>
          <a:lstStyle/>
          <a:p>
            <a:r>
              <a:rPr lang="en-US" b="0" dirty="0"/>
              <a:t>“RSS feeds that help busy people keep track of the really important happenings would be good (maybe they exist already).</a:t>
            </a:r>
            <a:r>
              <a:rPr lang="en-US" b="0" dirty="0" smtClean="0"/>
              <a:t>”</a:t>
            </a:r>
          </a:p>
          <a:p>
            <a:r>
              <a:rPr lang="en-US" b="0" dirty="0" smtClean="0"/>
              <a:t>Check </a:t>
            </a:r>
            <a:r>
              <a:rPr lang="en-US" b="0" dirty="0"/>
              <a:t>out: </a:t>
            </a:r>
            <a:r>
              <a:rPr lang="en-US" b="0" dirty="0">
                <a:hlinkClick r:id="rId2"/>
              </a:rPr>
              <a:t>http://trac.tools.ietf.org/group/tools/trac/wiki/AtomFeeds</a:t>
            </a:r>
            <a:r>
              <a:rPr lang="en-US" b="0" dirty="0"/>
              <a:t> </a:t>
            </a:r>
          </a:p>
          <a:p>
            <a:r>
              <a:rPr lang="en-US" b="0" dirty="0" smtClean="0"/>
              <a:t>Feeds for:</a:t>
            </a:r>
          </a:p>
          <a:p>
            <a:pPr marL="237744" lvl="1">
              <a:spcBef>
                <a:spcPts val="600"/>
              </a:spcBef>
              <a:buFont typeface="Arial"/>
              <a:buChar char="•"/>
            </a:pPr>
            <a:r>
              <a:rPr lang="en-US" sz="2400" b="0" dirty="0" smtClean="0"/>
              <a:t>Recent RFCs</a:t>
            </a:r>
          </a:p>
          <a:p>
            <a:pPr marL="237744" lvl="1">
              <a:spcBef>
                <a:spcPts val="600"/>
              </a:spcBef>
              <a:buFont typeface="Arial"/>
              <a:buChar char="•"/>
            </a:pPr>
            <a:r>
              <a:rPr lang="en-US" sz="2400" b="0" dirty="0" smtClean="0"/>
              <a:t>Recent I-Ds</a:t>
            </a:r>
          </a:p>
          <a:p>
            <a:pPr marL="237744" lvl="1">
              <a:spcBef>
                <a:spcPts val="600"/>
              </a:spcBef>
              <a:buFont typeface="Arial"/>
              <a:buChar char="•"/>
            </a:pPr>
            <a:r>
              <a:rPr lang="en-US" sz="2400" b="0" dirty="0" smtClean="0"/>
              <a:t>Documents in last call</a:t>
            </a:r>
          </a:p>
          <a:p>
            <a:pPr marL="237744" lvl="1">
              <a:spcBef>
                <a:spcPts val="600"/>
              </a:spcBef>
              <a:buFont typeface="Arial"/>
              <a:buChar char="•"/>
            </a:pPr>
            <a:r>
              <a:rPr lang="en-US" sz="2400" b="0" dirty="0" smtClean="0"/>
              <a:t>More…</a:t>
            </a:r>
          </a:p>
          <a:p>
            <a:pPr>
              <a:buFont typeface="Arial"/>
              <a:buChar char="•"/>
            </a:pPr>
            <a:endParaRPr lang="en-US" b="0" dirty="0"/>
          </a:p>
        </p:txBody>
      </p:sp>
      <p:sp>
        <p:nvSpPr>
          <p:cNvPr id="4" name="Slide Number Placeholder 3"/>
          <p:cNvSpPr>
            <a:spLocks noGrp="1"/>
          </p:cNvSpPr>
          <p:nvPr>
            <p:ph type="sldNum" sz="quarter" idx="16"/>
          </p:nvPr>
        </p:nvSpPr>
        <p:spPr/>
        <p:txBody>
          <a:bodyPr/>
          <a:lstStyle/>
          <a:p>
            <a:pPr>
              <a:defRPr/>
            </a:pPr>
            <a:fld id="{98A983DF-7F07-534E-B63D-271F25B2DAE9}" type="slidenum">
              <a:rPr lang="en-US" smtClean="0"/>
              <a:pPr>
                <a:defRPr/>
              </a:pPr>
              <a:t>29</a:t>
            </a:fld>
            <a:endParaRPr lang="en-US"/>
          </a:p>
        </p:txBody>
      </p:sp>
    </p:spTree>
    <p:extLst>
      <p:ext uri="{BB962C8B-B14F-4D97-AF65-F5344CB8AC3E}">
        <p14:creationId xmlns:p14="http://schemas.microsoft.com/office/powerpoint/2010/main" val="4145172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 IETF</a:t>
            </a:r>
            <a:endParaRPr lang="en-US" dirty="0"/>
          </a:p>
        </p:txBody>
      </p:sp>
      <p:sp>
        <p:nvSpPr>
          <p:cNvPr id="4" name="Text Placeholder 3"/>
          <p:cNvSpPr>
            <a:spLocks noGrp="1"/>
          </p:cNvSpPr>
          <p:nvPr>
            <p:ph type="body" sz="quarter" idx="13"/>
          </p:nvPr>
        </p:nvSpPr>
        <p:spPr/>
        <p:txBody>
          <a:bodyPr/>
          <a:lstStyle/>
          <a:p>
            <a:r>
              <a:rPr lang="en-US" i="1" dirty="0"/>
              <a:t>The goal of the IETF is to make the Internet work better.</a:t>
            </a:r>
          </a:p>
          <a:p>
            <a:r>
              <a:rPr lang="en-US" dirty="0"/>
              <a:t>The mission of the IETF is to produce high quality, relevant technical and engineering documents that influence the way people design, use, and manage the Internet in such a way as to make the Internet work better.  These documents include protocol standards, best current practices, and informational documents of various kinds.</a:t>
            </a:r>
            <a:r>
              <a:rPr lang="en-US" dirty="0" smtClean="0">
                <a:effectLst/>
              </a:rPr>
              <a:t> </a:t>
            </a:r>
            <a:endParaRPr lang="en-US" dirty="0"/>
          </a:p>
        </p:txBody>
      </p:sp>
      <p:sp>
        <p:nvSpPr>
          <p:cNvPr id="2" name="Slide Number Placeholder 1"/>
          <p:cNvSpPr>
            <a:spLocks noGrp="1"/>
          </p:cNvSpPr>
          <p:nvPr>
            <p:ph type="sldNum" sz="quarter" idx="16"/>
          </p:nvPr>
        </p:nvSpPr>
        <p:spPr/>
        <p:txBody>
          <a:bodyPr/>
          <a:lstStyle/>
          <a:p>
            <a:pPr>
              <a:defRPr/>
            </a:pPr>
            <a:fld id="{98A983DF-7F07-534E-B63D-271F25B2DAE9}" type="slidenum">
              <a:rPr lang="en-US" smtClean="0"/>
              <a:pPr>
                <a:defRPr/>
              </a:pPr>
              <a:t>3</a:t>
            </a:fld>
            <a:endParaRPr lang="en-US"/>
          </a:p>
        </p:txBody>
      </p:sp>
    </p:spTree>
    <p:extLst>
      <p:ext uri="{BB962C8B-B14F-4D97-AF65-F5344CB8AC3E}">
        <p14:creationId xmlns:p14="http://schemas.microsoft.com/office/powerpoint/2010/main" val="27081591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Solution Area: Outreach</a:t>
            </a:r>
            <a:endParaRPr lang="en-US" dirty="0"/>
          </a:p>
        </p:txBody>
      </p:sp>
      <p:sp>
        <p:nvSpPr>
          <p:cNvPr id="3" name="Text Placeholder 2"/>
          <p:cNvSpPr>
            <a:spLocks noGrp="1"/>
          </p:cNvSpPr>
          <p:nvPr>
            <p:ph type="body" sz="quarter" idx="13"/>
          </p:nvPr>
        </p:nvSpPr>
        <p:spPr/>
        <p:txBody>
          <a:bodyPr/>
          <a:lstStyle/>
          <a:p>
            <a:r>
              <a:rPr lang="en-US" dirty="0" smtClean="0"/>
              <a:t>Again, two primary ideas within this area so far:</a:t>
            </a:r>
          </a:p>
          <a:p>
            <a:pPr>
              <a:buFont typeface="Arial"/>
              <a:buChar char="•"/>
            </a:pPr>
            <a:r>
              <a:rPr lang="en-US" dirty="0" smtClean="0"/>
              <a:t>Direct outreach to operator communities</a:t>
            </a:r>
          </a:p>
          <a:p>
            <a:pPr>
              <a:buFont typeface="Arial"/>
              <a:buChar char="•"/>
            </a:pPr>
            <a:r>
              <a:rPr lang="en-US" dirty="0" smtClean="0"/>
              <a:t>Generate publicity</a:t>
            </a:r>
            <a:endParaRPr lang="en-US" dirty="0"/>
          </a:p>
        </p:txBody>
      </p:sp>
      <p:sp>
        <p:nvSpPr>
          <p:cNvPr id="4" name="Slide Number Placeholder 3"/>
          <p:cNvSpPr>
            <a:spLocks noGrp="1"/>
          </p:cNvSpPr>
          <p:nvPr>
            <p:ph type="sldNum" sz="quarter" idx="16"/>
          </p:nvPr>
        </p:nvSpPr>
        <p:spPr/>
        <p:txBody>
          <a:bodyPr/>
          <a:lstStyle/>
          <a:p>
            <a:pPr>
              <a:defRPr/>
            </a:pPr>
            <a:fld id="{98A983DF-7F07-534E-B63D-271F25B2DAE9}" type="slidenum">
              <a:rPr lang="en-US" smtClean="0"/>
              <a:pPr>
                <a:defRPr/>
              </a:pPr>
              <a:t>30</a:t>
            </a:fld>
            <a:endParaRPr lang="en-US"/>
          </a:p>
        </p:txBody>
      </p:sp>
    </p:spTree>
    <p:extLst>
      <p:ext uri="{BB962C8B-B14F-4D97-AF65-F5344CB8AC3E}">
        <p14:creationId xmlns:p14="http://schemas.microsoft.com/office/powerpoint/2010/main" val="25310877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Solution: Direct Outreach</a:t>
            </a:r>
            <a:endParaRPr lang="en-US" dirty="0"/>
          </a:p>
        </p:txBody>
      </p:sp>
      <p:sp>
        <p:nvSpPr>
          <p:cNvPr id="3" name="Text Placeholder 2"/>
          <p:cNvSpPr>
            <a:spLocks noGrp="1"/>
          </p:cNvSpPr>
          <p:nvPr>
            <p:ph type="body" sz="quarter" idx="13"/>
          </p:nvPr>
        </p:nvSpPr>
        <p:spPr/>
        <p:txBody>
          <a:bodyPr/>
          <a:lstStyle/>
          <a:p>
            <a:r>
              <a:rPr lang="en-US" b="0" dirty="0"/>
              <a:t>“Participation in I.E.T.F needs to be demystified</a:t>
            </a:r>
            <a:r>
              <a:rPr lang="en-US" b="0" dirty="0" smtClean="0"/>
              <a:t>.”</a:t>
            </a:r>
            <a:endParaRPr lang="en-US" b="0" dirty="0"/>
          </a:p>
          <a:p>
            <a:r>
              <a:rPr lang="en-US" b="0" dirty="0" smtClean="0"/>
              <a:t>“</a:t>
            </a:r>
            <a:r>
              <a:rPr lang="en-US" b="0" dirty="0"/>
              <a:t>More liaisons between the IETF and Operator forums”</a:t>
            </a:r>
          </a:p>
          <a:p>
            <a:r>
              <a:rPr lang="en-US" b="0" dirty="0"/>
              <a:t>“Possibly smaller events like ARIN road show events for the general IT community</a:t>
            </a:r>
            <a:r>
              <a:rPr lang="en-US" b="0" dirty="0" smtClean="0"/>
              <a:t>”</a:t>
            </a:r>
            <a:endParaRPr lang="en-US" b="0" dirty="0"/>
          </a:p>
          <a:p>
            <a:r>
              <a:rPr lang="en-US" b="0" dirty="0" smtClean="0"/>
              <a:t>“Co</a:t>
            </a:r>
            <a:r>
              <a:rPr lang="en-US" b="0" dirty="0"/>
              <a:t>-located sessions in Network Operators meetings</a:t>
            </a:r>
            <a:r>
              <a:rPr lang="en-US" b="0" dirty="0" smtClean="0"/>
              <a:t>”</a:t>
            </a:r>
          </a:p>
          <a:p>
            <a:r>
              <a:rPr lang="en-US" b="0" dirty="0"/>
              <a:t>“Post in relevant worldwide networking mailing lists when you have information that wouldn't be spam like.    For example, when you post meetings, are also at an event related to the mailing list, </a:t>
            </a:r>
            <a:r>
              <a:rPr lang="en-US" b="0" dirty="0" err="1"/>
              <a:t>etc</a:t>
            </a:r>
            <a:r>
              <a:rPr lang="en-US" b="0" dirty="0"/>
              <a:t> etc.”</a:t>
            </a:r>
          </a:p>
        </p:txBody>
      </p:sp>
      <p:sp>
        <p:nvSpPr>
          <p:cNvPr id="4" name="Slide Number Placeholder 3"/>
          <p:cNvSpPr>
            <a:spLocks noGrp="1"/>
          </p:cNvSpPr>
          <p:nvPr>
            <p:ph type="sldNum" sz="quarter" idx="16"/>
          </p:nvPr>
        </p:nvSpPr>
        <p:spPr/>
        <p:txBody>
          <a:bodyPr/>
          <a:lstStyle/>
          <a:p>
            <a:pPr>
              <a:defRPr/>
            </a:pPr>
            <a:fld id="{98A983DF-7F07-534E-B63D-271F25B2DAE9}" type="slidenum">
              <a:rPr lang="en-US" smtClean="0"/>
              <a:pPr>
                <a:defRPr/>
              </a:pPr>
              <a:t>31</a:t>
            </a:fld>
            <a:endParaRPr lang="en-US"/>
          </a:p>
        </p:txBody>
      </p:sp>
    </p:spTree>
    <p:extLst>
      <p:ext uri="{BB962C8B-B14F-4D97-AF65-F5344CB8AC3E}">
        <p14:creationId xmlns:p14="http://schemas.microsoft.com/office/powerpoint/2010/main" val="41808831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Solution: Direct Outreach</a:t>
            </a:r>
            <a:endParaRPr lang="en-US" dirty="0"/>
          </a:p>
        </p:txBody>
      </p:sp>
      <p:sp>
        <p:nvSpPr>
          <p:cNvPr id="3" name="Text Placeholder 2"/>
          <p:cNvSpPr>
            <a:spLocks noGrp="1"/>
          </p:cNvSpPr>
          <p:nvPr>
            <p:ph type="body" sz="quarter" idx="13"/>
          </p:nvPr>
        </p:nvSpPr>
        <p:spPr>
          <a:xfrm>
            <a:off x="228600" y="1143000"/>
            <a:ext cx="8686800" cy="5556240"/>
          </a:xfrm>
        </p:spPr>
        <p:txBody>
          <a:bodyPr>
            <a:normAutofit/>
          </a:bodyPr>
          <a:lstStyle/>
          <a:p>
            <a:r>
              <a:rPr lang="en-US" b="0" dirty="0" smtClean="0"/>
              <a:t>Check out the IETF Help Desk, here this week!</a:t>
            </a:r>
          </a:p>
          <a:p>
            <a:r>
              <a:rPr lang="en-US" b="0" dirty="0" smtClean="0"/>
              <a:t>Come ask your questions about the IETF</a:t>
            </a:r>
          </a:p>
          <a:p>
            <a:r>
              <a:rPr lang="en-US" b="0" dirty="0" smtClean="0"/>
              <a:t>Look for the IETF Logo:</a:t>
            </a:r>
          </a:p>
          <a:p>
            <a:endParaRPr lang="en-US" b="0" dirty="0"/>
          </a:p>
        </p:txBody>
      </p:sp>
      <p:pic>
        <p:nvPicPr>
          <p:cNvPr id="4" name="Picture 3" descr="ietf-logo.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5364" y="3096234"/>
            <a:ext cx="5918150" cy="3137568"/>
          </a:xfrm>
          <a:prstGeom prst="rect">
            <a:avLst/>
          </a:prstGeom>
        </p:spPr>
      </p:pic>
      <p:sp>
        <p:nvSpPr>
          <p:cNvPr id="5" name="Slide Number Placeholder 4"/>
          <p:cNvSpPr>
            <a:spLocks noGrp="1"/>
          </p:cNvSpPr>
          <p:nvPr>
            <p:ph type="sldNum" sz="quarter" idx="16"/>
          </p:nvPr>
        </p:nvSpPr>
        <p:spPr/>
        <p:txBody>
          <a:bodyPr/>
          <a:lstStyle/>
          <a:p>
            <a:pPr>
              <a:defRPr/>
            </a:pPr>
            <a:fld id="{98A983DF-7F07-534E-B63D-271F25B2DAE9}" type="slidenum">
              <a:rPr lang="en-US" smtClean="0"/>
              <a:pPr>
                <a:defRPr/>
              </a:pPr>
              <a:t>32</a:t>
            </a:fld>
            <a:endParaRPr lang="en-US"/>
          </a:p>
        </p:txBody>
      </p:sp>
    </p:spTree>
    <p:extLst>
      <p:ext uri="{BB962C8B-B14F-4D97-AF65-F5344CB8AC3E}">
        <p14:creationId xmlns:p14="http://schemas.microsoft.com/office/powerpoint/2010/main" val="35298501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Solution: Additional Publicity</a:t>
            </a:r>
            <a:endParaRPr lang="en-US" dirty="0"/>
          </a:p>
        </p:txBody>
      </p:sp>
      <p:sp>
        <p:nvSpPr>
          <p:cNvPr id="3" name="Text Placeholder 2"/>
          <p:cNvSpPr>
            <a:spLocks noGrp="1"/>
          </p:cNvSpPr>
          <p:nvPr>
            <p:ph type="body" sz="quarter" idx="13"/>
          </p:nvPr>
        </p:nvSpPr>
        <p:spPr>
          <a:xfrm>
            <a:off x="228600" y="1142999"/>
            <a:ext cx="8686800" cy="5636739"/>
          </a:xfrm>
        </p:spPr>
        <p:txBody>
          <a:bodyPr>
            <a:normAutofit/>
          </a:bodyPr>
          <a:lstStyle/>
          <a:p>
            <a:r>
              <a:rPr lang="en-US" b="0" dirty="0"/>
              <a:t>“ensure that meaningful RFC's and other publications get more press than TCP over Avian Carrier.”</a:t>
            </a:r>
          </a:p>
          <a:p>
            <a:r>
              <a:rPr lang="en-US" b="0" dirty="0"/>
              <a:t>“Strategic Plan of publicity about IETF and its main activities. This strategic plan should be in several languages ​​to reach everyone.”</a:t>
            </a:r>
          </a:p>
          <a:p>
            <a:r>
              <a:rPr lang="en-US" b="0" dirty="0"/>
              <a:t>“I would love to see a list of reasons why operator participation is needed and what the pay-off is for the operator, as well as the community as a whole.”</a:t>
            </a:r>
          </a:p>
          <a:p>
            <a:r>
              <a:rPr lang="en-US" b="0" dirty="0" smtClean="0"/>
              <a:t>“You </a:t>
            </a:r>
            <a:r>
              <a:rPr lang="en-US" b="0" dirty="0"/>
              <a:t>need a "hot RFC" and turn it into a media-backed frenzy</a:t>
            </a:r>
            <a:r>
              <a:rPr lang="en-US" b="0" dirty="0" smtClean="0"/>
              <a:t>.”</a:t>
            </a:r>
            <a:endParaRPr lang="en-US" b="0" dirty="0"/>
          </a:p>
        </p:txBody>
      </p:sp>
      <p:sp>
        <p:nvSpPr>
          <p:cNvPr id="4" name="Slide Number Placeholder 3"/>
          <p:cNvSpPr>
            <a:spLocks noGrp="1"/>
          </p:cNvSpPr>
          <p:nvPr>
            <p:ph type="sldNum" sz="quarter" idx="16"/>
          </p:nvPr>
        </p:nvSpPr>
        <p:spPr/>
        <p:txBody>
          <a:bodyPr/>
          <a:lstStyle/>
          <a:p>
            <a:pPr>
              <a:defRPr/>
            </a:pPr>
            <a:fld id="{98A983DF-7F07-534E-B63D-271F25B2DAE9}" type="slidenum">
              <a:rPr lang="en-US" smtClean="0"/>
              <a:pPr>
                <a:defRPr/>
              </a:pPr>
              <a:t>33</a:t>
            </a:fld>
            <a:endParaRPr lang="en-US"/>
          </a:p>
        </p:txBody>
      </p:sp>
    </p:spTree>
    <p:extLst>
      <p:ext uri="{BB962C8B-B14F-4D97-AF65-F5344CB8AC3E}">
        <p14:creationId xmlns:p14="http://schemas.microsoft.com/office/powerpoint/2010/main" val="17816435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Solution Area: Inclusion</a:t>
            </a:r>
            <a:endParaRPr lang="en-US" dirty="0"/>
          </a:p>
        </p:txBody>
      </p:sp>
      <p:sp>
        <p:nvSpPr>
          <p:cNvPr id="3" name="Text Placeholder 2"/>
          <p:cNvSpPr>
            <a:spLocks noGrp="1"/>
          </p:cNvSpPr>
          <p:nvPr>
            <p:ph type="body" sz="quarter" idx="13"/>
          </p:nvPr>
        </p:nvSpPr>
        <p:spPr/>
        <p:txBody>
          <a:bodyPr/>
          <a:lstStyle/>
          <a:p>
            <a:r>
              <a:rPr lang="en-US" b="0" i="1" dirty="0"/>
              <a:t>“Make the operators feel more welcome.”</a:t>
            </a:r>
          </a:p>
          <a:p>
            <a:r>
              <a:rPr lang="en-US" dirty="0" smtClean="0"/>
              <a:t>But how? Some ideas in this area are:</a:t>
            </a:r>
          </a:p>
          <a:p>
            <a:pPr>
              <a:buFont typeface="Arial"/>
              <a:buChar char="•"/>
            </a:pPr>
            <a:r>
              <a:rPr lang="en-US" dirty="0" smtClean="0"/>
              <a:t>Make participation at meetings easier</a:t>
            </a:r>
          </a:p>
          <a:p>
            <a:pPr>
              <a:buFont typeface="Arial"/>
              <a:buChar char="•"/>
            </a:pPr>
            <a:r>
              <a:rPr lang="en-US" dirty="0" smtClean="0"/>
              <a:t>Make the process more operator friendly</a:t>
            </a:r>
          </a:p>
          <a:p>
            <a:pPr>
              <a:buFont typeface="Arial"/>
              <a:buChar char="•"/>
            </a:pPr>
            <a:r>
              <a:rPr lang="en-US" dirty="0" smtClean="0"/>
              <a:t>Require operational input</a:t>
            </a:r>
          </a:p>
          <a:p>
            <a:pPr>
              <a:buFont typeface="Arial"/>
              <a:buChar char="•"/>
            </a:pPr>
            <a:r>
              <a:rPr lang="en-US" dirty="0" smtClean="0"/>
              <a:t>Be multi-lingual</a:t>
            </a:r>
            <a:endParaRPr lang="en-US" dirty="0"/>
          </a:p>
        </p:txBody>
      </p:sp>
      <p:sp>
        <p:nvSpPr>
          <p:cNvPr id="4" name="Slide Number Placeholder 3"/>
          <p:cNvSpPr>
            <a:spLocks noGrp="1"/>
          </p:cNvSpPr>
          <p:nvPr>
            <p:ph type="sldNum" sz="quarter" idx="16"/>
          </p:nvPr>
        </p:nvSpPr>
        <p:spPr/>
        <p:txBody>
          <a:bodyPr/>
          <a:lstStyle/>
          <a:p>
            <a:pPr>
              <a:defRPr/>
            </a:pPr>
            <a:fld id="{98A983DF-7F07-534E-B63D-271F25B2DAE9}" type="slidenum">
              <a:rPr lang="en-US" smtClean="0"/>
              <a:pPr>
                <a:defRPr/>
              </a:pPr>
              <a:t>34</a:t>
            </a:fld>
            <a:endParaRPr lang="en-US"/>
          </a:p>
        </p:txBody>
      </p:sp>
    </p:spTree>
    <p:extLst>
      <p:ext uri="{BB962C8B-B14F-4D97-AF65-F5344CB8AC3E}">
        <p14:creationId xmlns:p14="http://schemas.microsoft.com/office/powerpoint/2010/main" val="19679623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
            <a:ext cx="8686800" cy="1143000"/>
          </a:xfrm>
        </p:spPr>
        <p:txBody>
          <a:bodyPr/>
          <a:lstStyle/>
          <a:p>
            <a:r>
              <a:rPr lang="en-US" dirty="0" smtClean="0"/>
              <a:t>Possible Solution:</a:t>
            </a:r>
            <a:br>
              <a:rPr lang="en-US" dirty="0" smtClean="0"/>
            </a:br>
            <a:r>
              <a:rPr lang="en-US" dirty="0" smtClean="0"/>
              <a:t>Make participation at meetings easier</a:t>
            </a:r>
            <a:br>
              <a:rPr lang="en-US" dirty="0" smtClean="0"/>
            </a:br>
            <a:endParaRPr lang="en-US" dirty="0"/>
          </a:p>
        </p:txBody>
      </p:sp>
      <p:sp>
        <p:nvSpPr>
          <p:cNvPr id="3" name="Text Placeholder 2"/>
          <p:cNvSpPr>
            <a:spLocks noGrp="1"/>
          </p:cNvSpPr>
          <p:nvPr>
            <p:ph type="body" sz="quarter" idx="13"/>
          </p:nvPr>
        </p:nvSpPr>
        <p:spPr>
          <a:xfrm>
            <a:off x="0" y="1143000"/>
            <a:ext cx="9144000" cy="5511518"/>
          </a:xfrm>
        </p:spPr>
        <p:txBody>
          <a:bodyPr>
            <a:normAutofit fontScale="92500" lnSpcReduction="20000"/>
          </a:bodyPr>
          <a:lstStyle/>
          <a:p>
            <a:r>
              <a:rPr lang="en-US" b="0" dirty="0"/>
              <a:t>“Try and group more operationally-relevant sessions together so that it doesn't require a full week to participate.</a:t>
            </a:r>
            <a:r>
              <a:rPr lang="en-US" b="0" dirty="0" smtClean="0"/>
              <a:t>”</a:t>
            </a:r>
          </a:p>
          <a:p>
            <a:r>
              <a:rPr lang="en-US" b="0" dirty="0"/>
              <a:t>“Publish agendas </a:t>
            </a:r>
            <a:r>
              <a:rPr lang="en-US" b="0" dirty="0" smtClean="0"/>
              <a:t>early”</a:t>
            </a:r>
          </a:p>
          <a:p>
            <a:r>
              <a:rPr lang="en-US" b="0" dirty="0" smtClean="0"/>
              <a:t>“Have </a:t>
            </a:r>
            <a:r>
              <a:rPr lang="en-US" b="0" dirty="0"/>
              <a:t>more operator relevant side </a:t>
            </a:r>
            <a:r>
              <a:rPr lang="en-US" b="0" dirty="0" smtClean="0"/>
              <a:t>meetings” </a:t>
            </a:r>
            <a:r>
              <a:rPr lang="en-US" b="0" i="1" dirty="0"/>
              <a:t>[</a:t>
            </a:r>
            <a:r>
              <a:rPr lang="en-US" b="0" i="1" dirty="0" smtClean="0"/>
              <a:t>and vice verse]</a:t>
            </a:r>
          </a:p>
          <a:p>
            <a:r>
              <a:rPr lang="en-US" b="0" dirty="0" smtClean="0"/>
              <a:t>“</a:t>
            </a:r>
            <a:r>
              <a:rPr lang="en-US" b="0" dirty="0"/>
              <a:t>One day ticket is good idea</a:t>
            </a:r>
            <a:r>
              <a:rPr lang="en-US" b="0" dirty="0" smtClean="0"/>
              <a:t>.”</a:t>
            </a:r>
            <a:endParaRPr lang="en-US" b="0" dirty="0"/>
          </a:p>
          <a:p>
            <a:r>
              <a:rPr lang="en-US" b="0" dirty="0"/>
              <a:t>“Do some IETF meetings in our </a:t>
            </a:r>
            <a:r>
              <a:rPr lang="en-US" b="0" dirty="0" smtClean="0"/>
              <a:t>region”</a:t>
            </a:r>
          </a:p>
          <a:p>
            <a:r>
              <a:rPr lang="en-US" b="0" dirty="0"/>
              <a:t>“Provide more sponsorships</a:t>
            </a:r>
            <a:r>
              <a:rPr lang="en-US" b="0" dirty="0" smtClean="0"/>
              <a:t>”</a:t>
            </a:r>
            <a:endParaRPr lang="en-US" b="0" dirty="0"/>
          </a:p>
          <a:p>
            <a:r>
              <a:rPr lang="en-US" b="0" dirty="0"/>
              <a:t>“Asking vendors to bring operators to the meetings</a:t>
            </a:r>
            <a:r>
              <a:rPr lang="en-US" b="0" dirty="0" smtClean="0"/>
              <a:t>.”</a:t>
            </a:r>
          </a:p>
          <a:p>
            <a:r>
              <a:rPr lang="en-US" b="0" dirty="0"/>
              <a:t>“New ways of gathering people reducing the cost (</a:t>
            </a:r>
            <a:r>
              <a:rPr lang="en-US" b="0" dirty="0" smtClean="0"/>
              <a:t>remote participations </a:t>
            </a:r>
            <a:r>
              <a:rPr lang="en-US" b="0" dirty="0"/>
              <a:t>from multiple locations?).</a:t>
            </a:r>
            <a:r>
              <a:rPr lang="en-US" b="0" dirty="0" smtClean="0"/>
              <a:t>”</a:t>
            </a:r>
          </a:p>
          <a:p>
            <a:r>
              <a:rPr lang="en-US" b="0" dirty="0"/>
              <a:t>“Make remote participation easier.”</a:t>
            </a:r>
          </a:p>
          <a:p>
            <a:endParaRPr lang="en-US" b="0" dirty="0"/>
          </a:p>
        </p:txBody>
      </p:sp>
      <p:sp>
        <p:nvSpPr>
          <p:cNvPr id="4" name="Slide Number Placeholder 3"/>
          <p:cNvSpPr>
            <a:spLocks noGrp="1"/>
          </p:cNvSpPr>
          <p:nvPr>
            <p:ph type="sldNum" sz="quarter" idx="16"/>
          </p:nvPr>
        </p:nvSpPr>
        <p:spPr/>
        <p:txBody>
          <a:bodyPr/>
          <a:lstStyle/>
          <a:p>
            <a:pPr>
              <a:defRPr/>
            </a:pPr>
            <a:fld id="{98A983DF-7F07-534E-B63D-271F25B2DAE9}" type="slidenum">
              <a:rPr lang="en-US" smtClean="0"/>
              <a:pPr>
                <a:defRPr/>
              </a:pPr>
              <a:t>35</a:t>
            </a:fld>
            <a:endParaRPr lang="en-US"/>
          </a:p>
        </p:txBody>
      </p:sp>
    </p:spTree>
    <p:extLst>
      <p:ext uri="{BB962C8B-B14F-4D97-AF65-F5344CB8AC3E}">
        <p14:creationId xmlns:p14="http://schemas.microsoft.com/office/powerpoint/2010/main" val="41809993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
            <a:ext cx="8686800" cy="1143000"/>
          </a:xfrm>
        </p:spPr>
        <p:txBody>
          <a:bodyPr/>
          <a:lstStyle/>
          <a:p>
            <a:r>
              <a:rPr lang="en-US" dirty="0" smtClean="0"/>
              <a:t>Possible Solution:</a:t>
            </a:r>
            <a:br>
              <a:rPr lang="en-US" dirty="0" smtClean="0"/>
            </a:br>
            <a:r>
              <a:rPr lang="en-US" dirty="0" smtClean="0"/>
              <a:t>Make the process more operator friendly</a:t>
            </a:r>
          </a:p>
        </p:txBody>
      </p:sp>
      <p:sp>
        <p:nvSpPr>
          <p:cNvPr id="3" name="Text Placeholder 2"/>
          <p:cNvSpPr>
            <a:spLocks noGrp="1"/>
          </p:cNvSpPr>
          <p:nvPr>
            <p:ph type="body" sz="quarter" idx="13"/>
          </p:nvPr>
        </p:nvSpPr>
        <p:spPr>
          <a:xfrm>
            <a:off x="0" y="1073309"/>
            <a:ext cx="9144000" cy="5572265"/>
          </a:xfrm>
        </p:spPr>
        <p:txBody>
          <a:bodyPr>
            <a:normAutofit fontScale="92500" lnSpcReduction="10000"/>
          </a:bodyPr>
          <a:lstStyle/>
          <a:p>
            <a:r>
              <a:rPr lang="en-US" b="0" dirty="0" smtClean="0"/>
              <a:t>“Create </a:t>
            </a:r>
            <a:r>
              <a:rPr lang="en-US" b="0" dirty="0"/>
              <a:t>a WG for operators to establish business needs, and customer needs - let them create "requirement's documents" in the form of conceptual abstraction meta models that can be put out in the body</a:t>
            </a:r>
            <a:r>
              <a:rPr lang="en-US" b="0" dirty="0" smtClean="0"/>
              <a:t>.”</a:t>
            </a:r>
          </a:p>
          <a:p>
            <a:r>
              <a:rPr lang="en-US" b="0" dirty="0" smtClean="0"/>
              <a:t>“</a:t>
            </a:r>
            <a:r>
              <a:rPr lang="en-US" b="0" dirty="0"/>
              <a:t>Better stewardship/shepherding of drafts and stopping the brain damaged drafts from wasting WG time.  Not everything requires IETF work, nor needs to be written in a standard.”</a:t>
            </a:r>
          </a:p>
          <a:p>
            <a:r>
              <a:rPr lang="en-US" b="0" dirty="0" smtClean="0"/>
              <a:t>“</a:t>
            </a:r>
            <a:r>
              <a:rPr lang="en-US" b="0" dirty="0"/>
              <a:t>The use of operators as working group Operator Councils rather than just having Co-Chairs to determine what topics are good and not good for that working group</a:t>
            </a:r>
            <a:r>
              <a:rPr lang="en-US" b="0" dirty="0" smtClean="0"/>
              <a:t>.”</a:t>
            </a:r>
          </a:p>
          <a:p>
            <a:r>
              <a:rPr lang="en-US" b="0" dirty="0" smtClean="0"/>
              <a:t>“</a:t>
            </a:r>
            <a:r>
              <a:rPr lang="en-US" b="0" dirty="0"/>
              <a:t>It needs more open leadership. The top of the IETF is like merry go round. The same folks make sure their colleagues all get jobs, same names, same people, no change</a:t>
            </a:r>
            <a:r>
              <a:rPr lang="en-US" b="0" dirty="0" smtClean="0"/>
              <a:t>”</a:t>
            </a:r>
          </a:p>
          <a:p>
            <a:r>
              <a:rPr lang="en-US" b="0" dirty="0" smtClean="0"/>
              <a:t>“</a:t>
            </a:r>
            <a:r>
              <a:rPr lang="en-US" b="0" dirty="0"/>
              <a:t>S</a:t>
            </a:r>
            <a:r>
              <a:rPr lang="en-US" b="0" dirty="0" smtClean="0"/>
              <a:t>tart </a:t>
            </a:r>
            <a:r>
              <a:rPr lang="en-US" b="0" dirty="0"/>
              <a:t>to accept that operator requests may be valid even if they are not in agreement with existing opinions.</a:t>
            </a:r>
            <a:r>
              <a:rPr lang="en-US" b="0" dirty="0" smtClean="0"/>
              <a:t>”</a:t>
            </a:r>
            <a:endParaRPr lang="en-US" b="0" dirty="0"/>
          </a:p>
        </p:txBody>
      </p:sp>
      <p:sp>
        <p:nvSpPr>
          <p:cNvPr id="4" name="Slide Number Placeholder 3"/>
          <p:cNvSpPr>
            <a:spLocks noGrp="1"/>
          </p:cNvSpPr>
          <p:nvPr>
            <p:ph type="sldNum" sz="quarter" idx="16"/>
          </p:nvPr>
        </p:nvSpPr>
        <p:spPr/>
        <p:txBody>
          <a:bodyPr/>
          <a:lstStyle/>
          <a:p>
            <a:pPr>
              <a:defRPr/>
            </a:pPr>
            <a:fld id="{98A983DF-7F07-534E-B63D-271F25B2DAE9}" type="slidenum">
              <a:rPr lang="en-US" smtClean="0"/>
              <a:pPr>
                <a:defRPr/>
              </a:pPr>
              <a:t>36</a:t>
            </a:fld>
            <a:endParaRPr lang="en-US"/>
          </a:p>
        </p:txBody>
      </p:sp>
    </p:spTree>
    <p:extLst>
      <p:ext uri="{BB962C8B-B14F-4D97-AF65-F5344CB8AC3E}">
        <p14:creationId xmlns:p14="http://schemas.microsoft.com/office/powerpoint/2010/main" val="19461425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Solution: Require operational input</a:t>
            </a:r>
          </a:p>
        </p:txBody>
      </p:sp>
      <p:sp>
        <p:nvSpPr>
          <p:cNvPr id="4" name="Text Placeholder 3"/>
          <p:cNvSpPr>
            <a:spLocks noGrp="1"/>
          </p:cNvSpPr>
          <p:nvPr>
            <p:ph type="body" sz="quarter" idx="13"/>
          </p:nvPr>
        </p:nvSpPr>
        <p:spPr/>
        <p:txBody>
          <a:bodyPr/>
          <a:lstStyle/>
          <a:p>
            <a:r>
              <a:rPr lang="en-US" b="0" dirty="0"/>
              <a:t>“Require standards to get the buy-in of a variety of operators.</a:t>
            </a:r>
            <a:r>
              <a:rPr lang="en-US" b="0" dirty="0" smtClean="0"/>
              <a:t>”</a:t>
            </a:r>
          </a:p>
          <a:p>
            <a:r>
              <a:rPr lang="en-US" b="0" dirty="0" smtClean="0"/>
              <a:t>“</a:t>
            </a:r>
            <a:r>
              <a:rPr lang="en-US" b="0" dirty="0"/>
              <a:t>define a class of documents that </a:t>
            </a:r>
            <a:r>
              <a:rPr lang="en-US" b="0" dirty="0" smtClean="0"/>
              <a:t>requires </a:t>
            </a:r>
            <a:r>
              <a:rPr lang="en-US" b="0" dirty="0"/>
              <a:t>the participation of at least two </a:t>
            </a:r>
            <a:r>
              <a:rPr lang="en-US" b="0" dirty="0" smtClean="0"/>
              <a:t>operators”</a:t>
            </a:r>
          </a:p>
          <a:p>
            <a:endParaRPr lang="en-US" b="0" dirty="0"/>
          </a:p>
          <a:p>
            <a:r>
              <a:rPr lang="en-US" b="0" i="1" dirty="0" smtClean="0"/>
              <a:t>Related: “I guess, having a BCOP (best current operational practices; like </a:t>
            </a:r>
            <a:r>
              <a:rPr lang="en-US" b="0" i="1" dirty="0" smtClean="0">
                <a:hlinkClick r:id="rId3"/>
              </a:rPr>
              <a:t>http://bcop.nanog.org/</a:t>
            </a:r>
            <a:r>
              <a:rPr lang="en-US" b="0" i="1" dirty="0" smtClean="0"/>
              <a:t> and </a:t>
            </a:r>
            <a:r>
              <a:rPr lang="en-US" b="0" i="1" dirty="0" smtClean="0">
                <a:hlinkClick r:id="rId4"/>
              </a:rPr>
              <a:t>http://www.ipbcop.org/</a:t>
            </a:r>
            <a:r>
              <a:rPr lang="en-US" b="0" i="1" dirty="0" smtClean="0"/>
              <a:t>) would attract more operators.”</a:t>
            </a:r>
            <a:endParaRPr lang="en-US" b="0" i="1" dirty="0"/>
          </a:p>
        </p:txBody>
      </p:sp>
      <p:sp>
        <p:nvSpPr>
          <p:cNvPr id="3" name="Slide Number Placeholder 2"/>
          <p:cNvSpPr>
            <a:spLocks noGrp="1"/>
          </p:cNvSpPr>
          <p:nvPr>
            <p:ph type="sldNum" sz="quarter" idx="16"/>
          </p:nvPr>
        </p:nvSpPr>
        <p:spPr/>
        <p:txBody>
          <a:bodyPr/>
          <a:lstStyle/>
          <a:p>
            <a:pPr>
              <a:defRPr/>
            </a:pPr>
            <a:fld id="{98A983DF-7F07-534E-B63D-271F25B2DAE9}" type="slidenum">
              <a:rPr lang="en-US" smtClean="0"/>
              <a:pPr>
                <a:defRPr/>
              </a:pPr>
              <a:t>37</a:t>
            </a:fld>
            <a:endParaRPr lang="en-US"/>
          </a:p>
        </p:txBody>
      </p:sp>
    </p:spTree>
    <p:extLst>
      <p:ext uri="{BB962C8B-B14F-4D97-AF65-F5344CB8AC3E}">
        <p14:creationId xmlns:p14="http://schemas.microsoft.com/office/powerpoint/2010/main" val="22260567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Now What?</a:t>
            </a:r>
            <a:endParaRPr lang="en-US" dirty="0"/>
          </a:p>
        </p:txBody>
      </p:sp>
    </p:spTree>
    <p:extLst>
      <p:ext uri="{BB962C8B-B14F-4D97-AF65-F5344CB8AC3E}">
        <p14:creationId xmlns:p14="http://schemas.microsoft.com/office/powerpoint/2010/main" val="4061948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Potential Challenges vs. Possible Solutions </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963113457"/>
              </p:ext>
            </p:extLst>
          </p:nvPr>
        </p:nvGraphicFramePr>
        <p:xfrm>
          <a:off x="228601" y="1459609"/>
          <a:ext cx="8686800" cy="4305918"/>
        </p:xfrm>
        <a:graphic>
          <a:graphicData uri="http://schemas.openxmlformats.org/drawingml/2006/table">
            <a:tbl>
              <a:tblPr firstRow="1" bandRow="1">
                <a:tableStyleId>{2D5ABB26-0587-4C30-8999-92F81FD0307C}</a:tableStyleId>
              </a:tblPr>
              <a:tblGrid>
                <a:gridCol w="1953706"/>
                <a:gridCol w="1592011"/>
                <a:gridCol w="1735112"/>
                <a:gridCol w="1668611"/>
                <a:gridCol w="1737360"/>
              </a:tblGrid>
              <a:tr h="624399">
                <a:tc>
                  <a:txBody>
                    <a:bodyPr/>
                    <a:lstStyle/>
                    <a:p>
                      <a:endParaRPr lang="en-US" dirty="0"/>
                    </a:p>
                  </a:txBody>
                  <a:tcPr/>
                </a:tc>
                <a:tc>
                  <a:txBody>
                    <a:bodyPr/>
                    <a:lstStyle/>
                    <a:p>
                      <a:pPr algn="ctr"/>
                      <a:r>
                        <a:rPr lang="en-US" sz="2000" b="1" dirty="0" smtClean="0">
                          <a:solidFill>
                            <a:srgbClr val="FF0000"/>
                          </a:solidFill>
                        </a:rPr>
                        <a:t>Time</a:t>
                      </a:r>
                      <a:endParaRPr lang="en-US" sz="2000" b="1" dirty="0">
                        <a:solidFill>
                          <a:srgbClr val="FF0000"/>
                        </a:solidFill>
                      </a:endParaRPr>
                    </a:p>
                  </a:txBody>
                  <a:tcPr anchor="ctr"/>
                </a:tc>
                <a:tc>
                  <a:txBody>
                    <a:bodyPr/>
                    <a:lstStyle/>
                    <a:p>
                      <a:pPr algn="ctr"/>
                      <a:r>
                        <a:rPr lang="en-US" sz="2000" b="1" dirty="0" smtClean="0">
                          <a:solidFill>
                            <a:srgbClr val="FF0000"/>
                          </a:solidFill>
                        </a:rPr>
                        <a:t>Culture</a:t>
                      </a:r>
                      <a:endParaRPr lang="en-US" sz="2000" b="1" dirty="0">
                        <a:solidFill>
                          <a:srgbClr val="FF0000"/>
                        </a:solidFill>
                      </a:endParaRPr>
                    </a:p>
                  </a:txBody>
                  <a:tcPr anchor="ctr"/>
                </a:tc>
                <a:tc>
                  <a:txBody>
                    <a:bodyPr/>
                    <a:lstStyle/>
                    <a:p>
                      <a:pPr algn="ctr"/>
                      <a:r>
                        <a:rPr lang="en-US" sz="2000" b="1" dirty="0" smtClean="0">
                          <a:solidFill>
                            <a:srgbClr val="FF0000"/>
                          </a:solidFill>
                        </a:rPr>
                        <a:t>Money</a:t>
                      </a:r>
                      <a:endParaRPr lang="en-US" sz="2000" b="1" dirty="0">
                        <a:solidFill>
                          <a:srgbClr val="FF0000"/>
                        </a:solidFill>
                      </a:endParaRPr>
                    </a:p>
                  </a:txBody>
                  <a:tcPr anchor="ctr"/>
                </a:tc>
                <a:tc>
                  <a:txBody>
                    <a:bodyPr/>
                    <a:lstStyle/>
                    <a:p>
                      <a:pPr algn="ctr"/>
                      <a:r>
                        <a:rPr lang="en-US" sz="2000" b="1" dirty="0" smtClean="0">
                          <a:solidFill>
                            <a:srgbClr val="FF0000"/>
                          </a:solidFill>
                        </a:rPr>
                        <a:t>Awareness</a:t>
                      </a:r>
                      <a:endParaRPr lang="en-US" sz="2000" b="1" dirty="0">
                        <a:solidFill>
                          <a:srgbClr val="FF0000"/>
                        </a:solidFill>
                      </a:endParaRPr>
                    </a:p>
                  </a:txBody>
                  <a:tcPr anchor="ctr"/>
                </a:tc>
              </a:tr>
              <a:tr h="1227173">
                <a:tc>
                  <a:txBody>
                    <a:bodyPr/>
                    <a:lstStyle/>
                    <a:p>
                      <a:pPr algn="ctr"/>
                      <a:r>
                        <a:rPr lang="en-US" sz="1800" b="1" dirty="0" smtClean="0">
                          <a:solidFill>
                            <a:srgbClr val="3366FF"/>
                          </a:solidFill>
                        </a:rPr>
                        <a:t>Communication</a:t>
                      </a:r>
                      <a:endParaRPr lang="en-US" sz="1800" b="1" dirty="0">
                        <a:solidFill>
                          <a:srgbClr val="3366FF"/>
                        </a:solidFill>
                      </a:endParaRPr>
                    </a:p>
                  </a:txBody>
                  <a:tcPr anchor="ctr"/>
                </a:tc>
                <a:tc>
                  <a:txBody>
                    <a:bodyPr/>
                    <a:lstStyle/>
                    <a:p>
                      <a:endParaRPr lang="en-US" dirty="0"/>
                    </a:p>
                  </a:txBody>
                  <a:tcPr>
                    <a:solidFill>
                      <a:srgbClr val="008000"/>
                    </a:solidFill>
                  </a:tcPr>
                </a:tc>
                <a:tc>
                  <a:txBody>
                    <a:bodyPr/>
                    <a:lstStyle/>
                    <a:p>
                      <a:endParaRPr lang="en-US" dirty="0"/>
                    </a:p>
                  </a:txBody>
                  <a:tcPr>
                    <a:solidFill>
                      <a:srgbClr val="CCFFCC"/>
                    </a:solidFill>
                  </a:tcPr>
                </a:tc>
                <a:tc>
                  <a:txBody>
                    <a:bodyPr/>
                    <a:lstStyle/>
                    <a:p>
                      <a:endParaRPr lang="en-US" dirty="0"/>
                    </a:p>
                  </a:txBody>
                  <a:tcPr>
                    <a:solidFill>
                      <a:srgbClr val="CCFFCC"/>
                    </a:solidFill>
                  </a:tcPr>
                </a:tc>
                <a:tc>
                  <a:txBody>
                    <a:bodyPr/>
                    <a:lstStyle/>
                    <a:p>
                      <a:endParaRPr lang="en-US"/>
                    </a:p>
                  </a:txBody>
                  <a:tcPr/>
                </a:tc>
              </a:tr>
              <a:tr h="1227173">
                <a:tc>
                  <a:txBody>
                    <a:bodyPr/>
                    <a:lstStyle/>
                    <a:p>
                      <a:pPr algn="ctr"/>
                      <a:r>
                        <a:rPr lang="en-US" sz="1800" b="1" dirty="0" smtClean="0">
                          <a:solidFill>
                            <a:srgbClr val="3366FF"/>
                          </a:solidFill>
                        </a:rPr>
                        <a:t>Outreach</a:t>
                      </a:r>
                      <a:endParaRPr lang="en-US" sz="1800" b="1" dirty="0">
                        <a:solidFill>
                          <a:srgbClr val="3366FF"/>
                        </a:solidFill>
                      </a:endParaRPr>
                    </a:p>
                  </a:txBody>
                  <a:tcPr anchor="ctr"/>
                </a:tc>
                <a:tc>
                  <a:txBody>
                    <a:bodyPr/>
                    <a:lstStyle/>
                    <a:p>
                      <a:endParaRPr lang="en-US" dirty="0"/>
                    </a:p>
                  </a:txBody>
                  <a:tcPr/>
                </a:tc>
                <a:tc>
                  <a:txBody>
                    <a:bodyPr/>
                    <a:lstStyle/>
                    <a:p>
                      <a:endParaRPr lang="en-US" dirty="0"/>
                    </a:p>
                  </a:txBody>
                  <a:tcPr>
                    <a:solidFill>
                      <a:srgbClr val="CCFFCC"/>
                    </a:solidFill>
                  </a:tcPr>
                </a:tc>
                <a:tc>
                  <a:txBody>
                    <a:bodyPr/>
                    <a:lstStyle/>
                    <a:p>
                      <a:endParaRPr lang="en-US" dirty="0"/>
                    </a:p>
                  </a:txBody>
                  <a:tcPr>
                    <a:solidFill>
                      <a:srgbClr val="CCFFCC"/>
                    </a:solidFill>
                  </a:tcPr>
                </a:tc>
                <a:tc>
                  <a:txBody>
                    <a:bodyPr/>
                    <a:lstStyle/>
                    <a:p>
                      <a:endParaRPr lang="en-US" dirty="0"/>
                    </a:p>
                  </a:txBody>
                  <a:tcPr>
                    <a:solidFill>
                      <a:srgbClr val="008000"/>
                    </a:solidFill>
                  </a:tcPr>
                </a:tc>
              </a:tr>
              <a:tr h="1227173">
                <a:tc>
                  <a:txBody>
                    <a:bodyPr/>
                    <a:lstStyle/>
                    <a:p>
                      <a:pPr algn="ctr"/>
                      <a:r>
                        <a:rPr lang="en-US" sz="1800" b="1" dirty="0" smtClean="0">
                          <a:solidFill>
                            <a:srgbClr val="3366FF"/>
                          </a:solidFill>
                        </a:rPr>
                        <a:t>Inclusion</a:t>
                      </a:r>
                      <a:endParaRPr lang="en-US" sz="1800" b="1" dirty="0">
                        <a:solidFill>
                          <a:srgbClr val="3366FF"/>
                        </a:solidFill>
                      </a:endParaRPr>
                    </a:p>
                  </a:txBody>
                  <a:tcPr anchor="ctr"/>
                </a:tc>
                <a:tc>
                  <a:txBody>
                    <a:bodyPr/>
                    <a:lstStyle/>
                    <a:p>
                      <a:endParaRPr lang="en-US" dirty="0"/>
                    </a:p>
                  </a:txBody>
                  <a:tcPr>
                    <a:solidFill>
                      <a:srgbClr val="CCFFCC"/>
                    </a:solidFill>
                  </a:tcPr>
                </a:tc>
                <a:tc>
                  <a:txBody>
                    <a:bodyPr/>
                    <a:lstStyle/>
                    <a:p>
                      <a:endParaRPr lang="en-US" dirty="0"/>
                    </a:p>
                  </a:txBody>
                  <a:tcPr>
                    <a:solidFill>
                      <a:srgbClr val="008000"/>
                    </a:solidFill>
                  </a:tcPr>
                </a:tc>
                <a:tc>
                  <a:txBody>
                    <a:bodyPr/>
                    <a:lstStyle/>
                    <a:p>
                      <a:endParaRPr lang="en-US" dirty="0"/>
                    </a:p>
                  </a:txBody>
                  <a:tcPr>
                    <a:noFill/>
                  </a:tcPr>
                </a:tc>
                <a:tc>
                  <a:txBody>
                    <a:bodyPr/>
                    <a:lstStyle/>
                    <a:p>
                      <a:endParaRPr lang="en-US" dirty="0"/>
                    </a:p>
                  </a:txBody>
                  <a:tcPr/>
                </a:tc>
              </a:tr>
            </a:tbl>
          </a:graphicData>
        </a:graphic>
      </p:graphicFrame>
      <p:sp>
        <p:nvSpPr>
          <p:cNvPr id="2" name="Slide Number Placeholder 1"/>
          <p:cNvSpPr>
            <a:spLocks noGrp="1"/>
          </p:cNvSpPr>
          <p:nvPr>
            <p:ph type="sldNum" sz="quarter" idx="16"/>
          </p:nvPr>
        </p:nvSpPr>
        <p:spPr/>
        <p:txBody>
          <a:bodyPr/>
          <a:lstStyle/>
          <a:p>
            <a:pPr>
              <a:defRPr/>
            </a:pPr>
            <a:fld id="{98A983DF-7F07-534E-B63D-271F25B2DAE9}" type="slidenum">
              <a:rPr lang="en-US" smtClean="0"/>
              <a:pPr>
                <a:defRPr/>
              </a:pPr>
              <a:t>39</a:t>
            </a:fld>
            <a:endParaRPr lang="en-US"/>
          </a:p>
        </p:txBody>
      </p:sp>
    </p:spTree>
    <p:extLst>
      <p:ext uri="{BB962C8B-B14F-4D97-AF65-F5344CB8AC3E}">
        <p14:creationId xmlns:p14="http://schemas.microsoft.com/office/powerpoint/2010/main" val="1509251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3"/>
          <p:cNvSpPr>
            <a:spLocks noGrp="1"/>
          </p:cNvSpPr>
          <p:nvPr>
            <p:ph type="title"/>
          </p:nvPr>
        </p:nvSpPr>
        <p:spPr/>
        <p:txBody>
          <a:bodyPr/>
          <a:lstStyle/>
          <a:p>
            <a:r>
              <a:rPr lang="en-US">
                <a:latin typeface="Arial" charset="0"/>
                <a:ea typeface="ＭＳ Ｐゴシック" charset="0"/>
                <a:cs typeface="ＭＳ Ｐゴシック" charset="0"/>
              </a:rPr>
              <a:t>The Dream</a:t>
            </a:r>
          </a:p>
        </p:txBody>
      </p:sp>
      <p:sp>
        <p:nvSpPr>
          <p:cNvPr id="17410" name="Text Placeholder 4"/>
          <p:cNvSpPr>
            <a:spLocks noGrp="1"/>
          </p:cNvSpPr>
          <p:nvPr>
            <p:ph type="body" sz="quarter" idx="13"/>
          </p:nvPr>
        </p:nvSpPr>
        <p:spPr>
          <a:xfrm>
            <a:off x="228600" y="1143000"/>
            <a:ext cx="8686800" cy="4919663"/>
          </a:xfrm>
        </p:spPr>
        <p:txBody>
          <a:bodyPr/>
          <a:lstStyle/>
          <a:p>
            <a:pPr marL="0" indent="0"/>
            <a:r>
              <a:rPr lang="en-US">
                <a:latin typeface="Arial" charset="0"/>
                <a:ea typeface="ＭＳ Ｐゴシック" charset="0"/>
                <a:cs typeface="ＭＳ Ｐゴシック" charset="0"/>
              </a:rPr>
              <a:t>In a perfect world…</a:t>
            </a:r>
          </a:p>
          <a:p>
            <a:pPr marL="0" indent="0">
              <a:buFont typeface="Arial" charset="0"/>
              <a:buChar char="•"/>
            </a:pPr>
            <a:r>
              <a:rPr lang="en-US">
                <a:latin typeface="Arial" charset="0"/>
                <a:ea typeface="ＭＳ Ｐゴシック" charset="0"/>
                <a:cs typeface="ＭＳ Ｐゴシック" charset="0"/>
              </a:rPr>
              <a:t>The IETF creates standard protocols with operator input and they work great</a:t>
            </a:r>
          </a:p>
          <a:p>
            <a:pPr marL="0" indent="0">
              <a:buFont typeface="Arial" charset="0"/>
              <a:buChar char="•"/>
            </a:pPr>
            <a:r>
              <a:rPr lang="en-US">
                <a:latin typeface="Arial" charset="0"/>
                <a:ea typeface="ＭＳ Ｐゴシック" charset="0"/>
                <a:cs typeface="ＭＳ Ｐゴシック" charset="0"/>
              </a:rPr>
              <a:t>Deployment and operationalization concerns are consistently addressed</a:t>
            </a:r>
          </a:p>
          <a:p>
            <a:pPr marL="0" indent="0">
              <a:buFont typeface="Arial" charset="0"/>
              <a:buChar char="•"/>
            </a:pPr>
            <a:r>
              <a:rPr lang="en-US">
                <a:latin typeface="Arial" charset="0"/>
                <a:ea typeface="ＭＳ Ｐゴシック" charset="0"/>
                <a:cs typeface="ＭＳ Ｐゴシック" charset="0"/>
              </a:rPr>
              <a:t>The level of operator engagement makes sense when compared to vendor and academic involvement</a:t>
            </a:r>
          </a:p>
          <a:p>
            <a:pPr marL="0" indent="0">
              <a:buFont typeface="Arial" charset="0"/>
              <a:buChar char="•"/>
            </a:pPr>
            <a:r>
              <a:rPr lang="en-US">
                <a:latin typeface="Arial" charset="0"/>
                <a:ea typeface="ＭＳ Ｐゴシック" charset="0"/>
                <a:cs typeface="ＭＳ Ｐゴシック" charset="0"/>
              </a:rPr>
              <a:t>Operators always know when their input is needed</a:t>
            </a:r>
          </a:p>
          <a:p>
            <a:pPr marL="0" indent="0">
              <a:buFont typeface="Arial" charset="0"/>
              <a:buChar char="•"/>
            </a:pPr>
            <a:r>
              <a:rPr lang="en-US">
                <a:latin typeface="Arial" charset="0"/>
                <a:ea typeface="ＭＳ Ｐゴシック" charset="0"/>
                <a:cs typeface="ＭＳ Ｐゴシック" charset="0"/>
              </a:rPr>
              <a:t>Operators always provide their input when it’s needed</a:t>
            </a:r>
          </a:p>
        </p:txBody>
      </p:sp>
      <p:sp>
        <p:nvSpPr>
          <p:cNvPr id="2" name="Slide Number Placeholder 1"/>
          <p:cNvSpPr>
            <a:spLocks noGrp="1"/>
          </p:cNvSpPr>
          <p:nvPr>
            <p:ph type="sldNum" sz="quarter" idx="16"/>
          </p:nvPr>
        </p:nvSpPr>
        <p:spPr/>
        <p:txBody>
          <a:bodyPr/>
          <a:lstStyle/>
          <a:p>
            <a:pPr>
              <a:defRPr/>
            </a:pPr>
            <a:fld id="{98A983DF-7F07-534E-B63D-271F25B2DAE9}" type="slidenum">
              <a:rPr lang="en-US" smtClean="0"/>
              <a:pPr>
                <a:defRPr/>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Text Placeholder 2"/>
          <p:cNvSpPr>
            <a:spLocks noGrp="1"/>
          </p:cNvSpPr>
          <p:nvPr>
            <p:ph type="body" sz="quarter" idx="13"/>
          </p:nvPr>
        </p:nvSpPr>
        <p:spPr/>
        <p:txBody>
          <a:bodyPr/>
          <a:lstStyle/>
          <a:p>
            <a:pPr>
              <a:buFont typeface="Arial"/>
              <a:buChar char="•"/>
            </a:pPr>
            <a:r>
              <a:rPr lang="en-US" dirty="0" smtClean="0"/>
              <a:t>Host discussions, gather feedback</a:t>
            </a:r>
          </a:p>
          <a:p>
            <a:pPr lvl="1">
              <a:spcBef>
                <a:spcPts val="1200"/>
              </a:spcBef>
              <a:buFont typeface="Arial"/>
              <a:buChar char="•"/>
            </a:pPr>
            <a:r>
              <a:rPr lang="en-US" dirty="0" smtClean="0"/>
              <a:t>Here, today, and all around the world</a:t>
            </a:r>
          </a:p>
          <a:p>
            <a:pPr lvl="1">
              <a:spcBef>
                <a:spcPts val="1200"/>
              </a:spcBef>
              <a:buFont typeface="Arial"/>
              <a:buChar char="•"/>
            </a:pPr>
            <a:r>
              <a:rPr lang="en-US" dirty="0" smtClean="0"/>
              <a:t>All types of operators</a:t>
            </a:r>
          </a:p>
          <a:p>
            <a:pPr>
              <a:buFont typeface="Arial"/>
              <a:buChar char="•"/>
            </a:pPr>
            <a:r>
              <a:rPr lang="en-US" dirty="0" smtClean="0"/>
              <a:t>Update the Internet-Draft</a:t>
            </a:r>
          </a:p>
          <a:p>
            <a:pPr lvl="1">
              <a:spcBef>
                <a:spcPts val="1200"/>
              </a:spcBef>
              <a:buFont typeface="Arial"/>
              <a:buChar char="•"/>
            </a:pPr>
            <a:r>
              <a:rPr lang="en-US" dirty="0" smtClean="0"/>
              <a:t>Synthesize additional input into future versions</a:t>
            </a:r>
          </a:p>
          <a:p>
            <a:pPr lvl="1">
              <a:spcBef>
                <a:spcPts val="1200"/>
              </a:spcBef>
              <a:buFont typeface="Arial"/>
              <a:buChar char="•"/>
            </a:pPr>
            <a:r>
              <a:rPr lang="en-US" dirty="0" smtClean="0">
                <a:hlinkClick r:id="rId2"/>
              </a:rPr>
              <a:t>https://datatracker.ietf.org/doc/draft-opsawg-operators-ietf/</a:t>
            </a:r>
            <a:r>
              <a:rPr lang="en-US" dirty="0" smtClean="0"/>
              <a:t> </a:t>
            </a:r>
          </a:p>
          <a:p>
            <a:pPr>
              <a:buFont typeface="Arial"/>
              <a:buChar char="•"/>
            </a:pPr>
            <a:r>
              <a:rPr lang="en-US" dirty="0" smtClean="0"/>
              <a:t>Lobby for specific solutions?</a:t>
            </a:r>
          </a:p>
          <a:p>
            <a:pPr lvl="1">
              <a:spcBef>
                <a:spcPts val="1200"/>
              </a:spcBef>
              <a:buFont typeface="Arial"/>
              <a:buChar char="•"/>
            </a:pPr>
            <a:r>
              <a:rPr lang="en-US" dirty="0" smtClean="0"/>
              <a:t>Take necessary actions</a:t>
            </a:r>
          </a:p>
          <a:p>
            <a:pPr lvl="1">
              <a:spcBef>
                <a:spcPts val="1200"/>
              </a:spcBef>
              <a:buFont typeface="Arial"/>
              <a:buChar char="•"/>
            </a:pPr>
            <a:r>
              <a:rPr lang="en-US" dirty="0" smtClean="0"/>
              <a:t>Based on what we hear from You and others</a:t>
            </a:r>
            <a:endParaRPr lang="en-US" dirty="0"/>
          </a:p>
        </p:txBody>
      </p:sp>
      <p:sp>
        <p:nvSpPr>
          <p:cNvPr id="4" name="Slide Number Placeholder 3"/>
          <p:cNvSpPr>
            <a:spLocks noGrp="1"/>
          </p:cNvSpPr>
          <p:nvPr>
            <p:ph type="sldNum" sz="quarter" idx="16"/>
          </p:nvPr>
        </p:nvSpPr>
        <p:spPr/>
        <p:txBody>
          <a:bodyPr/>
          <a:lstStyle/>
          <a:p>
            <a:pPr>
              <a:defRPr/>
            </a:pPr>
            <a:fld id="{98A983DF-7F07-534E-B63D-271F25B2DAE9}" type="slidenum">
              <a:rPr lang="en-US" smtClean="0"/>
              <a:pPr>
                <a:defRPr/>
              </a:pPr>
              <a:t>40</a:t>
            </a:fld>
            <a:endParaRPr lang="en-US"/>
          </a:p>
        </p:txBody>
      </p:sp>
    </p:spTree>
    <p:extLst>
      <p:ext uri="{BB962C8B-B14F-4D97-AF65-F5344CB8AC3E}">
        <p14:creationId xmlns:p14="http://schemas.microsoft.com/office/powerpoint/2010/main" val="14646581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Batteries Not Included</a:t>
            </a:r>
            <a:endParaRPr lang="en-US" dirty="0"/>
          </a:p>
        </p:txBody>
      </p:sp>
      <p:sp>
        <p:nvSpPr>
          <p:cNvPr id="3" name="Text Placeholder 2"/>
          <p:cNvSpPr>
            <a:spLocks noGrp="1"/>
          </p:cNvSpPr>
          <p:nvPr>
            <p:ph type="body" sz="quarter" idx="13"/>
          </p:nvPr>
        </p:nvSpPr>
        <p:spPr/>
        <p:txBody>
          <a:bodyPr/>
          <a:lstStyle/>
          <a:p>
            <a:r>
              <a:rPr lang="en-US" dirty="0" smtClean="0"/>
              <a:t>We need your help!</a:t>
            </a:r>
          </a:p>
          <a:p>
            <a:pPr>
              <a:buFont typeface="Arial"/>
              <a:buChar char="•"/>
            </a:pPr>
            <a:r>
              <a:rPr lang="en-US" dirty="0" smtClean="0"/>
              <a:t>Talk to us today</a:t>
            </a:r>
          </a:p>
          <a:p>
            <a:pPr lvl="1">
              <a:spcBef>
                <a:spcPts val="600"/>
              </a:spcBef>
              <a:buFont typeface="Arial"/>
              <a:buChar char="•"/>
            </a:pPr>
            <a:r>
              <a:rPr lang="en-US" dirty="0" smtClean="0"/>
              <a:t>Come to the microphone now</a:t>
            </a:r>
          </a:p>
          <a:p>
            <a:pPr lvl="1">
              <a:spcBef>
                <a:spcPts val="600"/>
              </a:spcBef>
              <a:buFont typeface="Arial"/>
              <a:buChar char="•"/>
            </a:pPr>
            <a:r>
              <a:rPr lang="en-US" dirty="0" smtClean="0"/>
              <a:t>Find us at a break, or a meal</a:t>
            </a:r>
          </a:p>
          <a:p>
            <a:pPr>
              <a:buFont typeface="Arial"/>
              <a:buChar char="•"/>
            </a:pPr>
            <a:r>
              <a:rPr lang="en-US" dirty="0" smtClean="0"/>
              <a:t>Read and comment on the I-D</a:t>
            </a:r>
          </a:p>
          <a:p>
            <a:pPr lvl="1">
              <a:spcBef>
                <a:spcPts val="600"/>
              </a:spcBef>
              <a:buFont typeface="Arial"/>
              <a:buChar char="•"/>
            </a:pPr>
            <a:r>
              <a:rPr lang="en-US" dirty="0" smtClean="0">
                <a:hlinkClick r:id="rId3"/>
              </a:rPr>
              <a:t>https://tools.ietf.org/html/draft-opsawg-operators-ietf</a:t>
            </a:r>
            <a:endParaRPr lang="en-US" dirty="0" smtClean="0"/>
          </a:p>
          <a:p>
            <a:pPr lvl="1">
              <a:spcBef>
                <a:spcPts val="600"/>
              </a:spcBef>
              <a:buFont typeface="Arial"/>
              <a:buChar char="•"/>
            </a:pPr>
            <a:r>
              <a:rPr lang="en-US" dirty="0" smtClean="0">
                <a:hlinkClick r:id="rId4"/>
              </a:rPr>
              <a:t>https://www.ietf.org/mailman/listinfo/opsawg</a:t>
            </a:r>
            <a:r>
              <a:rPr lang="en-US" dirty="0" smtClean="0"/>
              <a:t> </a:t>
            </a:r>
          </a:p>
          <a:p>
            <a:pPr>
              <a:buFont typeface="Arial"/>
              <a:buChar char="•"/>
            </a:pPr>
            <a:r>
              <a:rPr lang="en-US" dirty="0" smtClean="0"/>
              <a:t>Let us know what you think!</a:t>
            </a:r>
          </a:p>
          <a:p>
            <a:pPr lvl="1">
              <a:spcBef>
                <a:spcPts val="600"/>
              </a:spcBef>
              <a:buFont typeface="Arial"/>
              <a:buChar char="•"/>
            </a:pPr>
            <a:r>
              <a:rPr lang="en-US" dirty="0" smtClean="0"/>
              <a:t>Email: </a:t>
            </a:r>
            <a:r>
              <a:rPr lang="en-US" dirty="0" smtClean="0">
                <a:hlinkClick r:id="rId5"/>
              </a:rPr>
              <a:t>deploy360@isoc.org</a:t>
            </a:r>
            <a:endParaRPr lang="en-US" dirty="0" smtClean="0"/>
          </a:p>
          <a:p>
            <a:pPr lvl="1">
              <a:spcBef>
                <a:spcPts val="600"/>
              </a:spcBef>
              <a:buFont typeface="Arial"/>
              <a:buChar char="•"/>
            </a:pPr>
            <a:r>
              <a:rPr lang="en-US" dirty="0" smtClean="0"/>
              <a:t>Social media, etc.: </a:t>
            </a:r>
            <a:r>
              <a:rPr lang="en-US" dirty="0" smtClean="0">
                <a:hlinkClick r:id="rId6"/>
              </a:rPr>
              <a:t>http://www.internetsociety.org/deploy360/about/contact/</a:t>
            </a:r>
            <a:r>
              <a:rPr lang="en-US" dirty="0" smtClean="0"/>
              <a:t> </a:t>
            </a:r>
            <a:endParaRPr lang="en-US" dirty="0"/>
          </a:p>
        </p:txBody>
      </p:sp>
      <p:sp>
        <p:nvSpPr>
          <p:cNvPr id="4" name="Slide Number Placeholder 3"/>
          <p:cNvSpPr>
            <a:spLocks noGrp="1"/>
          </p:cNvSpPr>
          <p:nvPr>
            <p:ph type="sldNum" sz="quarter" idx="16"/>
          </p:nvPr>
        </p:nvSpPr>
        <p:spPr/>
        <p:txBody>
          <a:bodyPr/>
          <a:lstStyle/>
          <a:p>
            <a:pPr>
              <a:defRPr/>
            </a:pPr>
            <a:fld id="{98A983DF-7F07-534E-B63D-271F25B2DAE9}" type="slidenum">
              <a:rPr lang="en-US" smtClean="0"/>
              <a:pPr>
                <a:defRPr/>
              </a:pPr>
              <a:t>41</a:t>
            </a:fld>
            <a:endParaRPr lang="en-US"/>
          </a:p>
        </p:txBody>
      </p:sp>
    </p:spTree>
    <p:extLst>
      <p:ext uri="{BB962C8B-B14F-4D97-AF65-F5344CB8AC3E}">
        <p14:creationId xmlns:p14="http://schemas.microsoft.com/office/powerpoint/2010/main" val="2336515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07620" y="3070184"/>
            <a:ext cx="5506194" cy="1920704"/>
          </a:xfrm>
        </p:spPr>
        <p:txBody>
          <a:bodyPr/>
          <a:lstStyle/>
          <a:p>
            <a:pPr algn="r"/>
            <a:r>
              <a:rPr lang="en-US" sz="1800" dirty="0" smtClean="0">
                <a:hlinkClick r:id="rId2"/>
              </a:rPr>
              <a:t>Chris Grundemann</a:t>
            </a:r>
            <a:endParaRPr lang="en-US" sz="1800" dirty="0" smtClean="0"/>
          </a:p>
          <a:p>
            <a:pPr algn="r"/>
            <a:r>
              <a:rPr lang="en-US" sz="1800" dirty="0" smtClean="0">
                <a:hlinkClick r:id="rId3"/>
              </a:rPr>
              <a:t>@ChrisGrundemann</a:t>
            </a:r>
            <a:endParaRPr lang="en-US" sz="1800" dirty="0" smtClean="0"/>
          </a:p>
          <a:p>
            <a:pPr algn="r"/>
            <a:endParaRPr lang="en-US" sz="1800" dirty="0" smtClean="0"/>
          </a:p>
          <a:p>
            <a:pPr algn="r"/>
            <a:r>
              <a:rPr lang="en-US" sz="1800" dirty="0">
                <a:hlinkClick r:id="rId4"/>
              </a:rPr>
              <a:t>Jan </a:t>
            </a:r>
            <a:r>
              <a:rPr lang="en-US" sz="1800" dirty="0" err="1" smtClean="0">
                <a:hlinkClick r:id="rId4"/>
              </a:rPr>
              <a:t>Žorž</a:t>
            </a:r>
            <a:endParaRPr lang="en-US" sz="1800" dirty="0" smtClean="0"/>
          </a:p>
          <a:p>
            <a:pPr algn="r"/>
            <a:endParaRPr lang="en-US" sz="1800" dirty="0" smtClean="0"/>
          </a:p>
          <a:p>
            <a:pPr algn="r"/>
            <a:r>
              <a:rPr lang="en-US" sz="1800" dirty="0" smtClean="0">
                <a:hlinkClick r:id="rId5"/>
              </a:rPr>
              <a:t>Deploy360@isoc.org</a:t>
            </a:r>
            <a:endParaRPr lang="en-US" sz="1800" dirty="0" smtClean="0"/>
          </a:p>
          <a:p>
            <a:pPr algn="r"/>
            <a:r>
              <a:rPr lang="en-US" sz="1800" dirty="0" smtClean="0">
                <a:hlinkClick r:id="rId6"/>
              </a:rPr>
              <a:t>http</a:t>
            </a:r>
            <a:r>
              <a:rPr lang="en-US" sz="1800" dirty="0">
                <a:hlinkClick r:id="rId6"/>
              </a:rPr>
              <a:t>://www.internetsociety.org/deploy360</a:t>
            </a:r>
            <a:r>
              <a:rPr lang="en-US" sz="1800" dirty="0" smtClean="0">
                <a:hlinkClick r:id="rId6"/>
              </a:rPr>
              <a:t>/</a:t>
            </a:r>
            <a:endParaRPr lang="en-US" sz="1800" dirty="0" smtClean="0"/>
          </a:p>
          <a:p>
            <a:pPr algn="r"/>
            <a:endParaRPr lang="en-US" sz="1800" dirty="0" smtClean="0"/>
          </a:p>
        </p:txBody>
      </p:sp>
      <p:sp>
        <p:nvSpPr>
          <p:cNvPr id="4" name="Title 3"/>
          <p:cNvSpPr>
            <a:spLocks noGrp="1"/>
          </p:cNvSpPr>
          <p:nvPr>
            <p:ph type="title"/>
          </p:nvPr>
        </p:nvSpPr>
        <p:spPr>
          <a:xfrm>
            <a:off x="228600" y="1233428"/>
            <a:ext cx="8685214" cy="1200329"/>
          </a:xfrm>
        </p:spPr>
        <p:txBody>
          <a:bodyPr anchor="ctr"/>
          <a:lstStyle/>
          <a:p>
            <a:pPr algn="ctr"/>
            <a:r>
              <a:rPr lang="en-US" sz="7200" dirty="0" smtClean="0">
                <a:solidFill>
                  <a:schemeClr val="bg1"/>
                </a:solidFill>
              </a:rPr>
              <a:t>Thank You!</a:t>
            </a:r>
            <a:endParaRPr lang="en-US" sz="7200" dirty="0">
              <a:solidFill>
                <a:schemeClr val="bg1"/>
              </a:solidFill>
            </a:endParaRPr>
          </a:p>
        </p:txBody>
      </p:sp>
    </p:spTree>
    <p:extLst>
      <p:ext uri="{BB962C8B-B14F-4D97-AF65-F5344CB8AC3E}">
        <p14:creationId xmlns:p14="http://schemas.microsoft.com/office/powerpoint/2010/main" val="9135616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Challenge: Time</a:t>
            </a:r>
            <a:endParaRPr lang="en-US" dirty="0"/>
          </a:p>
        </p:txBody>
      </p:sp>
      <p:sp>
        <p:nvSpPr>
          <p:cNvPr id="3" name="Text Placeholder 2"/>
          <p:cNvSpPr>
            <a:spLocks noGrp="1"/>
          </p:cNvSpPr>
          <p:nvPr>
            <p:ph type="body" sz="quarter" idx="13"/>
          </p:nvPr>
        </p:nvSpPr>
        <p:spPr>
          <a:xfrm>
            <a:off x="228600" y="1142999"/>
            <a:ext cx="8686800" cy="5386299"/>
          </a:xfrm>
        </p:spPr>
        <p:txBody>
          <a:bodyPr>
            <a:normAutofit lnSpcReduction="10000"/>
          </a:bodyPr>
          <a:lstStyle/>
          <a:p>
            <a:r>
              <a:rPr lang="en-US" b="0" dirty="0" smtClean="0"/>
              <a:t>“</a:t>
            </a:r>
            <a:r>
              <a:rPr lang="en-US" b="0" dirty="0"/>
              <a:t>Time restriction is an issue. Keeping up with my "day job" responsibilities is challenging. There's difficulty in sorting out where the different </a:t>
            </a:r>
            <a:r>
              <a:rPr lang="en-US" b="0" dirty="0" err="1"/>
              <a:t>BoFs</a:t>
            </a:r>
            <a:r>
              <a:rPr lang="en-US" b="0" dirty="0"/>
              <a:t> and working groups are in the process - very hard to step into the middle of an ongoing conversation, translate it to my world, and engage in the discussion. Makes it hard to do more than lurk</a:t>
            </a:r>
            <a:r>
              <a:rPr lang="en-US" b="0" dirty="0" smtClean="0"/>
              <a:t>.”</a:t>
            </a:r>
          </a:p>
          <a:p>
            <a:r>
              <a:rPr lang="en-US" b="0" dirty="0" smtClean="0"/>
              <a:t>“</a:t>
            </a:r>
            <a:r>
              <a:rPr lang="en-US" b="0" dirty="0"/>
              <a:t>I don't have the time to sift through the entrenched autistic and esoteric arguments.    There are very obviously people who are paid to participate in the IETF by vendors (and other orgs) for whom it's their full time job, or one of the primary purposes of their job, and they don't have other significant responsibilities.  It therefore makes debating with these people very difficult if your involvement in IETF is a secondary (or tertiary) function of your role</a:t>
            </a:r>
            <a:r>
              <a:rPr lang="en-US" b="0" dirty="0" smtClean="0"/>
              <a:t>.”</a:t>
            </a:r>
            <a:endParaRPr lang="en-US" b="0" dirty="0"/>
          </a:p>
        </p:txBody>
      </p:sp>
      <p:sp>
        <p:nvSpPr>
          <p:cNvPr id="4" name="Slide Number Placeholder 3"/>
          <p:cNvSpPr>
            <a:spLocks noGrp="1"/>
          </p:cNvSpPr>
          <p:nvPr>
            <p:ph type="sldNum" sz="quarter" idx="16"/>
          </p:nvPr>
        </p:nvSpPr>
        <p:spPr/>
        <p:txBody>
          <a:bodyPr/>
          <a:lstStyle/>
          <a:p>
            <a:pPr>
              <a:defRPr/>
            </a:pPr>
            <a:fld id="{98A983DF-7F07-534E-B63D-271F25B2DAE9}" type="slidenum">
              <a:rPr lang="en-US" smtClean="0"/>
              <a:pPr>
                <a:defRPr/>
              </a:pPr>
              <a:t>43</a:t>
            </a:fld>
            <a:endParaRPr lang="en-US"/>
          </a:p>
        </p:txBody>
      </p:sp>
    </p:spTree>
    <p:extLst>
      <p:ext uri="{BB962C8B-B14F-4D97-AF65-F5344CB8AC3E}">
        <p14:creationId xmlns:p14="http://schemas.microsoft.com/office/powerpoint/2010/main" val="20726414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Challenge: Culture</a:t>
            </a:r>
            <a:endParaRPr lang="en-US" dirty="0"/>
          </a:p>
        </p:txBody>
      </p:sp>
      <p:sp>
        <p:nvSpPr>
          <p:cNvPr id="3" name="Text Placeholder 2"/>
          <p:cNvSpPr>
            <a:spLocks noGrp="1"/>
          </p:cNvSpPr>
          <p:nvPr>
            <p:ph type="body" sz="quarter" idx="13"/>
          </p:nvPr>
        </p:nvSpPr>
        <p:spPr>
          <a:xfrm>
            <a:off x="228600" y="1142999"/>
            <a:ext cx="8686800" cy="5404187"/>
          </a:xfrm>
        </p:spPr>
        <p:txBody>
          <a:bodyPr>
            <a:normAutofit fontScale="92500" lnSpcReduction="10000"/>
          </a:bodyPr>
          <a:lstStyle/>
          <a:p>
            <a:r>
              <a:rPr lang="en-US" b="0" dirty="0" smtClean="0"/>
              <a:t>“</a:t>
            </a:r>
            <a:r>
              <a:rPr lang="en-US" b="0" dirty="0"/>
              <a:t>I do not feel that the IETF is responsive to the needs and requirements of those delivering services.  The responses to the IPv6 DHCP enterprise requirements are an example of the disconnection in the IETF.  Many times I have read or participated in discussions on different mailing lists about many of the topics and the final item pushed out by people in the IETF has been "you’re stupid and an idiot and we’re going to do it my way".  I can get that at home with my teenager</a:t>
            </a:r>
            <a:r>
              <a:rPr lang="en-US" b="0" dirty="0" smtClean="0"/>
              <a:t>.”</a:t>
            </a:r>
          </a:p>
          <a:p>
            <a:r>
              <a:rPr lang="en-US" b="0" i="1" dirty="0" smtClean="0"/>
              <a:t>“</a:t>
            </a:r>
            <a:r>
              <a:rPr lang="en-US" b="0" dirty="0"/>
              <a:t>Despite </a:t>
            </a:r>
            <a:r>
              <a:rPr lang="en-US" b="0" dirty="0" smtClean="0"/>
              <a:t>claims </a:t>
            </a:r>
            <a:r>
              <a:rPr lang="en-US" b="0" dirty="0"/>
              <a:t>that operators were welcome, as I switched from protocol engineer to operator, I saw growing irrelevance</a:t>
            </a:r>
            <a:r>
              <a:rPr lang="en-US" b="0" dirty="0" smtClean="0"/>
              <a:t>.”</a:t>
            </a:r>
          </a:p>
          <a:p>
            <a:r>
              <a:rPr lang="en-US" b="0" i="1" dirty="0" smtClean="0"/>
              <a:t>“</a:t>
            </a:r>
            <a:r>
              <a:rPr lang="en-US" b="0" dirty="0"/>
              <a:t>[I don’t participate in the IETF] Because its become a political fight between vendors. Vendors push their individual agendas without caring about user opinions. A contentious issue will bring out half the opposition companies employees to bash and kill it regardless of whether there is a true customer that may benefit from it</a:t>
            </a:r>
            <a:r>
              <a:rPr lang="en-US" b="0" dirty="0" smtClean="0"/>
              <a:t>.”</a:t>
            </a:r>
            <a:endParaRPr lang="en-US" b="0" i="1" dirty="0"/>
          </a:p>
        </p:txBody>
      </p:sp>
      <p:sp>
        <p:nvSpPr>
          <p:cNvPr id="4" name="Slide Number Placeholder 3"/>
          <p:cNvSpPr>
            <a:spLocks noGrp="1"/>
          </p:cNvSpPr>
          <p:nvPr>
            <p:ph type="sldNum" sz="quarter" idx="16"/>
          </p:nvPr>
        </p:nvSpPr>
        <p:spPr/>
        <p:txBody>
          <a:bodyPr/>
          <a:lstStyle/>
          <a:p>
            <a:pPr>
              <a:defRPr/>
            </a:pPr>
            <a:fld id="{98A983DF-7F07-534E-B63D-271F25B2DAE9}" type="slidenum">
              <a:rPr lang="en-US" smtClean="0"/>
              <a:pPr>
                <a:defRPr/>
              </a:pPr>
              <a:t>44</a:t>
            </a:fld>
            <a:endParaRPr lang="en-US"/>
          </a:p>
        </p:txBody>
      </p:sp>
    </p:spTree>
    <p:extLst>
      <p:ext uri="{BB962C8B-B14F-4D97-AF65-F5344CB8AC3E}">
        <p14:creationId xmlns:p14="http://schemas.microsoft.com/office/powerpoint/2010/main" val="20987364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Challenge: Culture</a:t>
            </a:r>
            <a:endParaRPr lang="en-US" dirty="0"/>
          </a:p>
        </p:txBody>
      </p:sp>
      <p:sp>
        <p:nvSpPr>
          <p:cNvPr id="3" name="Text Placeholder 2"/>
          <p:cNvSpPr>
            <a:spLocks noGrp="1"/>
          </p:cNvSpPr>
          <p:nvPr>
            <p:ph type="body" sz="quarter" idx="13"/>
          </p:nvPr>
        </p:nvSpPr>
        <p:spPr>
          <a:xfrm>
            <a:off x="228600" y="1143000"/>
            <a:ext cx="8686800" cy="5341578"/>
          </a:xfrm>
        </p:spPr>
        <p:txBody>
          <a:bodyPr>
            <a:normAutofit/>
          </a:bodyPr>
          <a:lstStyle/>
          <a:p>
            <a:r>
              <a:rPr lang="en-US" b="0" dirty="0" smtClean="0"/>
              <a:t>“</a:t>
            </a:r>
            <a:r>
              <a:rPr lang="en-US" b="0" dirty="0"/>
              <a:t>Conversations are heavily dominated by academics with little or no practical experience (but deep theoretical knowledge and skills), and vendor professionals who are so senior and experienced. Both folks cast long shadows that are intimidating to others who can't devote the time to keeping up with what are often detailed and nuanced discussions</a:t>
            </a:r>
            <a:r>
              <a:rPr lang="en-US" b="0" dirty="0" smtClean="0"/>
              <a:t>.”</a:t>
            </a:r>
          </a:p>
          <a:p>
            <a:r>
              <a:rPr lang="en-US" b="0" dirty="0" smtClean="0"/>
              <a:t>“</a:t>
            </a:r>
            <a:r>
              <a:rPr lang="en-US" b="0" dirty="0"/>
              <a:t>I perceive it to be full of pompous, self-serving, out-of-touch with reality, technology actors</a:t>
            </a:r>
            <a:r>
              <a:rPr lang="en-US" b="0" dirty="0" smtClean="0"/>
              <a:t>.”</a:t>
            </a:r>
          </a:p>
          <a:p>
            <a:r>
              <a:rPr lang="en-US" b="0" dirty="0" smtClean="0"/>
              <a:t>“</a:t>
            </a:r>
            <a:r>
              <a:rPr lang="en-US" b="0" dirty="0"/>
              <a:t>Most studies have been conducted in English, which makes it difficult for those who have not mastered the language</a:t>
            </a:r>
            <a:r>
              <a:rPr lang="en-US" b="0" dirty="0" smtClean="0"/>
              <a:t>.”</a:t>
            </a:r>
            <a:endParaRPr lang="en-US" b="0" dirty="0"/>
          </a:p>
        </p:txBody>
      </p:sp>
      <p:sp>
        <p:nvSpPr>
          <p:cNvPr id="4" name="Slide Number Placeholder 3"/>
          <p:cNvSpPr>
            <a:spLocks noGrp="1"/>
          </p:cNvSpPr>
          <p:nvPr>
            <p:ph type="sldNum" sz="quarter" idx="16"/>
          </p:nvPr>
        </p:nvSpPr>
        <p:spPr/>
        <p:txBody>
          <a:bodyPr/>
          <a:lstStyle/>
          <a:p>
            <a:pPr>
              <a:defRPr/>
            </a:pPr>
            <a:fld id="{98A983DF-7F07-534E-B63D-271F25B2DAE9}" type="slidenum">
              <a:rPr lang="en-US" smtClean="0"/>
              <a:pPr>
                <a:defRPr/>
              </a:pPr>
              <a:t>45</a:t>
            </a:fld>
            <a:endParaRPr lang="en-US"/>
          </a:p>
        </p:txBody>
      </p:sp>
    </p:spTree>
    <p:extLst>
      <p:ext uri="{BB962C8B-B14F-4D97-AF65-F5344CB8AC3E}">
        <p14:creationId xmlns:p14="http://schemas.microsoft.com/office/powerpoint/2010/main" val="13485268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Challenge: Money</a:t>
            </a:r>
            <a:endParaRPr lang="en-US" dirty="0"/>
          </a:p>
        </p:txBody>
      </p:sp>
      <p:sp>
        <p:nvSpPr>
          <p:cNvPr id="3" name="Text Placeholder 2"/>
          <p:cNvSpPr>
            <a:spLocks noGrp="1"/>
          </p:cNvSpPr>
          <p:nvPr>
            <p:ph type="body" sz="quarter" idx="13"/>
          </p:nvPr>
        </p:nvSpPr>
        <p:spPr>
          <a:xfrm>
            <a:off x="228600" y="1142999"/>
            <a:ext cx="8686800" cy="5234247"/>
          </a:xfrm>
        </p:spPr>
        <p:txBody>
          <a:bodyPr/>
          <a:lstStyle/>
          <a:p>
            <a:r>
              <a:rPr lang="en-US" b="0" dirty="0" smtClean="0"/>
              <a:t>“</a:t>
            </a:r>
            <a:r>
              <a:rPr lang="en-US" b="0" dirty="0"/>
              <a:t>It is too expensive to attend regularly. It is not my primary job to attend IETF meetings, so is secondary to other things</a:t>
            </a:r>
            <a:r>
              <a:rPr lang="en-US" b="0" dirty="0" smtClean="0"/>
              <a:t>.”</a:t>
            </a:r>
            <a:endParaRPr lang="en-US" b="0" dirty="0"/>
          </a:p>
          <a:p>
            <a:r>
              <a:rPr lang="en-US" b="0" dirty="0" smtClean="0"/>
              <a:t>“I </a:t>
            </a:r>
            <a:r>
              <a:rPr lang="en-US" b="0" dirty="0"/>
              <a:t>don’t have enough budget to attend the conference. Based </a:t>
            </a:r>
            <a:r>
              <a:rPr lang="en-US" b="0" dirty="0" smtClean="0"/>
              <a:t>in </a:t>
            </a:r>
            <a:r>
              <a:rPr lang="en-US" b="0" dirty="0"/>
              <a:t>India, my travel budget + accommodation + </a:t>
            </a:r>
            <a:r>
              <a:rPr lang="en-US" b="0" dirty="0" smtClean="0"/>
              <a:t>food </a:t>
            </a:r>
            <a:r>
              <a:rPr lang="en-US" b="0" dirty="0"/>
              <a:t>+ </a:t>
            </a:r>
            <a:r>
              <a:rPr lang="en-US" b="0" dirty="0" smtClean="0"/>
              <a:t>visa </a:t>
            </a:r>
            <a:r>
              <a:rPr lang="en-US" b="0" dirty="0"/>
              <a:t>will come around 2000 USD (for Conferences in US) at the minimum, this is my 2 months salary</a:t>
            </a:r>
            <a:r>
              <a:rPr lang="en-US" b="0" dirty="0" smtClean="0"/>
              <a:t>.”</a:t>
            </a:r>
            <a:endParaRPr lang="en-US" b="0" dirty="0"/>
          </a:p>
          <a:p>
            <a:r>
              <a:rPr lang="en-US" b="0" dirty="0" smtClean="0"/>
              <a:t>“I'm </a:t>
            </a:r>
            <a:r>
              <a:rPr lang="en-US" b="0" dirty="0"/>
              <a:t>a self-employed contractor.  I can't afford to pay for it myself, and my clients wouldn't pay to send me there because it's not what gets their business needs met.  And every hour I spend at conferences and the like is an hour I don't get paid</a:t>
            </a:r>
            <a:r>
              <a:rPr lang="en-US" b="0" dirty="0" smtClean="0"/>
              <a:t>.”</a:t>
            </a:r>
            <a:endParaRPr lang="en-US" b="0" dirty="0"/>
          </a:p>
        </p:txBody>
      </p:sp>
      <p:sp>
        <p:nvSpPr>
          <p:cNvPr id="4" name="Slide Number Placeholder 3"/>
          <p:cNvSpPr>
            <a:spLocks noGrp="1"/>
          </p:cNvSpPr>
          <p:nvPr>
            <p:ph type="sldNum" sz="quarter" idx="16"/>
          </p:nvPr>
        </p:nvSpPr>
        <p:spPr/>
        <p:txBody>
          <a:bodyPr/>
          <a:lstStyle/>
          <a:p>
            <a:pPr>
              <a:defRPr/>
            </a:pPr>
            <a:fld id="{98A983DF-7F07-534E-B63D-271F25B2DAE9}" type="slidenum">
              <a:rPr lang="en-US" smtClean="0"/>
              <a:pPr>
                <a:defRPr/>
              </a:pPr>
              <a:t>46</a:t>
            </a:fld>
            <a:endParaRPr lang="en-US"/>
          </a:p>
        </p:txBody>
      </p:sp>
    </p:spTree>
    <p:extLst>
      <p:ext uri="{BB962C8B-B14F-4D97-AF65-F5344CB8AC3E}">
        <p14:creationId xmlns:p14="http://schemas.microsoft.com/office/powerpoint/2010/main" val="7212835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Challenge: Awareness</a:t>
            </a:r>
            <a:endParaRPr lang="en-US" dirty="0"/>
          </a:p>
        </p:txBody>
      </p:sp>
      <p:sp>
        <p:nvSpPr>
          <p:cNvPr id="3" name="Text Placeholder 2"/>
          <p:cNvSpPr>
            <a:spLocks noGrp="1"/>
          </p:cNvSpPr>
          <p:nvPr>
            <p:ph type="body" sz="quarter" idx="13"/>
          </p:nvPr>
        </p:nvSpPr>
        <p:spPr/>
        <p:txBody>
          <a:bodyPr/>
          <a:lstStyle/>
          <a:p>
            <a:r>
              <a:rPr lang="en-US" b="0" dirty="0" smtClean="0"/>
              <a:t>“No awareness of how I can help, what I can do, and where my goals would align with the IETF.”</a:t>
            </a:r>
          </a:p>
          <a:p>
            <a:r>
              <a:rPr lang="en-US" b="0" dirty="0" smtClean="0"/>
              <a:t>“I do not know how can I participate in IETF. I would love to know how can I participate. Not just by subscribing to mailing list but by doing some work in my part time.”</a:t>
            </a:r>
          </a:p>
          <a:p>
            <a:r>
              <a:rPr lang="en-US" b="0" dirty="0" smtClean="0"/>
              <a:t>“I have no idea how to even begin participating.”</a:t>
            </a:r>
          </a:p>
        </p:txBody>
      </p:sp>
      <p:sp>
        <p:nvSpPr>
          <p:cNvPr id="4" name="Slide Number Placeholder 3"/>
          <p:cNvSpPr>
            <a:spLocks noGrp="1"/>
          </p:cNvSpPr>
          <p:nvPr>
            <p:ph type="sldNum" sz="quarter" idx="16"/>
          </p:nvPr>
        </p:nvSpPr>
        <p:spPr/>
        <p:txBody>
          <a:bodyPr/>
          <a:lstStyle/>
          <a:p>
            <a:pPr>
              <a:defRPr/>
            </a:pPr>
            <a:fld id="{98A983DF-7F07-534E-B63D-271F25B2DAE9}" type="slidenum">
              <a:rPr lang="en-US" smtClean="0"/>
              <a:pPr>
                <a:defRPr/>
              </a:pPr>
              <a:t>47</a:t>
            </a:fld>
            <a:endParaRPr lang="en-US"/>
          </a:p>
        </p:txBody>
      </p:sp>
    </p:spTree>
    <p:extLst>
      <p:ext uri="{BB962C8B-B14F-4D97-AF65-F5344CB8AC3E}">
        <p14:creationId xmlns:p14="http://schemas.microsoft.com/office/powerpoint/2010/main" val="12653891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Solution: Mailing List Digests</a:t>
            </a:r>
            <a:endParaRPr lang="en-US" dirty="0"/>
          </a:p>
        </p:txBody>
      </p:sp>
      <p:sp>
        <p:nvSpPr>
          <p:cNvPr id="3" name="Text Placeholder 2"/>
          <p:cNvSpPr>
            <a:spLocks noGrp="1"/>
          </p:cNvSpPr>
          <p:nvPr>
            <p:ph type="body" sz="quarter" idx="13"/>
          </p:nvPr>
        </p:nvSpPr>
        <p:spPr/>
        <p:txBody>
          <a:bodyPr/>
          <a:lstStyle/>
          <a:p>
            <a:r>
              <a:rPr lang="en-US" b="0" dirty="0"/>
              <a:t>“Quarterly summaries for those that are not able to attend.”</a:t>
            </a:r>
          </a:p>
          <a:p>
            <a:r>
              <a:rPr lang="en-US" b="0" dirty="0"/>
              <a:t>“Provide a </a:t>
            </a:r>
            <a:r>
              <a:rPr lang="en-US" b="0" dirty="0" smtClean="0"/>
              <a:t>curating </a:t>
            </a:r>
            <a:r>
              <a:rPr lang="en-US" b="0" dirty="0"/>
              <a:t>service that takes key developments in a working group and shares them from time to time - save operators from having to make sense out of nuanced arguments so that they can jump into conversations with reasonable confidence they know what's happened so far and therefore won't embarrass themselves.”</a:t>
            </a:r>
          </a:p>
          <a:p>
            <a:r>
              <a:rPr lang="en-US" b="0" dirty="0"/>
              <a:t>“There's probably no silver bullet, but one thing that I would find most useful would be a single daily/weekly/monthly digest mailing list. Just headlines and updates from each of the working groups. (Along with links to where to find more information for each.)”</a:t>
            </a:r>
          </a:p>
          <a:p>
            <a:endParaRPr lang="en-US" b="0" dirty="0"/>
          </a:p>
        </p:txBody>
      </p:sp>
      <p:sp>
        <p:nvSpPr>
          <p:cNvPr id="4" name="Slide Number Placeholder 3"/>
          <p:cNvSpPr>
            <a:spLocks noGrp="1"/>
          </p:cNvSpPr>
          <p:nvPr>
            <p:ph type="sldNum" sz="quarter" idx="16"/>
          </p:nvPr>
        </p:nvSpPr>
        <p:spPr/>
        <p:txBody>
          <a:bodyPr/>
          <a:lstStyle/>
          <a:p>
            <a:pPr>
              <a:defRPr/>
            </a:pPr>
            <a:fld id="{98A983DF-7F07-534E-B63D-271F25B2DAE9}" type="slidenum">
              <a:rPr lang="en-US" smtClean="0"/>
              <a:pPr>
                <a:defRPr/>
              </a:pPr>
              <a:t>48</a:t>
            </a:fld>
            <a:endParaRPr lang="en-US"/>
          </a:p>
        </p:txBody>
      </p:sp>
    </p:spTree>
    <p:extLst>
      <p:ext uri="{BB962C8B-B14F-4D97-AF65-F5344CB8AC3E}">
        <p14:creationId xmlns:p14="http://schemas.microsoft.com/office/powerpoint/2010/main" val="16739321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Solution: Mailing List Digests</a:t>
            </a:r>
            <a:endParaRPr lang="en-US" dirty="0"/>
          </a:p>
        </p:txBody>
      </p:sp>
      <p:sp>
        <p:nvSpPr>
          <p:cNvPr id="3" name="Text Placeholder 2"/>
          <p:cNvSpPr>
            <a:spLocks noGrp="1"/>
          </p:cNvSpPr>
          <p:nvPr>
            <p:ph type="body" sz="quarter" idx="13"/>
          </p:nvPr>
        </p:nvSpPr>
        <p:spPr/>
        <p:txBody>
          <a:bodyPr>
            <a:normAutofit lnSpcReduction="10000"/>
          </a:bodyPr>
          <a:lstStyle/>
          <a:p>
            <a:r>
              <a:rPr lang="en-US" b="0" dirty="0"/>
              <a:t>“Make it dead simple for folks to see the specific topics being discussed and worked on.  If I had some idea what the topics were, I would be more likely to participate if there was a topic that I had some expertise in and more importantly an opinion about how to address the issue.”</a:t>
            </a:r>
          </a:p>
          <a:p>
            <a:r>
              <a:rPr lang="en-US" b="0" dirty="0" smtClean="0"/>
              <a:t>“</a:t>
            </a:r>
            <a:r>
              <a:rPr lang="en-US" b="0" dirty="0"/>
              <a:t>At least provide weekly summaries what’s currently in discussion and which new drafts or RFCs were published.”</a:t>
            </a:r>
          </a:p>
          <a:p>
            <a:r>
              <a:rPr lang="en-US" b="0" dirty="0"/>
              <a:t>“Invest in reducing perceived entropy and lower the time commitment to do so - both </a:t>
            </a:r>
            <a:r>
              <a:rPr lang="en-US" b="0" dirty="0" smtClean="0"/>
              <a:t>require </a:t>
            </a:r>
            <a:r>
              <a:rPr lang="en-US" b="0" dirty="0"/>
              <a:t>energy inputs.     Action: Introduce and invest support staff that write accessible summaries (like the former Cisco IPJ) - licensed under CC so that they can be freely translated to other languages without breaking the </a:t>
            </a:r>
            <a:r>
              <a:rPr lang="en-US" b="0" dirty="0" smtClean="0"/>
              <a:t>bank.”</a:t>
            </a:r>
            <a:r>
              <a:rPr lang="en-US" b="0" dirty="0" smtClean="0">
                <a:effectLst/>
              </a:rPr>
              <a:t> </a:t>
            </a:r>
            <a:endParaRPr lang="en-US" b="0" dirty="0"/>
          </a:p>
        </p:txBody>
      </p:sp>
      <p:sp>
        <p:nvSpPr>
          <p:cNvPr id="4" name="Slide Number Placeholder 3"/>
          <p:cNvSpPr>
            <a:spLocks noGrp="1"/>
          </p:cNvSpPr>
          <p:nvPr>
            <p:ph type="sldNum" sz="quarter" idx="16"/>
          </p:nvPr>
        </p:nvSpPr>
        <p:spPr/>
        <p:txBody>
          <a:bodyPr/>
          <a:lstStyle/>
          <a:p>
            <a:pPr>
              <a:defRPr/>
            </a:pPr>
            <a:fld id="{98A983DF-7F07-534E-B63D-271F25B2DAE9}" type="slidenum">
              <a:rPr lang="en-US" smtClean="0"/>
              <a:pPr>
                <a:defRPr/>
              </a:pPr>
              <a:t>49</a:t>
            </a:fld>
            <a:endParaRPr lang="en-US"/>
          </a:p>
        </p:txBody>
      </p:sp>
    </p:spTree>
    <p:extLst>
      <p:ext uri="{BB962C8B-B14F-4D97-AF65-F5344CB8AC3E}">
        <p14:creationId xmlns:p14="http://schemas.microsoft.com/office/powerpoint/2010/main" val="171938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dirty="0">
                <a:latin typeface="Arial" charset="0"/>
                <a:ea typeface="ＭＳ Ｐゴシック" charset="0"/>
                <a:cs typeface="ＭＳ Ｐゴシック" charset="0"/>
              </a:rPr>
              <a:t>The </a:t>
            </a:r>
            <a:r>
              <a:rPr lang="en-US" dirty="0" smtClean="0">
                <a:latin typeface="Arial" charset="0"/>
                <a:ea typeface="ＭＳ Ｐゴシック" charset="0"/>
                <a:cs typeface="ＭＳ Ｐゴシック" charset="0"/>
              </a:rPr>
              <a:t>Perception</a:t>
            </a:r>
            <a:endParaRPr lang="en-US" dirty="0">
              <a:latin typeface="Arial" charset="0"/>
              <a:ea typeface="ＭＳ Ｐゴシック" charset="0"/>
              <a:cs typeface="ＭＳ Ｐゴシック" charset="0"/>
            </a:endParaRPr>
          </a:p>
        </p:txBody>
      </p:sp>
      <p:sp>
        <p:nvSpPr>
          <p:cNvPr id="18434" name="Text Placeholder 2"/>
          <p:cNvSpPr>
            <a:spLocks noGrp="1"/>
          </p:cNvSpPr>
          <p:nvPr>
            <p:ph type="body" sz="quarter" idx="13"/>
          </p:nvPr>
        </p:nvSpPr>
        <p:spPr>
          <a:xfrm>
            <a:off x="228600" y="1143000"/>
            <a:ext cx="8686800" cy="5297488"/>
          </a:xfrm>
        </p:spPr>
        <p:txBody>
          <a:bodyPr/>
          <a:lstStyle/>
          <a:p>
            <a:pPr marL="0" indent="0"/>
            <a:r>
              <a:rPr lang="en-US" dirty="0">
                <a:latin typeface="Arial" charset="0"/>
                <a:ea typeface="ＭＳ Ｐゴシック" charset="0"/>
                <a:cs typeface="ＭＳ Ｐゴシック" charset="0"/>
              </a:rPr>
              <a:t>Many operators are not engaged enough…</a:t>
            </a:r>
          </a:p>
          <a:p>
            <a:pPr marL="0" indent="0">
              <a:buFont typeface="Arial" charset="0"/>
              <a:buChar char="•"/>
            </a:pPr>
            <a:r>
              <a:rPr lang="en-US" dirty="0">
                <a:latin typeface="Arial" charset="0"/>
                <a:ea typeface="ＭＳ Ｐゴシック" charset="0"/>
                <a:cs typeface="ＭＳ Ｐゴシック" charset="0"/>
              </a:rPr>
              <a:t>A significant portion of operators (particularly mid/small size) don’t join IETF mailing lists nor do they show up to IETF meetings</a:t>
            </a:r>
          </a:p>
          <a:p>
            <a:pPr marL="0" indent="0">
              <a:buFont typeface="Arial" charset="0"/>
              <a:buChar char="•"/>
            </a:pPr>
            <a:r>
              <a:rPr lang="en-US" dirty="0">
                <a:latin typeface="Arial" charset="0"/>
                <a:ea typeface="ＭＳ Ｐゴシック" charset="0"/>
                <a:cs typeface="ＭＳ Ｐゴシック" charset="0"/>
              </a:rPr>
              <a:t>Academics and vendors rule many decision making processes within the IETF</a:t>
            </a:r>
          </a:p>
          <a:p>
            <a:pPr marL="0" indent="0">
              <a:buFont typeface="Arial" charset="0"/>
              <a:buChar char="•"/>
            </a:pPr>
            <a:r>
              <a:rPr lang="en-US" dirty="0">
                <a:latin typeface="Arial" charset="0"/>
                <a:ea typeface="ＭＳ Ｐゴシック" charset="0"/>
                <a:cs typeface="ＭＳ Ｐゴシック" charset="0"/>
              </a:rPr>
              <a:t>The operators expected to deploy these technologies often don’t even know that they are being developed</a:t>
            </a:r>
          </a:p>
          <a:p>
            <a:pPr marL="0" indent="0">
              <a:buFont typeface="Arial" charset="0"/>
              <a:buChar char="•"/>
            </a:pPr>
            <a:r>
              <a:rPr lang="en-US" dirty="0">
                <a:latin typeface="Arial" charset="0"/>
                <a:ea typeface="ＭＳ Ｐゴシック" charset="0"/>
                <a:cs typeface="ＭＳ Ｐゴシック" charset="0"/>
              </a:rPr>
              <a:t>Critical new technologies are being developed with little to no direct operator input</a:t>
            </a:r>
          </a:p>
          <a:p>
            <a:pPr marL="0" indent="0">
              <a:buFont typeface="Arial" charset="0"/>
              <a:buChar char="•"/>
            </a:pPr>
            <a:r>
              <a:rPr lang="en-US" dirty="0">
                <a:latin typeface="Arial" charset="0"/>
                <a:ea typeface="ＭＳ Ｐゴシック" charset="0"/>
                <a:cs typeface="ＭＳ Ｐゴシック" charset="0"/>
              </a:rPr>
              <a:t>Things may be and often are broken…</a:t>
            </a:r>
          </a:p>
        </p:txBody>
      </p:sp>
      <p:sp>
        <p:nvSpPr>
          <p:cNvPr id="2" name="Slide Number Placeholder 1"/>
          <p:cNvSpPr>
            <a:spLocks noGrp="1"/>
          </p:cNvSpPr>
          <p:nvPr>
            <p:ph type="sldNum" sz="quarter" idx="16"/>
          </p:nvPr>
        </p:nvSpPr>
        <p:spPr/>
        <p:txBody>
          <a:bodyPr/>
          <a:lstStyle/>
          <a:p>
            <a:pPr>
              <a:defRPr/>
            </a:pPr>
            <a:fld id="{98A983DF-7F07-534E-B63D-271F25B2DAE9}" type="slidenum">
              <a:rPr lang="en-US" smtClean="0"/>
              <a:pPr>
                <a:defRPr/>
              </a:pPr>
              <a:t>5</a:t>
            </a:fld>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Mailing List Digests: A Twist</a:t>
            </a:r>
            <a:endParaRPr lang="en-US" dirty="0"/>
          </a:p>
        </p:txBody>
      </p:sp>
      <p:sp>
        <p:nvSpPr>
          <p:cNvPr id="3" name="Text Placeholder 2"/>
          <p:cNvSpPr>
            <a:spLocks noGrp="1"/>
          </p:cNvSpPr>
          <p:nvPr>
            <p:ph type="body" sz="quarter" idx="13"/>
          </p:nvPr>
        </p:nvSpPr>
        <p:spPr/>
        <p:txBody>
          <a:bodyPr/>
          <a:lstStyle/>
          <a:p>
            <a:r>
              <a:rPr lang="en-US" b="0" dirty="0"/>
              <a:t>“Highlight specifically which groups' efforts are looking for operator input.  Or color-code agendas by "how close" different efforts are to needing operator input.  Have those folks write an operator's abstract.  Package the background homework to make it easy for us to catch up and easy to see if the effort is relevant to us.  Give ways for us to input to the process that is separated from the "players" usual modes (</a:t>
            </a:r>
            <a:r>
              <a:rPr lang="en-US" b="0" dirty="0" err="1"/>
              <a:t>eg</a:t>
            </a:r>
            <a:r>
              <a:rPr lang="en-US" b="0" dirty="0"/>
              <a:t> mailing list).”</a:t>
            </a:r>
          </a:p>
          <a:p>
            <a:endParaRPr lang="en-US" b="0" dirty="0"/>
          </a:p>
        </p:txBody>
      </p:sp>
      <p:sp>
        <p:nvSpPr>
          <p:cNvPr id="4" name="Slide Number Placeholder 3"/>
          <p:cNvSpPr>
            <a:spLocks noGrp="1"/>
          </p:cNvSpPr>
          <p:nvPr>
            <p:ph type="sldNum" sz="quarter" idx="16"/>
          </p:nvPr>
        </p:nvSpPr>
        <p:spPr/>
        <p:txBody>
          <a:bodyPr/>
          <a:lstStyle/>
          <a:p>
            <a:pPr>
              <a:defRPr/>
            </a:pPr>
            <a:fld id="{98A983DF-7F07-534E-B63D-271F25B2DAE9}" type="slidenum">
              <a:rPr lang="en-US" smtClean="0"/>
              <a:pPr>
                <a:defRPr/>
              </a:pPr>
              <a:t>50</a:t>
            </a:fld>
            <a:endParaRPr lang="en-US"/>
          </a:p>
        </p:txBody>
      </p:sp>
    </p:spTree>
    <p:extLst>
      <p:ext uri="{BB962C8B-B14F-4D97-AF65-F5344CB8AC3E}">
        <p14:creationId xmlns:p14="http://schemas.microsoft.com/office/powerpoint/2010/main" val="253621976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Possible Solution: </a:t>
            </a:r>
            <a:r>
              <a:rPr lang="en-US" sz="2400" dirty="0"/>
              <a:t>Alternative Communication </a:t>
            </a:r>
            <a:r>
              <a:rPr lang="en-US" sz="2400" dirty="0" smtClean="0"/>
              <a:t>Mediums</a:t>
            </a:r>
            <a:endParaRPr lang="en-US" sz="2400" dirty="0"/>
          </a:p>
        </p:txBody>
      </p:sp>
      <p:sp>
        <p:nvSpPr>
          <p:cNvPr id="3" name="Text Placeholder 2"/>
          <p:cNvSpPr>
            <a:spLocks noGrp="1"/>
          </p:cNvSpPr>
          <p:nvPr>
            <p:ph type="body" sz="quarter" idx="13"/>
          </p:nvPr>
        </p:nvSpPr>
        <p:spPr/>
        <p:txBody>
          <a:bodyPr/>
          <a:lstStyle/>
          <a:p>
            <a:r>
              <a:rPr lang="en-US" b="0" dirty="0"/>
              <a:t>“Offer communications options other than e-mail.”</a:t>
            </a:r>
          </a:p>
          <a:p>
            <a:r>
              <a:rPr lang="en-US" b="0" dirty="0"/>
              <a:t>“Surveys like this are a good start.  Ask about the vendors we have relationships with, what technologies we currently use, what we're deploying now, and what we'd like to deploy in future.</a:t>
            </a:r>
            <a:r>
              <a:rPr lang="en-US" b="0" dirty="0" smtClean="0"/>
              <a:t>”</a:t>
            </a:r>
          </a:p>
          <a:p>
            <a:r>
              <a:rPr lang="en-US" b="0" dirty="0" smtClean="0"/>
              <a:t>“Determine the questions to ask of Operators, and then start distributing those questions/forms via social media and </a:t>
            </a:r>
            <a:r>
              <a:rPr lang="en-US" b="0" dirty="0" err="1" smtClean="0"/>
              <a:t>reddit</a:t>
            </a:r>
            <a:r>
              <a:rPr lang="en-US" b="0" dirty="0" smtClean="0"/>
              <a:t>.”</a:t>
            </a:r>
            <a:endParaRPr lang="en-US" b="0" dirty="0"/>
          </a:p>
          <a:p>
            <a:r>
              <a:rPr lang="en-US" b="0" dirty="0"/>
              <a:t>“Audio-only podcasts are a really great medium for busy people, IMO.  They convey the personality of the people who are presenting them whilst still allowing us to do things like drive to work, cook, vacuum, or jog.</a:t>
            </a:r>
            <a:r>
              <a:rPr lang="en-US" b="0" dirty="0" smtClean="0"/>
              <a:t>”</a:t>
            </a:r>
            <a:endParaRPr lang="en-US" b="0" dirty="0"/>
          </a:p>
        </p:txBody>
      </p:sp>
      <p:sp>
        <p:nvSpPr>
          <p:cNvPr id="4" name="Slide Number Placeholder 3"/>
          <p:cNvSpPr>
            <a:spLocks noGrp="1"/>
          </p:cNvSpPr>
          <p:nvPr>
            <p:ph type="sldNum" sz="quarter" idx="16"/>
          </p:nvPr>
        </p:nvSpPr>
        <p:spPr/>
        <p:txBody>
          <a:bodyPr/>
          <a:lstStyle/>
          <a:p>
            <a:pPr>
              <a:defRPr/>
            </a:pPr>
            <a:fld id="{98A983DF-7F07-534E-B63D-271F25B2DAE9}" type="slidenum">
              <a:rPr lang="en-US" smtClean="0"/>
              <a:pPr>
                <a:defRPr/>
              </a:pPr>
              <a:t>51</a:t>
            </a:fld>
            <a:endParaRPr lang="en-US"/>
          </a:p>
        </p:txBody>
      </p:sp>
    </p:spTree>
    <p:extLst>
      <p:ext uri="{BB962C8B-B14F-4D97-AF65-F5344CB8AC3E}">
        <p14:creationId xmlns:p14="http://schemas.microsoft.com/office/powerpoint/2010/main" val="307176090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Possible Solution: Alternative Communication Mediums</a:t>
            </a:r>
            <a:endParaRPr lang="en-US" sz="2400" dirty="0"/>
          </a:p>
        </p:txBody>
      </p:sp>
      <p:sp>
        <p:nvSpPr>
          <p:cNvPr id="3" name="Text Placeholder 2"/>
          <p:cNvSpPr>
            <a:spLocks noGrp="1"/>
          </p:cNvSpPr>
          <p:nvPr>
            <p:ph type="body" sz="quarter" idx="13"/>
          </p:nvPr>
        </p:nvSpPr>
        <p:spPr/>
        <p:txBody>
          <a:bodyPr>
            <a:normAutofit/>
          </a:bodyPr>
          <a:lstStyle/>
          <a:p>
            <a:r>
              <a:rPr lang="en-US" b="0" dirty="0" smtClean="0"/>
              <a:t>“</a:t>
            </a:r>
            <a:r>
              <a:rPr lang="en-US" b="0" dirty="0"/>
              <a:t>Make it easier and less time consuming, like having a simple system for feedback on drafts and decisions.”</a:t>
            </a:r>
          </a:p>
          <a:p>
            <a:r>
              <a:rPr lang="en-US" b="0" dirty="0" smtClean="0"/>
              <a:t>“</a:t>
            </a:r>
            <a:r>
              <a:rPr lang="en-US" b="0" dirty="0"/>
              <a:t>We need tools which makes IETF-related work more effective. For example, my main problem is I can not see any way of easily track/find all discussions related to a particular drafts. Let's say I see that a very interesting draft has been published. Most likely there will be a lot of different email threads going on so it is really hard to track all discussions/comments.</a:t>
            </a:r>
            <a:r>
              <a:rPr lang="en-US" b="0" dirty="0" smtClean="0"/>
              <a:t>”</a:t>
            </a:r>
          </a:p>
          <a:p>
            <a:r>
              <a:rPr lang="en-US" b="0" dirty="0" smtClean="0"/>
              <a:t>“RSS feeds that help busy people keep track of the really important happenings would be good (maybe they exist already).”</a:t>
            </a:r>
          </a:p>
          <a:p>
            <a:endParaRPr lang="en-US" b="0" dirty="0" smtClean="0"/>
          </a:p>
          <a:p>
            <a:endParaRPr lang="en-US" b="0" dirty="0"/>
          </a:p>
          <a:p>
            <a:endParaRPr lang="en-US" b="0" dirty="0"/>
          </a:p>
        </p:txBody>
      </p:sp>
      <p:sp>
        <p:nvSpPr>
          <p:cNvPr id="4" name="Slide Number Placeholder 3"/>
          <p:cNvSpPr>
            <a:spLocks noGrp="1"/>
          </p:cNvSpPr>
          <p:nvPr>
            <p:ph type="sldNum" sz="quarter" idx="16"/>
          </p:nvPr>
        </p:nvSpPr>
        <p:spPr/>
        <p:txBody>
          <a:bodyPr/>
          <a:lstStyle/>
          <a:p>
            <a:pPr>
              <a:defRPr/>
            </a:pPr>
            <a:fld id="{98A983DF-7F07-534E-B63D-271F25B2DAE9}" type="slidenum">
              <a:rPr lang="en-US" smtClean="0"/>
              <a:pPr>
                <a:defRPr/>
              </a:pPr>
              <a:t>52</a:t>
            </a:fld>
            <a:endParaRPr lang="en-US"/>
          </a:p>
        </p:txBody>
      </p:sp>
    </p:spTree>
    <p:extLst>
      <p:ext uri="{BB962C8B-B14F-4D97-AF65-F5344CB8AC3E}">
        <p14:creationId xmlns:p14="http://schemas.microsoft.com/office/powerpoint/2010/main" val="130699920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Solution: Direct Outreach</a:t>
            </a:r>
            <a:endParaRPr lang="en-US" dirty="0"/>
          </a:p>
        </p:txBody>
      </p:sp>
      <p:sp>
        <p:nvSpPr>
          <p:cNvPr id="3" name="Text Placeholder 2"/>
          <p:cNvSpPr>
            <a:spLocks noGrp="1"/>
          </p:cNvSpPr>
          <p:nvPr>
            <p:ph type="body" sz="quarter" idx="13"/>
          </p:nvPr>
        </p:nvSpPr>
        <p:spPr/>
        <p:txBody>
          <a:bodyPr/>
          <a:lstStyle/>
          <a:p>
            <a:r>
              <a:rPr lang="en-US" b="0" dirty="0"/>
              <a:t>“Give more information about IETF to local engineers in local languages with simple example of advantages of participation.</a:t>
            </a:r>
            <a:r>
              <a:rPr lang="en-US" b="0" dirty="0" smtClean="0"/>
              <a:t>”</a:t>
            </a:r>
          </a:p>
          <a:p>
            <a:r>
              <a:rPr lang="en-US" b="0" dirty="0" smtClean="0"/>
              <a:t>“</a:t>
            </a:r>
            <a:r>
              <a:rPr lang="en-US" b="0" dirty="0"/>
              <a:t>More liaisons between the IETF and Operator forums”</a:t>
            </a:r>
          </a:p>
          <a:p>
            <a:r>
              <a:rPr lang="en-US" b="0" dirty="0"/>
              <a:t>“Possibly smaller events like ARIN road show events for the general IT community</a:t>
            </a:r>
            <a:r>
              <a:rPr lang="en-US" b="0" dirty="0" smtClean="0"/>
              <a:t>”</a:t>
            </a:r>
            <a:endParaRPr lang="en-US" b="0" dirty="0"/>
          </a:p>
          <a:p>
            <a:r>
              <a:rPr lang="en-US" b="0" dirty="0" smtClean="0"/>
              <a:t>“Co</a:t>
            </a:r>
            <a:r>
              <a:rPr lang="en-US" b="0" dirty="0"/>
              <a:t>-located sessions in Network Operators meetings</a:t>
            </a:r>
            <a:r>
              <a:rPr lang="en-US" b="0" dirty="0" smtClean="0"/>
              <a:t>”</a:t>
            </a:r>
          </a:p>
          <a:p>
            <a:r>
              <a:rPr lang="en-US" b="0" dirty="0"/>
              <a:t>“Post in relevant worldwide networking mailing lists when you have information that wouldn't be spam like.    For example, when you post meetings, are also at an event related to the mailing list, </a:t>
            </a:r>
            <a:r>
              <a:rPr lang="en-US" b="0" dirty="0" err="1"/>
              <a:t>etc</a:t>
            </a:r>
            <a:r>
              <a:rPr lang="en-US" b="0" dirty="0"/>
              <a:t> etc.”</a:t>
            </a:r>
          </a:p>
        </p:txBody>
      </p:sp>
      <p:sp>
        <p:nvSpPr>
          <p:cNvPr id="4" name="Slide Number Placeholder 3"/>
          <p:cNvSpPr>
            <a:spLocks noGrp="1"/>
          </p:cNvSpPr>
          <p:nvPr>
            <p:ph type="sldNum" sz="quarter" idx="16"/>
          </p:nvPr>
        </p:nvSpPr>
        <p:spPr/>
        <p:txBody>
          <a:bodyPr/>
          <a:lstStyle/>
          <a:p>
            <a:pPr>
              <a:defRPr/>
            </a:pPr>
            <a:fld id="{98A983DF-7F07-534E-B63D-271F25B2DAE9}" type="slidenum">
              <a:rPr lang="en-US" smtClean="0"/>
              <a:pPr>
                <a:defRPr/>
              </a:pPr>
              <a:t>53</a:t>
            </a:fld>
            <a:endParaRPr lang="en-US"/>
          </a:p>
        </p:txBody>
      </p:sp>
    </p:spTree>
    <p:extLst>
      <p:ext uri="{BB962C8B-B14F-4D97-AF65-F5344CB8AC3E}">
        <p14:creationId xmlns:p14="http://schemas.microsoft.com/office/powerpoint/2010/main" val="235983102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Solution: Direct Outreach</a:t>
            </a:r>
            <a:endParaRPr lang="en-US" dirty="0"/>
          </a:p>
        </p:txBody>
      </p:sp>
      <p:sp>
        <p:nvSpPr>
          <p:cNvPr id="3" name="Text Placeholder 2"/>
          <p:cNvSpPr>
            <a:spLocks noGrp="1"/>
          </p:cNvSpPr>
          <p:nvPr>
            <p:ph type="body" sz="quarter" idx="13"/>
          </p:nvPr>
        </p:nvSpPr>
        <p:spPr>
          <a:xfrm>
            <a:off x="228600" y="1143000"/>
            <a:ext cx="8686800" cy="5556240"/>
          </a:xfrm>
        </p:spPr>
        <p:txBody>
          <a:bodyPr>
            <a:normAutofit fontScale="92500" lnSpcReduction="10000"/>
          </a:bodyPr>
          <a:lstStyle/>
          <a:p>
            <a:r>
              <a:rPr lang="en-US" b="0" dirty="0"/>
              <a:t>“Increase interaction and outreach between IETF and operator forums, probably by identifying a subset of IETF drafts and areas that could most benefit from additional operator input such that we can focus the help that we're asking for - simply trying to convince people to participate generically isn't likely to be successful, while asking for specific feedback on specific items will be seen as a better use of time.  It may even be useful to try to coordinate one meeting per year or every two years with an operator forum to encourage cross-pollination.</a:t>
            </a:r>
            <a:r>
              <a:rPr lang="en-US" b="0" dirty="0" smtClean="0"/>
              <a:t>”</a:t>
            </a:r>
            <a:endParaRPr lang="en-US" b="0" dirty="0"/>
          </a:p>
          <a:p>
            <a:r>
              <a:rPr lang="en-US" b="0" dirty="0"/>
              <a:t>“Participation in I.E.T.F needs to be demystified. Internet Society needs to reach out to the operators and the local technical community in every country to create awareness that I.E.T.F is open for participation, it does have a membership system, and that anyone who participates can equally contribute to discussions on the same level as more qualified or frequent participants. And that funding opportunities are open. And that it is important for operators to take part.”</a:t>
            </a:r>
            <a:r>
              <a:rPr lang="en-US" b="0" dirty="0" smtClean="0">
                <a:effectLst/>
              </a:rPr>
              <a:t> </a:t>
            </a:r>
            <a:endParaRPr lang="en-US" b="0" dirty="0"/>
          </a:p>
        </p:txBody>
      </p:sp>
      <p:sp>
        <p:nvSpPr>
          <p:cNvPr id="4" name="Slide Number Placeholder 3"/>
          <p:cNvSpPr>
            <a:spLocks noGrp="1"/>
          </p:cNvSpPr>
          <p:nvPr>
            <p:ph type="sldNum" sz="quarter" idx="16"/>
          </p:nvPr>
        </p:nvSpPr>
        <p:spPr/>
        <p:txBody>
          <a:bodyPr/>
          <a:lstStyle/>
          <a:p>
            <a:pPr>
              <a:defRPr/>
            </a:pPr>
            <a:fld id="{98A983DF-7F07-534E-B63D-271F25B2DAE9}" type="slidenum">
              <a:rPr lang="en-US" smtClean="0"/>
              <a:pPr>
                <a:defRPr/>
              </a:pPr>
              <a:t>54</a:t>
            </a:fld>
            <a:endParaRPr lang="en-US"/>
          </a:p>
        </p:txBody>
      </p:sp>
    </p:spTree>
    <p:extLst>
      <p:ext uri="{BB962C8B-B14F-4D97-AF65-F5344CB8AC3E}">
        <p14:creationId xmlns:p14="http://schemas.microsoft.com/office/powerpoint/2010/main" val="72028069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Solution: Additional Publicity</a:t>
            </a:r>
            <a:endParaRPr lang="en-US" dirty="0"/>
          </a:p>
        </p:txBody>
      </p:sp>
      <p:sp>
        <p:nvSpPr>
          <p:cNvPr id="3" name="Text Placeholder 2"/>
          <p:cNvSpPr>
            <a:spLocks noGrp="1"/>
          </p:cNvSpPr>
          <p:nvPr>
            <p:ph type="body" sz="quarter" idx="13"/>
          </p:nvPr>
        </p:nvSpPr>
        <p:spPr>
          <a:xfrm>
            <a:off x="228600" y="1142999"/>
            <a:ext cx="8686800" cy="5636739"/>
          </a:xfrm>
        </p:spPr>
        <p:txBody>
          <a:bodyPr>
            <a:normAutofit fontScale="92500" lnSpcReduction="20000"/>
          </a:bodyPr>
          <a:lstStyle/>
          <a:p>
            <a:r>
              <a:rPr lang="en-US" b="0" dirty="0"/>
              <a:t>“ensure that meaningful RFC's and other publications get more press than TCP over Avian Carrier.”</a:t>
            </a:r>
          </a:p>
          <a:p>
            <a:r>
              <a:rPr lang="en-US" b="0" dirty="0"/>
              <a:t>“Strategic Plan of publicity about IETF and its main activities. This strategic plan should be in several languages ​​to reach everyone.”</a:t>
            </a:r>
          </a:p>
          <a:p>
            <a:r>
              <a:rPr lang="en-US" b="0" dirty="0"/>
              <a:t>“I would love to see a list of reasons why operator participation is needed and what the pay-off is for the operator, as well as the community as a whole.”</a:t>
            </a:r>
          </a:p>
          <a:p>
            <a:r>
              <a:rPr lang="en-US" b="0" dirty="0"/>
              <a:t>“It's a tough question... You need a "hot RFC" and turn it into a media-backed frenzy.  Something to focus the interest of a large number of technical folks. You may also want to just elevate a few select 'products'.  Keep a few key items "up front".     For instance, take a look at Mozilla and Mozilla Labs.  Even Google and (now defunct) Google Labs.  Push a few key "products" (of the IETF's 7136 RFC's) and put them everywhere, showcase a few more.  Focus and push the technologies forward and you may get more participation</a:t>
            </a:r>
            <a:r>
              <a:rPr lang="en-US" b="0" dirty="0" smtClean="0"/>
              <a:t>.”</a:t>
            </a:r>
            <a:endParaRPr lang="en-US" b="0" dirty="0"/>
          </a:p>
        </p:txBody>
      </p:sp>
      <p:sp>
        <p:nvSpPr>
          <p:cNvPr id="4" name="Slide Number Placeholder 3"/>
          <p:cNvSpPr>
            <a:spLocks noGrp="1"/>
          </p:cNvSpPr>
          <p:nvPr>
            <p:ph type="sldNum" sz="quarter" idx="16"/>
          </p:nvPr>
        </p:nvSpPr>
        <p:spPr/>
        <p:txBody>
          <a:bodyPr/>
          <a:lstStyle/>
          <a:p>
            <a:pPr>
              <a:defRPr/>
            </a:pPr>
            <a:fld id="{98A983DF-7F07-534E-B63D-271F25B2DAE9}" type="slidenum">
              <a:rPr lang="en-US" smtClean="0"/>
              <a:pPr>
                <a:defRPr/>
              </a:pPr>
              <a:t>55</a:t>
            </a:fld>
            <a:endParaRPr lang="en-US"/>
          </a:p>
        </p:txBody>
      </p:sp>
    </p:spTree>
    <p:extLst>
      <p:ext uri="{BB962C8B-B14F-4D97-AF65-F5344CB8AC3E}">
        <p14:creationId xmlns:p14="http://schemas.microsoft.com/office/powerpoint/2010/main" val="17956284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
            <a:ext cx="8686800" cy="1143000"/>
          </a:xfrm>
        </p:spPr>
        <p:txBody>
          <a:bodyPr/>
          <a:lstStyle/>
          <a:p>
            <a:r>
              <a:rPr lang="en-US" dirty="0" smtClean="0"/>
              <a:t>Possible Solution:</a:t>
            </a:r>
            <a:br>
              <a:rPr lang="en-US" dirty="0" smtClean="0"/>
            </a:br>
            <a:r>
              <a:rPr lang="en-US" dirty="0" smtClean="0"/>
              <a:t>Make participation at meetings easier</a:t>
            </a:r>
            <a:br>
              <a:rPr lang="en-US" dirty="0" smtClean="0"/>
            </a:br>
            <a:endParaRPr lang="en-US" dirty="0"/>
          </a:p>
        </p:txBody>
      </p:sp>
      <p:sp>
        <p:nvSpPr>
          <p:cNvPr id="3" name="Text Placeholder 2"/>
          <p:cNvSpPr>
            <a:spLocks noGrp="1"/>
          </p:cNvSpPr>
          <p:nvPr>
            <p:ph type="body" sz="quarter" idx="13"/>
          </p:nvPr>
        </p:nvSpPr>
        <p:spPr>
          <a:xfrm>
            <a:off x="0" y="1143000"/>
            <a:ext cx="9144000" cy="5511518"/>
          </a:xfrm>
        </p:spPr>
        <p:txBody>
          <a:bodyPr>
            <a:normAutofit fontScale="92500" lnSpcReduction="20000"/>
          </a:bodyPr>
          <a:lstStyle/>
          <a:p>
            <a:r>
              <a:rPr lang="en-US" b="0" dirty="0"/>
              <a:t>“Try and group more operationally-relevant sessions together so that it doesn't require a full week to participate.</a:t>
            </a:r>
            <a:r>
              <a:rPr lang="en-US" b="0" dirty="0" smtClean="0"/>
              <a:t>”</a:t>
            </a:r>
          </a:p>
          <a:p>
            <a:r>
              <a:rPr lang="en-US" b="0" dirty="0"/>
              <a:t>“Publish agendas </a:t>
            </a:r>
            <a:r>
              <a:rPr lang="en-US" b="0" dirty="0" smtClean="0"/>
              <a:t>early”</a:t>
            </a:r>
          </a:p>
          <a:p>
            <a:r>
              <a:rPr lang="en-US" b="0" dirty="0" smtClean="0"/>
              <a:t>“Have </a:t>
            </a:r>
            <a:r>
              <a:rPr lang="en-US" b="0" dirty="0"/>
              <a:t>more operator relevant side </a:t>
            </a:r>
            <a:r>
              <a:rPr lang="en-US" b="0" dirty="0" smtClean="0"/>
              <a:t>meetings” </a:t>
            </a:r>
            <a:r>
              <a:rPr lang="en-US" b="0" i="1" dirty="0"/>
              <a:t>[</a:t>
            </a:r>
            <a:r>
              <a:rPr lang="en-US" b="0" i="1" dirty="0" smtClean="0"/>
              <a:t>and vice verse]</a:t>
            </a:r>
          </a:p>
          <a:p>
            <a:r>
              <a:rPr lang="en-US" b="0" dirty="0" smtClean="0"/>
              <a:t>“</a:t>
            </a:r>
            <a:r>
              <a:rPr lang="en-US" b="0" dirty="0"/>
              <a:t>One day ticket is good idea</a:t>
            </a:r>
            <a:r>
              <a:rPr lang="en-US" b="0" dirty="0" smtClean="0"/>
              <a:t>.”</a:t>
            </a:r>
            <a:endParaRPr lang="en-US" b="0" dirty="0"/>
          </a:p>
          <a:p>
            <a:r>
              <a:rPr lang="en-US" b="0" dirty="0"/>
              <a:t>“Do some IETF meetings in our </a:t>
            </a:r>
            <a:r>
              <a:rPr lang="en-US" b="0" dirty="0" smtClean="0"/>
              <a:t>region”</a:t>
            </a:r>
          </a:p>
          <a:p>
            <a:r>
              <a:rPr lang="en-US" b="0" dirty="0"/>
              <a:t>“Provide more sponsorships</a:t>
            </a:r>
            <a:r>
              <a:rPr lang="en-US" b="0" dirty="0" smtClean="0"/>
              <a:t>”</a:t>
            </a:r>
            <a:endParaRPr lang="en-US" b="0" dirty="0"/>
          </a:p>
          <a:p>
            <a:r>
              <a:rPr lang="en-US" b="0" dirty="0"/>
              <a:t>“Asking vendors to bring operators to the meetings</a:t>
            </a:r>
            <a:r>
              <a:rPr lang="en-US" b="0" dirty="0" smtClean="0"/>
              <a:t>.”</a:t>
            </a:r>
          </a:p>
          <a:p>
            <a:r>
              <a:rPr lang="en-US" b="0" dirty="0"/>
              <a:t>“New ways of gathering people reducing the cost (</a:t>
            </a:r>
            <a:r>
              <a:rPr lang="en-US" b="0" dirty="0" smtClean="0"/>
              <a:t>remote participations </a:t>
            </a:r>
            <a:r>
              <a:rPr lang="en-US" b="0" dirty="0"/>
              <a:t>from multiple locations?).</a:t>
            </a:r>
            <a:r>
              <a:rPr lang="en-US" b="0" dirty="0" smtClean="0"/>
              <a:t>”</a:t>
            </a:r>
          </a:p>
          <a:p>
            <a:r>
              <a:rPr lang="en-US" b="0" dirty="0"/>
              <a:t>“Make remote participation easier.”</a:t>
            </a:r>
          </a:p>
          <a:p>
            <a:endParaRPr lang="en-US" b="0" dirty="0"/>
          </a:p>
        </p:txBody>
      </p:sp>
      <p:sp>
        <p:nvSpPr>
          <p:cNvPr id="4" name="Slide Number Placeholder 3"/>
          <p:cNvSpPr>
            <a:spLocks noGrp="1"/>
          </p:cNvSpPr>
          <p:nvPr>
            <p:ph type="sldNum" sz="quarter" idx="16"/>
          </p:nvPr>
        </p:nvSpPr>
        <p:spPr/>
        <p:txBody>
          <a:bodyPr/>
          <a:lstStyle/>
          <a:p>
            <a:pPr>
              <a:defRPr/>
            </a:pPr>
            <a:fld id="{98A983DF-7F07-534E-B63D-271F25B2DAE9}" type="slidenum">
              <a:rPr lang="en-US" smtClean="0"/>
              <a:pPr>
                <a:defRPr/>
              </a:pPr>
              <a:t>56</a:t>
            </a:fld>
            <a:endParaRPr lang="en-US"/>
          </a:p>
        </p:txBody>
      </p:sp>
    </p:spTree>
    <p:extLst>
      <p:ext uri="{BB962C8B-B14F-4D97-AF65-F5344CB8AC3E}">
        <p14:creationId xmlns:p14="http://schemas.microsoft.com/office/powerpoint/2010/main" val="331435656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
            <a:ext cx="8686800" cy="1143000"/>
          </a:xfrm>
        </p:spPr>
        <p:txBody>
          <a:bodyPr/>
          <a:lstStyle/>
          <a:p>
            <a:r>
              <a:rPr lang="en-US" dirty="0" smtClean="0"/>
              <a:t>Possible Solution:</a:t>
            </a:r>
            <a:br>
              <a:rPr lang="en-US" dirty="0" smtClean="0"/>
            </a:br>
            <a:r>
              <a:rPr lang="en-US" dirty="0" smtClean="0"/>
              <a:t>Make the process more operator friendly</a:t>
            </a:r>
          </a:p>
        </p:txBody>
      </p:sp>
      <p:sp>
        <p:nvSpPr>
          <p:cNvPr id="3" name="Text Placeholder 2"/>
          <p:cNvSpPr>
            <a:spLocks noGrp="1"/>
          </p:cNvSpPr>
          <p:nvPr>
            <p:ph type="body" sz="quarter" idx="13"/>
          </p:nvPr>
        </p:nvSpPr>
        <p:spPr>
          <a:xfrm>
            <a:off x="0" y="1073309"/>
            <a:ext cx="9144000" cy="5572265"/>
          </a:xfrm>
        </p:spPr>
        <p:txBody>
          <a:bodyPr>
            <a:normAutofit fontScale="92500" lnSpcReduction="10000"/>
          </a:bodyPr>
          <a:lstStyle/>
          <a:p>
            <a:r>
              <a:rPr lang="en-US" b="0" dirty="0" smtClean="0"/>
              <a:t>“Create </a:t>
            </a:r>
            <a:r>
              <a:rPr lang="en-US" b="0" dirty="0"/>
              <a:t>a WG for operators to establish business needs, and customer needs - let them create "requirement's documents" in the form of conceptual abstraction meta models that can be put out in the body</a:t>
            </a:r>
            <a:r>
              <a:rPr lang="en-US" b="0" dirty="0" smtClean="0"/>
              <a:t>.”</a:t>
            </a:r>
          </a:p>
          <a:p>
            <a:r>
              <a:rPr lang="en-US" b="0" dirty="0" smtClean="0"/>
              <a:t>“</a:t>
            </a:r>
            <a:r>
              <a:rPr lang="en-US" b="0" dirty="0"/>
              <a:t>Better stewardship/shepherding of drafts and stopping the brain damaged drafts from wasting WG time.  Not everything requires IETF work, nor needs to be written in a standard.”</a:t>
            </a:r>
          </a:p>
          <a:p>
            <a:r>
              <a:rPr lang="en-US" b="0" dirty="0" smtClean="0"/>
              <a:t>“</a:t>
            </a:r>
            <a:r>
              <a:rPr lang="en-US" b="0" dirty="0"/>
              <a:t>The use of operators as working group Operator Councils rather than just having Co-Chairs to determine what topics are good and not good for that working group</a:t>
            </a:r>
            <a:r>
              <a:rPr lang="en-US" b="0" dirty="0" smtClean="0"/>
              <a:t>.”</a:t>
            </a:r>
          </a:p>
          <a:p>
            <a:r>
              <a:rPr lang="en-US" b="0" dirty="0" smtClean="0"/>
              <a:t>“</a:t>
            </a:r>
            <a:r>
              <a:rPr lang="en-US" b="0" dirty="0"/>
              <a:t>It needs more open leadership. The top of the IETF is like merry go round. The same folks make sure their colleagues all get jobs, same names, same people, no change</a:t>
            </a:r>
            <a:r>
              <a:rPr lang="en-US" b="0" dirty="0" smtClean="0"/>
              <a:t>”</a:t>
            </a:r>
          </a:p>
          <a:p>
            <a:r>
              <a:rPr lang="en-US" b="0" dirty="0" smtClean="0"/>
              <a:t>“</a:t>
            </a:r>
            <a:r>
              <a:rPr lang="en-US" b="0" dirty="0"/>
              <a:t>S</a:t>
            </a:r>
            <a:r>
              <a:rPr lang="en-US" b="0" dirty="0" smtClean="0"/>
              <a:t>tart </a:t>
            </a:r>
            <a:r>
              <a:rPr lang="en-US" b="0" dirty="0"/>
              <a:t>to accept that operator requests may be valid even if they are not in agreement with existing opinions.</a:t>
            </a:r>
            <a:r>
              <a:rPr lang="en-US" b="0" dirty="0" smtClean="0"/>
              <a:t>”</a:t>
            </a:r>
            <a:endParaRPr lang="en-US" b="0" dirty="0"/>
          </a:p>
        </p:txBody>
      </p:sp>
      <p:sp>
        <p:nvSpPr>
          <p:cNvPr id="4" name="Slide Number Placeholder 3"/>
          <p:cNvSpPr>
            <a:spLocks noGrp="1"/>
          </p:cNvSpPr>
          <p:nvPr>
            <p:ph type="sldNum" sz="quarter" idx="16"/>
          </p:nvPr>
        </p:nvSpPr>
        <p:spPr/>
        <p:txBody>
          <a:bodyPr/>
          <a:lstStyle/>
          <a:p>
            <a:pPr>
              <a:defRPr/>
            </a:pPr>
            <a:fld id="{98A983DF-7F07-534E-B63D-271F25B2DAE9}" type="slidenum">
              <a:rPr lang="en-US" smtClean="0"/>
              <a:pPr>
                <a:defRPr/>
              </a:pPr>
              <a:t>57</a:t>
            </a:fld>
            <a:endParaRPr lang="en-US"/>
          </a:p>
        </p:txBody>
      </p:sp>
    </p:spTree>
    <p:extLst>
      <p:ext uri="{BB962C8B-B14F-4D97-AF65-F5344CB8AC3E}">
        <p14:creationId xmlns:p14="http://schemas.microsoft.com/office/powerpoint/2010/main" val="131914638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Solution: Require operational input</a:t>
            </a:r>
          </a:p>
        </p:txBody>
      </p:sp>
      <p:sp>
        <p:nvSpPr>
          <p:cNvPr id="4" name="Text Placeholder 3"/>
          <p:cNvSpPr>
            <a:spLocks noGrp="1"/>
          </p:cNvSpPr>
          <p:nvPr>
            <p:ph type="body" sz="quarter" idx="13"/>
          </p:nvPr>
        </p:nvSpPr>
        <p:spPr/>
        <p:txBody>
          <a:bodyPr/>
          <a:lstStyle/>
          <a:p>
            <a:r>
              <a:rPr lang="en-US" b="0" dirty="0"/>
              <a:t>“Require standards to get the buy-in of a variety of operators.</a:t>
            </a:r>
            <a:r>
              <a:rPr lang="en-US" b="0" dirty="0" smtClean="0"/>
              <a:t>”</a:t>
            </a:r>
          </a:p>
          <a:p>
            <a:r>
              <a:rPr lang="en-US" b="0" dirty="0" smtClean="0"/>
              <a:t>“</a:t>
            </a:r>
            <a:r>
              <a:rPr lang="en-US" b="0" dirty="0"/>
              <a:t>define a class of documents that </a:t>
            </a:r>
            <a:r>
              <a:rPr lang="en-US" b="0" dirty="0" smtClean="0"/>
              <a:t>requires </a:t>
            </a:r>
            <a:r>
              <a:rPr lang="en-US" b="0" dirty="0"/>
              <a:t>the participation of at least two </a:t>
            </a:r>
            <a:r>
              <a:rPr lang="en-US" b="0" dirty="0" smtClean="0"/>
              <a:t>operators”</a:t>
            </a:r>
          </a:p>
          <a:p>
            <a:endParaRPr lang="en-US" b="0" dirty="0"/>
          </a:p>
          <a:p>
            <a:r>
              <a:rPr lang="en-US" b="0" i="1" dirty="0" smtClean="0"/>
              <a:t>Related: “I guess, having a BCOP (best current operational practices; like </a:t>
            </a:r>
            <a:r>
              <a:rPr lang="en-US" b="0" i="1" dirty="0" smtClean="0">
                <a:hlinkClick r:id="rId3"/>
              </a:rPr>
              <a:t>http://bcop.nanog.org/</a:t>
            </a:r>
            <a:r>
              <a:rPr lang="en-US" b="0" i="1" dirty="0" smtClean="0"/>
              <a:t> and </a:t>
            </a:r>
            <a:r>
              <a:rPr lang="en-US" b="0" i="1" dirty="0" smtClean="0">
                <a:hlinkClick r:id="rId4"/>
              </a:rPr>
              <a:t>http://www.ipbcop.org/</a:t>
            </a:r>
            <a:r>
              <a:rPr lang="en-US" b="0" i="1" dirty="0" smtClean="0"/>
              <a:t>) would attract more operators.”</a:t>
            </a:r>
            <a:endParaRPr lang="en-US" b="0" i="1" dirty="0"/>
          </a:p>
        </p:txBody>
      </p:sp>
      <p:sp>
        <p:nvSpPr>
          <p:cNvPr id="3" name="Slide Number Placeholder 2"/>
          <p:cNvSpPr>
            <a:spLocks noGrp="1"/>
          </p:cNvSpPr>
          <p:nvPr>
            <p:ph type="sldNum" sz="quarter" idx="16"/>
          </p:nvPr>
        </p:nvSpPr>
        <p:spPr/>
        <p:txBody>
          <a:bodyPr/>
          <a:lstStyle/>
          <a:p>
            <a:pPr>
              <a:defRPr/>
            </a:pPr>
            <a:fld id="{98A983DF-7F07-534E-B63D-271F25B2DAE9}" type="slidenum">
              <a:rPr lang="en-US" smtClean="0"/>
              <a:pPr>
                <a:defRPr/>
              </a:pPr>
              <a:t>58</a:t>
            </a:fld>
            <a:endParaRPr lang="en-US"/>
          </a:p>
        </p:txBody>
      </p:sp>
    </p:spTree>
    <p:extLst>
      <p:ext uri="{BB962C8B-B14F-4D97-AF65-F5344CB8AC3E}">
        <p14:creationId xmlns:p14="http://schemas.microsoft.com/office/powerpoint/2010/main" val="37845165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Solution: Be multi-lingual </a:t>
            </a:r>
            <a:endParaRPr lang="en-US" dirty="0"/>
          </a:p>
        </p:txBody>
      </p:sp>
      <p:sp>
        <p:nvSpPr>
          <p:cNvPr id="3" name="Text Placeholder 2"/>
          <p:cNvSpPr>
            <a:spLocks noGrp="1"/>
          </p:cNvSpPr>
          <p:nvPr>
            <p:ph type="body" sz="quarter" idx="13"/>
          </p:nvPr>
        </p:nvSpPr>
        <p:spPr/>
        <p:txBody>
          <a:bodyPr/>
          <a:lstStyle/>
          <a:p>
            <a:r>
              <a:rPr lang="en-US" b="0" dirty="0"/>
              <a:t>“Introduce works in multi language.”</a:t>
            </a:r>
          </a:p>
          <a:p>
            <a:r>
              <a:rPr lang="en-US" b="0" dirty="0"/>
              <a:t>“Well you see....    武夫盲魯，何須自投入網。    如貴方無心親面請敝人入瓮。    怎以，伯樂就在我不願之處。    感謝 改善我們的世界</a:t>
            </a:r>
            <a:r>
              <a:rPr lang="en-US" b="0" dirty="0" smtClean="0"/>
              <a:t>”</a:t>
            </a:r>
          </a:p>
          <a:p>
            <a:r>
              <a:rPr lang="en-US" b="0" dirty="0" smtClean="0"/>
              <a:t>“We end up sending our best English speakers, rather than our best engineers.”</a:t>
            </a:r>
            <a:endParaRPr lang="en-US" b="0" dirty="0"/>
          </a:p>
          <a:p>
            <a:endParaRPr lang="en-US" b="0" dirty="0"/>
          </a:p>
        </p:txBody>
      </p:sp>
      <p:sp>
        <p:nvSpPr>
          <p:cNvPr id="4" name="Slide Number Placeholder 3"/>
          <p:cNvSpPr>
            <a:spLocks noGrp="1"/>
          </p:cNvSpPr>
          <p:nvPr>
            <p:ph type="sldNum" sz="quarter" idx="16"/>
          </p:nvPr>
        </p:nvSpPr>
        <p:spPr/>
        <p:txBody>
          <a:bodyPr/>
          <a:lstStyle/>
          <a:p>
            <a:pPr>
              <a:defRPr/>
            </a:pPr>
            <a:fld id="{98A983DF-7F07-534E-B63D-271F25B2DAE9}" type="slidenum">
              <a:rPr lang="en-US" smtClean="0"/>
              <a:pPr>
                <a:defRPr/>
              </a:pPr>
              <a:t>59</a:t>
            </a:fld>
            <a:endParaRPr lang="en-US"/>
          </a:p>
        </p:txBody>
      </p:sp>
    </p:spTree>
    <p:extLst>
      <p:ext uri="{BB962C8B-B14F-4D97-AF65-F5344CB8AC3E}">
        <p14:creationId xmlns:p14="http://schemas.microsoft.com/office/powerpoint/2010/main" val="3042626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a:latin typeface="Arial" charset="0"/>
                <a:ea typeface="ＭＳ Ｐゴシック" charset="0"/>
                <a:cs typeface="ＭＳ Ｐゴシック" charset="0"/>
              </a:rPr>
              <a:t>The Plan</a:t>
            </a:r>
          </a:p>
        </p:txBody>
      </p:sp>
      <p:sp>
        <p:nvSpPr>
          <p:cNvPr id="19458" name="Text Placeholder 2"/>
          <p:cNvSpPr>
            <a:spLocks noGrp="1"/>
          </p:cNvSpPr>
          <p:nvPr>
            <p:ph type="body" sz="quarter" idx="13"/>
          </p:nvPr>
        </p:nvSpPr>
        <p:spPr>
          <a:xfrm>
            <a:off x="228600" y="1143000"/>
            <a:ext cx="8686800" cy="4919663"/>
          </a:xfrm>
        </p:spPr>
        <p:txBody>
          <a:bodyPr/>
          <a:lstStyle/>
          <a:p>
            <a:pPr marL="0" indent="0"/>
            <a:r>
              <a:rPr lang="en-US" dirty="0">
                <a:latin typeface="Arial" charset="0"/>
                <a:ea typeface="ＭＳ Ｐゴシック" charset="0"/>
                <a:cs typeface="ＭＳ Ｐゴシック" charset="0"/>
              </a:rPr>
              <a:t>Facilitate increased operator input into the </a:t>
            </a:r>
            <a:r>
              <a:rPr lang="en-US" dirty="0" smtClean="0">
                <a:latin typeface="Arial" charset="0"/>
                <a:ea typeface="ＭＳ Ｐゴシック" charset="0"/>
                <a:cs typeface="ＭＳ Ｐゴシック" charset="0"/>
              </a:rPr>
              <a:t>IETF…</a:t>
            </a:r>
          </a:p>
          <a:p>
            <a:pPr>
              <a:buFont typeface="Arial"/>
              <a:buChar char="•"/>
            </a:pPr>
            <a:r>
              <a:rPr lang="en-US" dirty="0" smtClean="0">
                <a:latin typeface="Arial" charset="0"/>
                <a:ea typeface="ＭＳ Ｐゴシック" charset="0"/>
                <a:cs typeface="ＭＳ Ｐゴシック" charset="0"/>
              </a:rPr>
              <a:t>Phase 1 – Survey the </a:t>
            </a:r>
            <a:r>
              <a:rPr lang="en-US" dirty="0">
                <a:latin typeface="Arial" charset="0"/>
                <a:ea typeface="ＭＳ Ｐゴシック" charset="0"/>
                <a:cs typeface="ＭＳ Ｐゴシック" charset="0"/>
              </a:rPr>
              <a:t>o</a:t>
            </a:r>
            <a:r>
              <a:rPr lang="en-US" dirty="0" smtClean="0">
                <a:latin typeface="Arial" charset="0"/>
                <a:ea typeface="ＭＳ Ｐゴシック" charset="0"/>
                <a:cs typeface="ＭＳ Ｐゴシック" charset="0"/>
              </a:rPr>
              <a:t>perator community</a:t>
            </a:r>
          </a:p>
          <a:p>
            <a:pPr lvl="1">
              <a:buFont typeface="Arial"/>
              <a:buChar char="•"/>
            </a:pPr>
            <a:r>
              <a:rPr lang="en-US" dirty="0"/>
              <a:t>The survey closed on 1 July with over 350 responses</a:t>
            </a:r>
            <a:r>
              <a:rPr lang="en-US" dirty="0" smtClean="0">
                <a:effectLst/>
              </a:rPr>
              <a:t> </a:t>
            </a:r>
            <a:endParaRPr lang="en-US" dirty="0">
              <a:latin typeface="Arial" charset="0"/>
              <a:ea typeface="ＭＳ Ｐゴシック" charset="0"/>
              <a:cs typeface="ＭＳ Ｐゴシック" charset="0"/>
            </a:endParaRPr>
          </a:p>
          <a:p>
            <a:pPr>
              <a:buFont typeface="Arial"/>
              <a:buChar char="•"/>
            </a:pPr>
            <a:r>
              <a:rPr lang="en-US" dirty="0" smtClean="0">
                <a:latin typeface="Arial" charset="0"/>
                <a:ea typeface="ＭＳ Ｐゴシック" charset="0"/>
                <a:cs typeface="ＭＳ Ｐゴシック" charset="0"/>
              </a:rPr>
              <a:t>Phase 2 - </a:t>
            </a:r>
            <a:r>
              <a:rPr lang="en-US" dirty="0"/>
              <a:t>S</a:t>
            </a:r>
            <a:r>
              <a:rPr lang="en-US" dirty="0" smtClean="0"/>
              <a:t>ynthesize and discuss the </a:t>
            </a:r>
            <a:r>
              <a:rPr lang="en-US" dirty="0"/>
              <a:t>survey </a:t>
            </a:r>
            <a:r>
              <a:rPr lang="en-US" dirty="0" smtClean="0"/>
              <a:t>results</a:t>
            </a:r>
            <a:endParaRPr lang="en-US" dirty="0"/>
          </a:p>
          <a:p>
            <a:pPr lvl="1">
              <a:buFont typeface="Arial"/>
              <a:buChar char="•"/>
            </a:pPr>
            <a:r>
              <a:rPr lang="en-US" dirty="0" smtClean="0">
                <a:latin typeface="Arial" charset="0"/>
                <a:ea typeface="ＭＳ Ｐゴシック" charset="0"/>
                <a:cs typeface="ＭＳ Ｐゴシック" charset="0"/>
              </a:rPr>
              <a:t>First, an Internet-Draft: </a:t>
            </a:r>
            <a:r>
              <a:rPr lang="en-US" dirty="0" smtClean="0">
                <a:latin typeface="Arial" charset="0"/>
                <a:ea typeface="ＭＳ Ｐゴシック" charset="0"/>
                <a:cs typeface="ＭＳ Ｐゴシック" charset="0"/>
                <a:hlinkClick r:id="rId2"/>
              </a:rPr>
              <a:t>https://tools.ietf.org/html/draft-opsawg-operators-ietf</a:t>
            </a:r>
            <a:r>
              <a:rPr lang="en-US" dirty="0" smtClean="0">
                <a:latin typeface="Arial" charset="0"/>
                <a:ea typeface="ＭＳ Ｐゴシック" charset="0"/>
                <a:cs typeface="ＭＳ Ｐゴシック" charset="0"/>
              </a:rPr>
              <a:t> </a:t>
            </a:r>
          </a:p>
          <a:p>
            <a:pPr lvl="1">
              <a:buFont typeface="Arial"/>
              <a:buChar char="•"/>
            </a:pPr>
            <a:r>
              <a:rPr lang="en-US" dirty="0" smtClean="0">
                <a:latin typeface="Arial" charset="0"/>
                <a:ea typeface="ＭＳ Ｐゴシック" charset="0"/>
                <a:cs typeface="ＭＳ Ｐゴシック" charset="0"/>
              </a:rPr>
              <a:t>Next: </a:t>
            </a:r>
            <a:r>
              <a:rPr lang="en-US" i="1" dirty="0" smtClean="0">
                <a:latin typeface="Arial" charset="0"/>
                <a:ea typeface="ＭＳ Ｐゴシック" charset="0"/>
                <a:cs typeface="ＭＳ Ｐゴシック" charset="0"/>
              </a:rPr>
              <a:t>Discussion! (here, now)</a:t>
            </a:r>
          </a:p>
          <a:p>
            <a:pPr>
              <a:buFont typeface="Arial"/>
              <a:buChar char="•"/>
            </a:pPr>
            <a:r>
              <a:rPr lang="en-US" dirty="0" smtClean="0">
                <a:latin typeface="Arial" charset="0"/>
                <a:ea typeface="ＭＳ Ｐゴシック" charset="0"/>
                <a:cs typeface="ＭＳ Ｐゴシック" charset="0"/>
              </a:rPr>
              <a:t>Phase 3 – Make the world a better place</a:t>
            </a:r>
            <a:endParaRPr lang="en-US" dirty="0">
              <a:latin typeface="Arial" charset="0"/>
              <a:ea typeface="ＭＳ Ｐゴシック" charset="0"/>
              <a:cs typeface="ＭＳ Ｐゴシック" charset="0"/>
            </a:endParaRPr>
          </a:p>
        </p:txBody>
      </p:sp>
      <p:sp>
        <p:nvSpPr>
          <p:cNvPr id="2" name="Slide Number Placeholder 1"/>
          <p:cNvSpPr>
            <a:spLocks noGrp="1"/>
          </p:cNvSpPr>
          <p:nvPr>
            <p:ph type="sldNum" sz="quarter" idx="16"/>
          </p:nvPr>
        </p:nvSpPr>
        <p:spPr/>
        <p:txBody>
          <a:bodyPr/>
          <a:lstStyle/>
          <a:p>
            <a:pPr>
              <a:defRPr/>
            </a:pPr>
            <a:fld id="{98A983DF-7F07-534E-B63D-271F25B2DAE9}" type="slidenum">
              <a:rPr lang="en-US" smtClean="0"/>
              <a:pPr>
                <a:defRPr/>
              </a:pPr>
              <a:t>6</a:t>
            </a:fld>
            <a:endParaRPr lang="en-US"/>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The Results</a:t>
            </a:r>
            <a:endParaRPr lang="en-US" dirty="0"/>
          </a:p>
        </p:txBody>
      </p:sp>
    </p:spTree>
    <p:extLst>
      <p:ext uri="{BB962C8B-B14F-4D97-AF65-F5344CB8AC3E}">
        <p14:creationId xmlns:p14="http://schemas.microsoft.com/office/powerpoint/2010/main" val="3633596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Job Type</a:t>
            </a:r>
            <a:endParaRPr lang="en-US" dirty="0"/>
          </a:p>
        </p:txBody>
      </p:sp>
      <p:graphicFrame>
        <p:nvGraphicFramePr>
          <p:cNvPr id="5" name="Chart 4"/>
          <p:cNvGraphicFramePr/>
          <p:nvPr>
            <p:extLst>
              <p:ext uri="{D42A27DB-BD31-4B8C-83A1-F6EECF244321}">
                <p14:modId xmlns:p14="http://schemas.microsoft.com/office/powerpoint/2010/main" val="496558389"/>
              </p:ext>
            </p:extLst>
          </p:nvPr>
        </p:nvGraphicFramePr>
        <p:xfrm>
          <a:off x="328444" y="1043774"/>
          <a:ext cx="8708502"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p:nvPr>
            <p:extLst>
              <p:ext uri="{D42A27DB-BD31-4B8C-83A1-F6EECF244321}">
                <p14:modId xmlns:p14="http://schemas.microsoft.com/office/powerpoint/2010/main" val="670842712"/>
              </p:ext>
            </p:extLst>
          </p:nvPr>
        </p:nvGraphicFramePr>
        <p:xfrm>
          <a:off x="328444" y="3968145"/>
          <a:ext cx="8708502"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3" name="Slide Number Placeholder 2"/>
          <p:cNvSpPr>
            <a:spLocks noGrp="1"/>
          </p:cNvSpPr>
          <p:nvPr>
            <p:ph type="sldNum" sz="quarter" idx="12"/>
          </p:nvPr>
        </p:nvSpPr>
        <p:spPr/>
        <p:txBody>
          <a:bodyPr/>
          <a:lstStyle/>
          <a:p>
            <a:pPr>
              <a:defRPr/>
            </a:pPr>
            <a:fld id="{0D55A928-3C4C-0645-A63E-C4870BA8B028}" type="slidenum">
              <a:rPr lang="en-US" smtClean="0"/>
              <a:pPr>
                <a:defRPr/>
              </a:pPr>
              <a:t>8</a:t>
            </a:fld>
            <a:endParaRPr lang="en-US"/>
          </a:p>
        </p:txBody>
      </p:sp>
    </p:spTree>
    <p:extLst>
      <p:ext uri="{BB962C8B-B14F-4D97-AF65-F5344CB8AC3E}">
        <p14:creationId xmlns:p14="http://schemas.microsoft.com/office/powerpoint/2010/main" val="2966647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Job Type (cont.)</a:t>
            </a:r>
            <a:br>
              <a:rPr lang="en-US" smtClean="0"/>
            </a:br>
            <a:endParaRPr lang="en-US" dirty="0"/>
          </a:p>
        </p:txBody>
      </p:sp>
      <p:graphicFrame>
        <p:nvGraphicFramePr>
          <p:cNvPr id="4" name="Chart 3"/>
          <p:cNvGraphicFramePr/>
          <p:nvPr>
            <p:extLst>
              <p:ext uri="{D42A27DB-BD31-4B8C-83A1-F6EECF244321}">
                <p14:modId xmlns:p14="http://schemas.microsoft.com/office/powerpoint/2010/main" val="1017028365"/>
              </p:ext>
            </p:extLst>
          </p:nvPr>
        </p:nvGraphicFramePr>
        <p:xfrm>
          <a:off x="228600" y="1143000"/>
          <a:ext cx="4339030" cy="253867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extLst>
              <p:ext uri="{D42A27DB-BD31-4B8C-83A1-F6EECF244321}">
                <p14:modId xmlns:p14="http://schemas.microsoft.com/office/powerpoint/2010/main" val="1261052230"/>
              </p:ext>
            </p:extLst>
          </p:nvPr>
        </p:nvGraphicFramePr>
        <p:xfrm>
          <a:off x="228600" y="3681678"/>
          <a:ext cx="4339030" cy="262423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p:cNvGraphicFramePr/>
          <p:nvPr>
            <p:extLst>
              <p:ext uri="{D42A27DB-BD31-4B8C-83A1-F6EECF244321}">
                <p14:modId xmlns:p14="http://schemas.microsoft.com/office/powerpoint/2010/main" val="2283858879"/>
              </p:ext>
            </p:extLst>
          </p:nvPr>
        </p:nvGraphicFramePr>
        <p:xfrm>
          <a:off x="4567630" y="1143000"/>
          <a:ext cx="4347770" cy="253867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Chart 9"/>
          <p:cNvGraphicFramePr/>
          <p:nvPr>
            <p:extLst>
              <p:ext uri="{D42A27DB-BD31-4B8C-83A1-F6EECF244321}">
                <p14:modId xmlns:p14="http://schemas.microsoft.com/office/powerpoint/2010/main" val="1661568448"/>
              </p:ext>
            </p:extLst>
          </p:nvPr>
        </p:nvGraphicFramePr>
        <p:xfrm>
          <a:off x="4567630" y="3681678"/>
          <a:ext cx="4347770" cy="2636933"/>
        </p:xfrm>
        <a:graphic>
          <a:graphicData uri="http://schemas.openxmlformats.org/drawingml/2006/chart">
            <c:chart xmlns:c="http://schemas.openxmlformats.org/drawingml/2006/chart" xmlns:r="http://schemas.openxmlformats.org/officeDocument/2006/relationships" r:id="rId6"/>
          </a:graphicData>
        </a:graphic>
      </p:graphicFrame>
      <p:sp>
        <p:nvSpPr>
          <p:cNvPr id="3" name="Slide Number Placeholder 2"/>
          <p:cNvSpPr>
            <a:spLocks noGrp="1"/>
          </p:cNvSpPr>
          <p:nvPr>
            <p:ph type="sldNum" sz="quarter" idx="12"/>
          </p:nvPr>
        </p:nvSpPr>
        <p:spPr/>
        <p:txBody>
          <a:bodyPr/>
          <a:lstStyle/>
          <a:p>
            <a:pPr>
              <a:defRPr/>
            </a:pPr>
            <a:fld id="{0D55A928-3C4C-0645-A63E-C4870BA8B028}" type="slidenum">
              <a:rPr lang="en-US" smtClean="0"/>
              <a:pPr>
                <a:defRPr/>
              </a:pPr>
              <a:t>9</a:t>
            </a:fld>
            <a:endParaRPr lang="en-US"/>
          </a:p>
        </p:txBody>
      </p:sp>
    </p:spTree>
    <p:extLst>
      <p:ext uri="{BB962C8B-B14F-4D97-AF65-F5344CB8AC3E}">
        <p14:creationId xmlns:p14="http://schemas.microsoft.com/office/powerpoint/2010/main" val="3943220624"/>
      </p:ext>
    </p:extLst>
  </p:cSld>
  <p:clrMapOvr>
    <a:masterClrMapping/>
  </p:clrMapOvr>
</p:sld>
</file>

<file path=ppt/theme/theme1.xml><?xml version="1.0" encoding="utf-8"?>
<a:theme xmlns:a="http://schemas.openxmlformats.org/drawingml/2006/main" name="InternetSociety_template">
  <a:themeElements>
    <a:clrScheme name="ISOC">
      <a:dk1>
        <a:srgbClr val="000000"/>
      </a:dk1>
      <a:lt1>
        <a:srgbClr val="FFFFFF"/>
      </a:lt1>
      <a:dk2>
        <a:srgbClr val="0033A0"/>
      </a:dk2>
      <a:lt2>
        <a:srgbClr val="FFFFFF"/>
      </a:lt2>
      <a:accent1>
        <a:srgbClr val="0033A0"/>
      </a:accent1>
      <a:accent2>
        <a:srgbClr val="009FDF"/>
      </a:accent2>
      <a:accent3>
        <a:srgbClr val="001489"/>
      </a:accent3>
      <a:accent4>
        <a:srgbClr val="485CC7"/>
      </a:accent4>
      <a:accent5>
        <a:srgbClr val="63666A"/>
      </a:accent5>
      <a:accent6>
        <a:srgbClr val="97999B"/>
      </a:accent6>
      <a:hlink>
        <a:srgbClr val="009FDF"/>
      </a:hlink>
      <a:folHlink>
        <a:srgbClr val="97999B"/>
      </a:folHlink>
    </a:clrScheme>
    <a:fontScheme name="ISOC">
      <a:majorFont>
        <a:latin typeface="Arial"/>
        <a:ea typeface=""/>
        <a:cs typeface=""/>
      </a:majorFont>
      <a:minorFont>
        <a:latin typeface="Arial"/>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ln w="12700" cap="sq">
          <a:noFill/>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cap="sq">
          <a:solidFill>
            <a:schemeClr val="tx1"/>
          </a:solidFill>
          <a:miter lim="800000"/>
          <a:headEnd type="none"/>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none" rtlCol="0">
        <a:spAutoFit/>
      </a:bodyPr>
      <a:lstStyle>
        <a:defPPr>
          <a:lnSpc>
            <a:spcPct val="90000"/>
          </a:lnSpc>
          <a:spcBef>
            <a:spcPts val="1200"/>
          </a:spcBef>
          <a:defRPr dirty="0" err="1"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PPT Template.potx</Template>
  <TotalTime>8266</TotalTime>
  <Words>5937</Words>
  <Application>Microsoft Macintosh PowerPoint</Application>
  <PresentationFormat>On-screen Show (4:3)</PresentationFormat>
  <Paragraphs>440</Paragraphs>
  <Slides>59</Slides>
  <Notes>31</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InternetSociety_template</vt:lpstr>
      <vt:lpstr>Operators and the IETF</vt:lpstr>
      <vt:lpstr>The Operators</vt:lpstr>
      <vt:lpstr>The IETF</vt:lpstr>
      <vt:lpstr>The Dream</vt:lpstr>
      <vt:lpstr>The Perception</vt:lpstr>
      <vt:lpstr>The Plan</vt:lpstr>
      <vt:lpstr>The Results</vt:lpstr>
      <vt:lpstr>Job Type</vt:lpstr>
      <vt:lpstr>Job Type (cont.) </vt:lpstr>
      <vt:lpstr> IETF Involvement</vt:lpstr>
      <vt:lpstr>Do not currently participate in the IETF</vt:lpstr>
      <vt:lpstr>Do not currently participate on IETF mailing lists</vt:lpstr>
      <vt:lpstr>Do not currently participate in IETF meetings</vt:lpstr>
      <vt:lpstr>General Awareness</vt:lpstr>
      <vt:lpstr>The Synthesis</vt:lpstr>
      <vt:lpstr>Potential Challenges</vt:lpstr>
      <vt:lpstr>Potential Challenge: Time</vt:lpstr>
      <vt:lpstr>Potential Challenge: Time</vt:lpstr>
      <vt:lpstr>Potential Challenge: Culture</vt:lpstr>
      <vt:lpstr>Potential Challenge: Culture</vt:lpstr>
      <vt:lpstr>Potential Challenge: Money</vt:lpstr>
      <vt:lpstr>Potential Challenge: Awareness</vt:lpstr>
      <vt:lpstr>The Discussion</vt:lpstr>
      <vt:lpstr>Possible Solutions</vt:lpstr>
      <vt:lpstr>Possible Solution Area: Communication</vt:lpstr>
      <vt:lpstr>Possible Solution: Mailing List Digests</vt:lpstr>
      <vt:lpstr>Mailing List Digests: A Twist</vt:lpstr>
      <vt:lpstr>Possible Solution: Alternative Communication Mediums</vt:lpstr>
      <vt:lpstr>Possible Solution Area: Communication</vt:lpstr>
      <vt:lpstr>Possible Solution Area: Outreach</vt:lpstr>
      <vt:lpstr>Possible Solution: Direct Outreach</vt:lpstr>
      <vt:lpstr>Possible Solution: Direct Outreach</vt:lpstr>
      <vt:lpstr>Possible Solution: Additional Publicity</vt:lpstr>
      <vt:lpstr>Possible Solution Area: Inclusion</vt:lpstr>
      <vt:lpstr>Possible Solution: Make participation at meetings easier </vt:lpstr>
      <vt:lpstr>Possible Solution: Make the process more operator friendly</vt:lpstr>
      <vt:lpstr>Possible Solution: Require operational input</vt:lpstr>
      <vt:lpstr>Now What?</vt:lpstr>
      <vt:lpstr>Potential Challenges vs. Possible Solutions </vt:lpstr>
      <vt:lpstr>Next Steps</vt:lpstr>
      <vt:lpstr>Batteries Not Included</vt:lpstr>
      <vt:lpstr>Thank You!</vt:lpstr>
      <vt:lpstr>Potential Challenge: Time</vt:lpstr>
      <vt:lpstr>Potential Challenge: Culture</vt:lpstr>
      <vt:lpstr>Potential Challenge: Culture</vt:lpstr>
      <vt:lpstr>Potential Challenge: Money</vt:lpstr>
      <vt:lpstr>Potential Challenge: Awareness</vt:lpstr>
      <vt:lpstr>Possible Solution: Mailing List Digests</vt:lpstr>
      <vt:lpstr>Possible Solution: Mailing List Digests</vt:lpstr>
      <vt:lpstr>Mailing List Digests: A Twist</vt:lpstr>
      <vt:lpstr>Possible Solution: Alternative Communication Mediums</vt:lpstr>
      <vt:lpstr>Possible Solution: Alternative Communication Mediums</vt:lpstr>
      <vt:lpstr>Possible Solution: Direct Outreach</vt:lpstr>
      <vt:lpstr>Possible Solution: Direct Outreach</vt:lpstr>
      <vt:lpstr>Possible Solution: Additional Publicity</vt:lpstr>
      <vt:lpstr>Possible Solution: Make participation at meetings easier </vt:lpstr>
      <vt:lpstr>Possible Solution: Make the process more operator friendly</vt:lpstr>
      <vt:lpstr>Possible Solution: Require operational input</vt:lpstr>
      <vt:lpstr>Possible Solution: Be multi-lingual </vt:lpstr>
    </vt:vector>
  </TitlesOfParts>
  <Company>Internet Society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IPv6, DNSSEC, RPKI, etc.:  What’s the Holdup and How Can We Help? </dc:title>
  <dc:creator>Megan Kruse</dc:creator>
  <cp:lastModifiedBy>Chris Grundemann</cp:lastModifiedBy>
  <cp:revision>86</cp:revision>
  <cp:lastPrinted>2012-05-01T14:34:34Z</cp:lastPrinted>
  <dcterms:created xsi:type="dcterms:W3CDTF">2012-05-04T15:40:29Z</dcterms:created>
  <dcterms:modified xsi:type="dcterms:W3CDTF">2015-02-05T03:07:38Z</dcterms:modified>
</cp:coreProperties>
</file>