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76" r:id="rId5"/>
    <p:sldId id="277" r:id="rId6"/>
    <p:sldId id="278" r:id="rId7"/>
    <p:sldId id="279" r:id="rId8"/>
    <p:sldId id="312" r:id="rId9"/>
    <p:sldId id="280" r:id="rId10"/>
    <p:sldId id="281" r:id="rId11"/>
    <p:sldId id="282" r:id="rId12"/>
    <p:sldId id="283" r:id="rId13"/>
    <p:sldId id="284" r:id="rId14"/>
    <p:sldId id="311" r:id="rId15"/>
    <p:sldId id="285" r:id="rId16"/>
    <p:sldId id="286" r:id="rId17"/>
    <p:sldId id="287" r:id="rId18"/>
    <p:sldId id="289" r:id="rId19"/>
    <p:sldId id="301" r:id="rId20"/>
    <p:sldId id="302" r:id="rId21"/>
    <p:sldId id="291" r:id="rId22"/>
    <p:sldId id="303" r:id="rId23"/>
    <p:sldId id="304" r:id="rId24"/>
    <p:sldId id="305" r:id="rId25"/>
    <p:sldId id="306" r:id="rId26"/>
    <p:sldId id="307" r:id="rId27"/>
    <p:sldId id="308" r:id="rId28"/>
    <p:sldId id="310" r:id="rId29"/>
    <p:sldId id="300" r:id="rId30"/>
  </p:sldIdLst>
  <p:sldSz cx="9144000" cy="5143500" type="screen16x9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328"/>
    <a:srgbClr val="3E9CC9"/>
    <a:srgbClr val="59A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04" autoAdjust="0"/>
    <p:restoredTop sz="96433" autoAdjust="0"/>
  </p:normalViewPr>
  <p:slideViewPr>
    <p:cSldViewPr snapToGrid="0" showGuides="1">
      <p:cViewPr varScale="1">
        <p:scale>
          <a:sx n="147" d="100"/>
          <a:sy n="147" d="100"/>
        </p:scale>
        <p:origin x="-528" y="-112"/>
      </p:cViewPr>
      <p:guideLst>
        <p:guide orient="horz" pos="1416"/>
        <p:guide orient="horz" pos="106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7" d="100"/>
        <a:sy n="167" d="100"/>
      </p:scale>
      <p:origin x="0" y="1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E7DB4A1-9610-9848-A36F-31BE621AC11F}" type="datetimeFigureOut">
              <a:rPr lang="en-US" smtClean="0"/>
              <a:pPr/>
              <a:t>5/14/15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683D140-928F-284A-87C5-F8444E449B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5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D1CA94F-2FB9-B742-B196-00CB902BCC68}" type="datetimeFigureOut">
              <a:rPr lang="en-US" smtClean="0"/>
              <a:pPr/>
              <a:t>5/14/15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59A7C05-42E4-3E48-9629-7CDBA0336C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9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A7C05-42E4-3E48-9629-7CDBA0336C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A7C05-42E4-3E48-9629-7CDBA0336C6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1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/>
            </a:gs>
            <a:gs pos="100000">
              <a:srgbClr val="3E9CC9">
                <a:alpha val="7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064" y="2487083"/>
            <a:ext cx="7772400" cy="1483327"/>
          </a:xfrm>
        </p:spPr>
        <p:txBody>
          <a:bodyPr anchor="ctr" anchorCtr="0"/>
          <a:lstStyle>
            <a:lvl1pPr algn="l">
              <a:defRPr cap="none" baseline="0">
                <a:latin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8705" y="3982942"/>
            <a:ext cx="7772400" cy="529390"/>
          </a:xfrm>
        </p:spPr>
        <p:txBody>
          <a:bodyPr anchor="ctr" anchorCtr="0"/>
          <a:lstStyle>
            <a:lvl1pPr marL="0" indent="0" algn="l">
              <a:buNone/>
              <a:defRPr cap="none" normalizeH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7724" y="4869657"/>
            <a:ext cx="3081832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PDI_Logo_Recolo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0475"/>
            <a:ext cx="5486400" cy="169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" y="0"/>
            <a:ext cx="9144000" cy="822960"/>
          </a:xfrm>
          <a:prstGeom prst="rect">
            <a:avLst/>
          </a:prstGeom>
          <a:gradFill flip="none" rotWithShape="1">
            <a:gsLst>
              <a:gs pos="0">
                <a:srgbClr val="3E9CC9">
                  <a:alpha val="30000"/>
                </a:srgbClr>
              </a:gs>
              <a:gs pos="100000">
                <a:srgbClr val="3E9C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630" y="-2"/>
            <a:ext cx="7526423" cy="822960"/>
          </a:xfrm>
        </p:spPr>
        <p:txBody>
          <a:bodyPr anchor="ctr" anchorCtr="0">
            <a:normAutofit/>
          </a:bodyPr>
          <a:lstStyle>
            <a:lvl1pPr algn="l">
              <a:defRPr sz="3500" cap="none">
                <a:ln w="6350">
                  <a:noFill/>
                </a:ln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629" y="986712"/>
            <a:ext cx="8659355" cy="3778898"/>
          </a:xfrm>
        </p:spPr>
        <p:txBody>
          <a:bodyPr/>
          <a:lstStyle>
            <a:lvl1pPr>
              <a:buClr>
                <a:srgbClr val="E68328"/>
              </a:buClr>
              <a:buSzPct val="75000"/>
              <a:buFontTx/>
              <a:buBlip>
                <a:blip r:embed="rId2"/>
              </a:buBlip>
              <a:defRPr baseline="0"/>
            </a:lvl1pPr>
            <a:lvl2pPr>
              <a:buClr>
                <a:srgbClr val="E68328"/>
              </a:buClr>
              <a:buSzPct val="100000"/>
              <a:buFont typeface="Arial"/>
              <a:buChar char="•"/>
              <a:defRPr/>
            </a:lvl2pPr>
            <a:lvl3pPr>
              <a:buClr>
                <a:srgbClr val="E68328"/>
              </a:buClr>
              <a:buSzPct val="100000"/>
              <a:buFont typeface="Arial"/>
              <a:buChar char="•"/>
              <a:defRPr/>
            </a:lvl3pPr>
            <a:lvl4pPr>
              <a:buClr>
                <a:srgbClr val="E68328"/>
              </a:buClr>
              <a:buSzPct val="100000"/>
              <a:buFont typeface="Arial"/>
              <a:buChar char="•"/>
              <a:defRPr baseline="0"/>
            </a:lvl4pPr>
            <a:lvl5pPr>
              <a:buClr>
                <a:srgbClr val="E68328"/>
              </a:buClr>
              <a:buSzPct val="100000"/>
              <a:buFont typeface="Arial"/>
              <a:buChar char="•"/>
              <a:defRPr baseline="0"/>
            </a:lvl5pPr>
          </a:lstStyle>
          <a:p>
            <a:pPr lvl="0"/>
            <a:r>
              <a:rPr lang="en-US" dirty="0" smtClean="0"/>
              <a:t>Edit Text 1</a:t>
            </a:r>
          </a:p>
          <a:p>
            <a:pPr lvl="1"/>
            <a:r>
              <a:rPr lang="en-US" dirty="0" smtClean="0"/>
              <a:t>Edit Text 2</a:t>
            </a:r>
          </a:p>
          <a:p>
            <a:pPr lvl="2"/>
            <a:r>
              <a:rPr lang="en-US" dirty="0" smtClean="0"/>
              <a:t>Edit Text 3</a:t>
            </a:r>
          </a:p>
          <a:p>
            <a:pPr lvl="3"/>
            <a:r>
              <a:rPr lang="en-US" dirty="0" smtClean="0"/>
              <a:t>Edit Text 4</a:t>
            </a:r>
          </a:p>
          <a:p>
            <a:pPr lvl="4"/>
            <a:r>
              <a:rPr lang="en-US" dirty="0" smtClean="0"/>
              <a:t>Edit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1494" y="4867524"/>
            <a:ext cx="3094118" cy="273844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PDI_Squares_White.png"/>
          <p:cNvPicPr>
            <a:picLocks noChangeAspect="1"/>
          </p:cNvPicPr>
          <p:nvPr userDrawn="1"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68" y="95565"/>
            <a:ext cx="849782" cy="62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"/>
            <a:ext cx="9144000" cy="822960"/>
          </a:xfrm>
          <a:prstGeom prst="rect">
            <a:avLst/>
          </a:prstGeom>
          <a:gradFill flip="none" rotWithShape="1">
            <a:gsLst>
              <a:gs pos="0">
                <a:srgbClr val="3E9CC9">
                  <a:alpha val="30000"/>
                </a:srgbClr>
              </a:gs>
              <a:gs pos="100000">
                <a:srgbClr val="3E9C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7" y="6589"/>
            <a:ext cx="8156957" cy="822960"/>
          </a:xfrm>
        </p:spPr>
        <p:txBody>
          <a:bodyPr>
            <a:normAutofit/>
          </a:bodyPr>
          <a:lstStyle>
            <a:lvl1pPr algn="l"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4504" y="4867524"/>
            <a:ext cx="3001352" cy="2738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7" y="965718"/>
            <a:ext cx="4257525" cy="3820886"/>
          </a:xfrm>
        </p:spPr>
        <p:txBody>
          <a:bodyPr/>
          <a:lstStyle>
            <a:lvl1pPr>
              <a:buClr>
                <a:srgbClr val="E68328"/>
              </a:buClr>
              <a:buSzPct val="75000"/>
              <a:buFontTx/>
              <a:buBlip>
                <a:blip r:embed="rId2"/>
              </a:buBlip>
              <a:defRPr baseline="0"/>
            </a:lvl1pPr>
            <a:lvl2pPr>
              <a:buClr>
                <a:srgbClr val="E68328"/>
              </a:buClr>
              <a:buSzPct val="100000"/>
              <a:buFont typeface="Arial"/>
              <a:buChar char="•"/>
              <a:defRPr/>
            </a:lvl2pPr>
            <a:lvl3pPr>
              <a:buClr>
                <a:srgbClr val="E68328"/>
              </a:buClr>
              <a:buSzPct val="100000"/>
              <a:buFont typeface="Arial"/>
              <a:buChar char="•"/>
              <a:defRPr/>
            </a:lvl3pPr>
            <a:lvl4pPr>
              <a:buClr>
                <a:srgbClr val="E68328"/>
              </a:buClr>
              <a:buSzPct val="100000"/>
              <a:buFont typeface="Arial"/>
              <a:buChar char="•"/>
              <a:defRPr baseline="0"/>
            </a:lvl4pPr>
            <a:lvl5pPr>
              <a:buClr>
                <a:srgbClr val="E68328"/>
              </a:buClr>
              <a:buSzPct val="100000"/>
              <a:buFont typeface="Arial"/>
              <a:buChar char="•"/>
              <a:defRPr baseline="0"/>
            </a:lvl5pPr>
          </a:lstStyle>
          <a:p>
            <a:pPr lvl="0"/>
            <a:r>
              <a:rPr lang="en-US" dirty="0" smtClean="0"/>
              <a:t>Edit Text 1</a:t>
            </a:r>
          </a:p>
          <a:p>
            <a:pPr lvl="1"/>
            <a:r>
              <a:rPr lang="en-US" dirty="0" smtClean="0"/>
              <a:t>Edit Text 2</a:t>
            </a:r>
          </a:p>
          <a:p>
            <a:pPr lvl="2"/>
            <a:r>
              <a:rPr lang="en-US" dirty="0" smtClean="0"/>
              <a:t>Edit Text 3</a:t>
            </a:r>
          </a:p>
          <a:p>
            <a:pPr lvl="3"/>
            <a:r>
              <a:rPr lang="en-US" dirty="0" smtClean="0"/>
              <a:t>Edit Text 4</a:t>
            </a:r>
          </a:p>
          <a:p>
            <a:pPr lvl="4"/>
            <a:r>
              <a:rPr lang="en-US" dirty="0" smtClean="0"/>
              <a:t>Edit Text 5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9891" y="965718"/>
            <a:ext cx="4232075" cy="3820886"/>
          </a:xfrm>
        </p:spPr>
        <p:txBody>
          <a:bodyPr/>
          <a:lstStyle>
            <a:lvl1pPr>
              <a:buClr>
                <a:srgbClr val="E68328"/>
              </a:buClr>
              <a:buSzPct val="75000"/>
              <a:buFontTx/>
              <a:buBlip>
                <a:blip r:embed="rId2"/>
              </a:buBlip>
              <a:defRPr baseline="0"/>
            </a:lvl1pPr>
            <a:lvl2pPr>
              <a:buClr>
                <a:srgbClr val="E68328"/>
              </a:buClr>
              <a:buSzPct val="100000"/>
              <a:buFont typeface="Arial"/>
              <a:buChar char="•"/>
              <a:defRPr/>
            </a:lvl2pPr>
            <a:lvl3pPr>
              <a:buClr>
                <a:srgbClr val="E68328"/>
              </a:buClr>
              <a:buSzPct val="100000"/>
              <a:buFont typeface="Arial"/>
              <a:buChar char="•"/>
              <a:defRPr/>
            </a:lvl3pPr>
            <a:lvl4pPr>
              <a:buClr>
                <a:srgbClr val="E68328"/>
              </a:buClr>
              <a:buSzPct val="100000"/>
              <a:buFont typeface="Arial"/>
              <a:buChar char="•"/>
              <a:defRPr baseline="0"/>
            </a:lvl4pPr>
            <a:lvl5pPr>
              <a:buClr>
                <a:srgbClr val="E68328"/>
              </a:buClr>
              <a:buSzPct val="100000"/>
              <a:buFont typeface="Arial"/>
              <a:buChar char="•"/>
              <a:defRPr baseline="0"/>
            </a:lvl5pPr>
          </a:lstStyle>
          <a:p>
            <a:pPr lvl="0"/>
            <a:r>
              <a:rPr lang="en-US" dirty="0" smtClean="0"/>
              <a:t>Edit Text 1</a:t>
            </a:r>
          </a:p>
          <a:p>
            <a:pPr lvl="1"/>
            <a:r>
              <a:rPr lang="en-US" dirty="0" smtClean="0"/>
              <a:t>Edit Text 2</a:t>
            </a:r>
          </a:p>
          <a:p>
            <a:pPr lvl="2"/>
            <a:r>
              <a:rPr lang="en-US" dirty="0" smtClean="0"/>
              <a:t>Edit Text 3</a:t>
            </a:r>
          </a:p>
          <a:p>
            <a:pPr lvl="3"/>
            <a:r>
              <a:rPr lang="en-US" dirty="0" smtClean="0"/>
              <a:t>Edit Text 4</a:t>
            </a:r>
          </a:p>
          <a:p>
            <a:pPr lvl="4"/>
            <a:r>
              <a:rPr lang="en-US" dirty="0" smtClean="0"/>
              <a:t>Edit Text 5</a:t>
            </a:r>
          </a:p>
        </p:txBody>
      </p:sp>
      <p:pic>
        <p:nvPicPr>
          <p:cNvPr id="12" name="Picture 11" descr="PDI_Squares_White.png"/>
          <p:cNvPicPr>
            <a:picLocks noChangeAspect="1"/>
          </p:cNvPicPr>
          <p:nvPr userDrawn="1"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68" y="95565"/>
            <a:ext cx="849782" cy="62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"/>
            <a:ext cx="9144000" cy="822960"/>
          </a:xfrm>
          <a:prstGeom prst="rect">
            <a:avLst/>
          </a:prstGeom>
          <a:gradFill flip="none" rotWithShape="1">
            <a:gsLst>
              <a:gs pos="0">
                <a:srgbClr val="3E9CC9">
                  <a:alpha val="30000"/>
                </a:srgbClr>
              </a:gs>
              <a:gs pos="100000">
                <a:srgbClr val="3E9C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7" y="6589"/>
            <a:ext cx="8156957" cy="822960"/>
          </a:xfrm>
        </p:spPr>
        <p:txBody>
          <a:bodyPr>
            <a:normAutofit/>
          </a:bodyPr>
          <a:lstStyle>
            <a:lvl1pPr algn="l"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4504" y="4867524"/>
            <a:ext cx="3001352" cy="2738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7" y="986712"/>
            <a:ext cx="8772629" cy="1742492"/>
          </a:xfrm>
        </p:spPr>
        <p:txBody>
          <a:bodyPr/>
          <a:lstStyle>
            <a:lvl1pPr>
              <a:buClr>
                <a:srgbClr val="E68328"/>
              </a:buClr>
              <a:buSzPct val="75000"/>
              <a:buFontTx/>
              <a:buBlip>
                <a:blip r:embed="rId2"/>
              </a:buBlip>
              <a:defRPr baseline="0"/>
            </a:lvl1pPr>
            <a:lvl2pPr>
              <a:buClr>
                <a:srgbClr val="E68328"/>
              </a:buClr>
              <a:buSzPct val="100000"/>
              <a:buFont typeface="Arial"/>
              <a:buChar char="•"/>
              <a:defRPr/>
            </a:lvl2pPr>
            <a:lvl3pPr>
              <a:buClr>
                <a:srgbClr val="E68328"/>
              </a:buClr>
              <a:buSzPct val="100000"/>
              <a:buFont typeface="Arial"/>
              <a:buChar char="•"/>
              <a:defRPr/>
            </a:lvl3pPr>
            <a:lvl4pPr>
              <a:buClr>
                <a:srgbClr val="E68328"/>
              </a:buClr>
              <a:buSzPct val="100000"/>
              <a:buFont typeface="Arial"/>
              <a:buChar char="•"/>
              <a:defRPr baseline="0"/>
            </a:lvl4pPr>
            <a:lvl5pPr>
              <a:buClr>
                <a:srgbClr val="E68328"/>
              </a:buClr>
              <a:buSzPct val="100000"/>
              <a:buFont typeface="Arial"/>
              <a:buChar char="•"/>
              <a:defRPr baseline="0"/>
            </a:lvl5pPr>
          </a:lstStyle>
          <a:p>
            <a:pPr lvl="0"/>
            <a:r>
              <a:rPr lang="en-US" dirty="0" smtClean="0"/>
              <a:t>Edit Text 1</a:t>
            </a:r>
          </a:p>
          <a:p>
            <a:pPr lvl="1"/>
            <a:r>
              <a:rPr lang="en-US" dirty="0" smtClean="0"/>
              <a:t>Edit Text 2</a:t>
            </a:r>
          </a:p>
          <a:p>
            <a:pPr lvl="2"/>
            <a:r>
              <a:rPr lang="en-US" dirty="0" smtClean="0"/>
              <a:t>Edit Text 3</a:t>
            </a:r>
          </a:p>
          <a:p>
            <a:pPr lvl="3"/>
            <a:r>
              <a:rPr lang="en-US" dirty="0" smtClean="0"/>
              <a:t>Edit Text 4</a:t>
            </a:r>
          </a:p>
          <a:p>
            <a:pPr lvl="4"/>
            <a:r>
              <a:rPr lang="en-US" dirty="0" smtClean="0"/>
              <a:t>Edit Text 5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9337" y="2897154"/>
            <a:ext cx="8772629" cy="1694747"/>
          </a:xfrm>
        </p:spPr>
        <p:txBody>
          <a:bodyPr/>
          <a:lstStyle>
            <a:lvl1pPr>
              <a:buClr>
                <a:srgbClr val="E68328"/>
              </a:buClr>
              <a:buSzPct val="75000"/>
              <a:buFontTx/>
              <a:buBlip>
                <a:blip r:embed="rId2"/>
              </a:buBlip>
              <a:defRPr baseline="0"/>
            </a:lvl1pPr>
            <a:lvl2pPr>
              <a:buClr>
                <a:srgbClr val="E68328"/>
              </a:buClr>
              <a:buSzPct val="100000"/>
              <a:buFont typeface="Arial"/>
              <a:buChar char="•"/>
              <a:defRPr/>
            </a:lvl2pPr>
            <a:lvl3pPr>
              <a:buClr>
                <a:srgbClr val="E68328"/>
              </a:buClr>
              <a:buSzPct val="100000"/>
              <a:buFont typeface="Arial"/>
              <a:buChar char="•"/>
              <a:defRPr/>
            </a:lvl3pPr>
            <a:lvl4pPr>
              <a:buClr>
                <a:srgbClr val="E68328"/>
              </a:buClr>
              <a:buSzPct val="100000"/>
              <a:buFont typeface="Arial"/>
              <a:buChar char="•"/>
              <a:defRPr baseline="0"/>
            </a:lvl4pPr>
            <a:lvl5pPr>
              <a:buClr>
                <a:srgbClr val="E68328"/>
              </a:buClr>
              <a:buSzPct val="100000"/>
              <a:buFont typeface="Arial"/>
              <a:buChar char="•"/>
              <a:defRPr baseline="0"/>
            </a:lvl5pPr>
          </a:lstStyle>
          <a:p>
            <a:pPr lvl="0"/>
            <a:r>
              <a:rPr lang="en-US" dirty="0" smtClean="0"/>
              <a:t>Edit Text 1</a:t>
            </a:r>
          </a:p>
          <a:p>
            <a:pPr lvl="1"/>
            <a:r>
              <a:rPr lang="en-US" dirty="0" smtClean="0"/>
              <a:t>Edit Text 2</a:t>
            </a:r>
          </a:p>
          <a:p>
            <a:pPr lvl="2"/>
            <a:r>
              <a:rPr lang="en-US" dirty="0" smtClean="0"/>
              <a:t>Edit Text 3</a:t>
            </a:r>
          </a:p>
          <a:p>
            <a:pPr lvl="3"/>
            <a:r>
              <a:rPr lang="en-US" dirty="0" smtClean="0"/>
              <a:t>Edit Text 4</a:t>
            </a:r>
          </a:p>
          <a:p>
            <a:pPr lvl="4"/>
            <a:r>
              <a:rPr lang="en-US" dirty="0" smtClean="0"/>
              <a:t>Edit Text 5</a:t>
            </a:r>
          </a:p>
        </p:txBody>
      </p:sp>
      <p:pic>
        <p:nvPicPr>
          <p:cNvPr id="12" name="Picture 11" descr="PDI_Squares_White.png"/>
          <p:cNvPicPr>
            <a:picLocks noChangeAspect="1"/>
          </p:cNvPicPr>
          <p:nvPr userDrawn="1"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68" y="95565"/>
            <a:ext cx="849782" cy="6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8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" y="-2"/>
            <a:ext cx="9143999" cy="822960"/>
          </a:xfrm>
          <a:prstGeom prst="rect">
            <a:avLst/>
          </a:prstGeom>
          <a:gradFill flip="none" rotWithShape="1">
            <a:gsLst>
              <a:gs pos="0">
                <a:srgbClr val="3E9CC9">
                  <a:alpha val="30000"/>
                </a:srgbClr>
              </a:gs>
              <a:gs pos="100000">
                <a:srgbClr val="3E9C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"/>
            <a:ext cx="7509606" cy="822960"/>
          </a:xfrm>
        </p:spPr>
        <p:txBody>
          <a:bodyPr>
            <a:normAutofit/>
          </a:bodyPr>
          <a:lstStyle>
            <a:lvl1pPr algn="l"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4" y="4867524"/>
            <a:ext cx="3054361" cy="2738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DI_Squares_White.png"/>
          <p:cNvPicPr>
            <a:picLocks noChangeAspect="1"/>
          </p:cNvPicPr>
          <p:nvPr userDrawn="1"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68" y="95565"/>
            <a:ext cx="849782" cy="62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86752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4752" y="4867524"/>
            <a:ext cx="30543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</a:lstStyle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3448" y="486752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4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nog.org/meetings/nanog34/presentations/gill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microsoft.com/office/2007/relationships/hdphoto" Target="../media/hdphoto1.wdp"/><Relationship Id="rId7" Type="http://schemas.openxmlformats.org/officeDocument/2006/relationships/image" Target="../media/image22.png"/><Relationship Id="rId8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765" y="2840258"/>
            <a:ext cx="8463437" cy="1483327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Role of Analytics in</a:t>
            </a:r>
            <a:br>
              <a:rPr lang="en-US" sz="3600" dirty="0" smtClean="0"/>
            </a:br>
            <a:r>
              <a:rPr lang="en-US" sz="3600" dirty="0" smtClean="0"/>
              <a:t>Routing, Network Performance and SDN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Cengiz Alaettinoglu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345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07503" y="921179"/>
            <a:ext cx="6366465" cy="4088028"/>
            <a:chOff x="2707502" y="1228238"/>
            <a:chExt cx="6366465" cy="5450704"/>
          </a:xfrm>
        </p:grpSpPr>
        <p:pic>
          <p:nvPicPr>
            <p:cNvPr id="8" name="Picture 7" descr="screenshot_19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502" y="1228238"/>
              <a:ext cx="6191111" cy="5290368"/>
            </a:xfrm>
            <a:prstGeom prst="rect">
              <a:avLst/>
            </a:prstGeom>
          </p:spPr>
        </p:pic>
        <p:sp>
          <p:nvSpPr>
            <p:cNvPr id="9" name="Donut 8"/>
            <p:cNvSpPr/>
            <p:nvPr/>
          </p:nvSpPr>
          <p:spPr>
            <a:xfrm>
              <a:off x="8518768" y="2503978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8616767" y="3980475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6404706" y="6221742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5228000" y="6191702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4299803" y="6177414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3337168" y="6101861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Exit-Points Before Incident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0" y="963947"/>
            <a:ext cx="5052646" cy="9759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6 Exit-Points (circled)</a:t>
            </a:r>
          </a:p>
          <a:p>
            <a:r>
              <a:rPr lang="en-US" dirty="0" smtClean="0"/>
              <a:t>Blue routers take the blue exit router…</a:t>
            </a:r>
          </a:p>
        </p:txBody>
      </p:sp>
    </p:spTree>
    <p:extLst>
      <p:ext uri="{BB962C8B-B14F-4D97-AF65-F5344CB8AC3E}">
        <p14:creationId xmlns:p14="http://schemas.microsoft.com/office/powerpoint/2010/main" val="338599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60767" y="973552"/>
            <a:ext cx="6366465" cy="4088028"/>
            <a:chOff x="2707502" y="1228238"/>
            <a:chExt cx="6366465" cy="5450704"/>
          </a:xfrm>
        </p:grpSpPr>
        <p:pic>
          <p:nvPicPr>
            <p:cNvPr id="8" name="Picture 7" descr="screenshot_19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502" y="1228238"/>
              <a:ext cx="6191111" cy="5290368"/>
            </a:xfrm>
            <a:prstGeom prst="rect">
              <a:avLst/>
            </a:prstGeom>
          </p:spPr>
        </p:pic>
        <p:sp>
          <p:nvSpPr>
            <p:cNvPr id="9" name="Donut 8"/>
            <p:cNvSpPr/>
            <p:nvPr/>
          </p:nvSpPr>
          <p:spPr>
            <a:xfrm>
              <a:off x="8518768" y="2503978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8616767" y="3980475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6404706" y="6221742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5228000" y="6191702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4299803" y="6177414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3337168" y="6101861"/>
              <a:ext cx="457200" cy="457200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Route Resolution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29" y="963946"/>
            <a:ext cx="5677503" cy="40009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BGP determines exits</a:t>
            </a:r>
          </a:p>
          <a:p>
            <a:pPr lvl="1"/>
            <a:r>
              <a:rPr lang="en-US" dirty="0" err="1" smtClean="0"/>
              <a:t>NextHop</a:t>
            </a:r>
            <a:r>
              <a:rPr lang="en-US" dirty="0" smtClean="0"/>
              <a:t> attribute</a:t>
            </a:r>
          </a:p>
          <a:p>
            <a:r>
              <a:rPr lang="en-US" dirty="0" smtClean="0"/>
              <a:t>Usually IGP distance determines the closest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accurately, we recursively find </a:t>
            </a:r>
            <a:r>
              <a:rPr lang="en-US" dirty="0"/>
              <a:t>a path to </a:t>
            </a:r>
            <a:r>
              <a:rPr lang="en-US" dirty="0" err="1" smtClean="0"/>
              <a:t>NextHop</a:t>
            </a:r>
            <a:endParaRPr lang="en-US" dirty="0"/>
          </a:p>
          <a:p>
            <a:pPr lvl="1"/>
            <a:r>
              <a:rPr lang="en-US" dirty="0" smtClean="0"/>
              <a:t>IGP, static, BGP, or a series…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21785" y="4683824"/>
            <a:ext cx="57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BGP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848990" y="2135292"/>
            <a:ext cx="146874" cy="2660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95864" y="2161210"/>
            <a:ext cx="786209" cy="2747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11320" y="2184023"/>
            <a:ext cx="50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GP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985337" y="2142941"/>
            <a:ext cx="1693415" cy="2724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2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964" y="1015324"/>
            <a:ext cx="5002696" cy="1769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00661"/>
            <a:ext cx="4328746" cy="3394472"/>
          </a:xfrm>
        </p:spPr>
        <p:txBody>
          <a:bodyPr/>
          <a:lstStyle/>
          <a:p>
            <a:r>
              <a:rPr lang="en-US" dirty="0" smtClean="0"/>
              <a:t>ISIS activity during incident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Donut 9"/>
          <p:cNvSpPr/>
          <p:nvPr/>
        </p:nvSpPr>
        <p:spPr>
          <a:xfrm>
            <a:off x="4395178" y="1028133"/>
            <a:ext cx="390769" cy="1693396"/>
          </a:xfrm>
          <a:prstGeom prst="donut">
            <a:avLst>
              <a:gd name="adj" fmla="val 1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66557" y="2536361"/>
            <a:ext cx="409892" cy="775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shot_2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48" y="80597"/>
            <a:ext cx="2112965" cy="671493"/>
          </a:xfrm>
          <a:prstGeom prst="rect">
            <a:avLst/>
          </a:prstGeom>
        </p:spPr>
      </p:pic>
      <p:pic>
        <p:nvPicPr>
          <p:cNvPr id="13" name="Picture 12" descr="even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" y="3311891"/>
            <a:ext cx="905256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8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Exit-Points During Incident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73909" y="880468"/>
            <a:ext cx="6737121" cy="4153355"/>
            <a:chOff x="2316772" y="1173957"/>
            <a:chExt cx="6795965" cy="5787695"/>
          </a:xfrm>
        </p:grpSpPr>
        <p:pic>
          <p:nvPicPr>
            <p:cNvPr id="7" name="Picture 6" descr="screenshot_20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772" y="1173957"/>
              <a:ext cx="6662614" cy="5669754"/>
            </a:xfrm>
            <a:prstGeom prst="rect">
              <a:avLst/>
            </a:prstGeom>
          </p:spPr>
        </p:pic>
        <p:sp>
          <p:nvSpPr>
            <p:cNvPr id="8" name="Donut 7"/>
            <p:cNvSpPr/>
            <p:nvPr/>
          </p:nvSpPr>
          <p:spPr>
            <a:xfrm>
              <a:off x="3025410" y="6431587"/>
              <a:ext cx="415074" cy="430048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057647" y="6503672"/>
              <a:ext cx="415074" cy="430048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5063148" y="6531604"/>
              <a:ext cx="415074" cy="430048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6008685" y="6503026"/>
              <a:ext cx="415074" cy="430048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8697663" y="4156054"/>
              <a:ext cx="415074" cy="430048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8580311" y="2538880"/>
              <a:ext cx="415074" cy="430048"/>
            </a:xfrm>
            <a:prstGeom prst="donut">
              <a:avLst>
                <a:gd name="adj" fmla="val 97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2722564" y="5225366"/>
              <a:ext cx="415074" cy="430048"/>
            </a:xfrm>
            <a:prstGeom prst="donut">
              <a:avLst>
                <a:gd name="adj" fmla="val 9782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5372101" y="4478351"/>
              <a:ext cx="415074" cy="430048"/>
            </a:xfrm>
            <a:prstGeom prst="donut">
              <a:avLst>
                <a:gd name="adj" fmla="val 9782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5147283" y="5341378"/>
              <a:ext cx="415074" cy="430048"/>
            </a:xfrm>
            <a:prstGeom prst="donut">
              <a:avLst>
                <a:gd name="adj" fmla="val 9782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17"/>
            <p:cNvSpPr/>
            <p:nvPr/>
          </p:nvSpPr>
          <p:spPr>
            <a:xfrm>
              <a:off x="7246353" y="2338320"/>
              <a:ext cx="415074" cy="430048"/>
            </a:xfrm>
            <a:prstGeom prst="donut">
              <a:avLst>
                <a:gd name="adj" fmla="val 9782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6884856" y="4156054"/>
              <a:ext cx="415074" cy="430048"/>
            </a:xfrm>
            <a:prstGeom prst="donut">
              <a:avLst>
                <a:gd name="adj" fmla="val 9782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6261953" y="5037160"/>
              <a:ext cx="415074" cy="430048"/>
            </a:xfrm>
            <a:prstGeom prst="donut">
              <a:avLst>
                <a:gd name="adj" fmla="val 9782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7" y="892420"/>
            <a:ext cx="8057934" cy="3394472"/>
          </a:xfrm>
        </p:spPr>
        <p:txBody>
          <a:bodyPr/>
          <a:lstStyle/>
          <a:p>
            <a:r>
              <a:rPr lang="en-US" dirty="0" smtClean="0"/>
              <a:t>6 more exit-points popped up</a:t>
            </a:r>
          </a:p>
          <a:p>
            <a:pPr lvl="1"/>
            <a:r>
              <a:rPr lang="en-US" dirty="0" smtClean="0"/>
              <a:t>All core routers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EBGP</a:t>
            </a:r>
          </a:p>
        </p:txBody>
      </p:sp>
    </p:spTree>
    <p:extLst>
      <p:ext uri="{BB962C8B-B14F-4D97-AF65-F5344CB8AC3E}">
        <p14:creationId xmlns:p14="http://schemas.microsoft.com/office/powerpoint/2010/main" val="41816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68977"/>
            <a:ext cx="7514431" cy="872897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27" y="4068946"/>
            <a:ext cx="7402301" cy="932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Path Before and After the Incident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screenshot_2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21" y="1066891"/>
            <a:ext cx="3273463" cy="1373432"/>
          </a:xfrm>
          <a:prstGeom prst="rect">
            <a:avLst/>
          </a:prstGeom>
        </p:spPr>
      </p:pic>
      <p:pic>
        <p:nvPicPr>
          <p:cNvPr id="11" name="Picture 10" descr="screenshot_2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2" y="1066891"/>
            <a:ext cx="3324409" cy="1373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0821" y="902488"/>
            <a:ext cx="102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Before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2120" y="89891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83969" y="3161310"/>
            <a:ext cx="127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Route Recursion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24" idx="6"/>
          </p:cNvCxnSpPr>
          <p:nvPr/>
        </p:nvCxnSpPr>
        <p:spPr>
          <a:xfrm flipH="1">
            <a:off x="7275371" y="3546488"/>
            <a:ext cx="895557" cy="337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  <a:endCxn id="25" idx="0"/>
          </p:cNvCxnSpPr>
          <p:nvPr/>
        </p:nvCxnSpPr>
        <p:spPr>
          <a:xfrm flipH="1">
            <a:off x="7760254" y="3807641"/>
            <a:ext cx="963038" cy="964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nut 23"/>
          <p:cNvSpPr/>
          <p:nvPr/>
        </p:nvSpPr>
        <p:spPr>
          <a:xfrm>
            <a:off x="4872140" y="3731246"/>
            <a:ext cx="2403230" cy="305651"/>
          </a:xfrm>
          <a:prstGeom prst="donut">
            <a:avLst>
              <a:gd name="adj" fmla="val 89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6558639" y="4772060"/>
            <a:ext cx="2403230" cy="285750"/>
          </a:xfrm>
          <a:prstGeom prst="donut">
            <a:avLst>
              <a:gd name="adj" fmla="val 89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667066"/>
            <a:ext cx="836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BGP Next hop resolution: before 128.9.129.1</a:t>
            </a:r>
            <a:r>
              <a:rPr lang="en-US" dirty="0">
                <a:solidFill>
                  <a:prstClr val="black"/>
                </a:solidFill>
              </a:rPr>
              <a:t>/</a:t>
            </a:r>
            <a:r>
              <a:rPr lang="en-US" dirty="0" smtClean="0">
                <a:solidFill>
                  <a:prstClr val="black"/>
                </a:solidFill>
              </a:rPr>
              <a:t>32 in ISIS vs. after 128.9.128.0/19 in BGP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275032" y="1785261"/>
            <a:ext cx="411480" cy="308610"/>
          </a:xfrm>
          <a:prstGeom prst="donut">
            <a:avLst>
              <a:gd name="adj" fmla="val 97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499820" y="1558092"/>
            <a:ext cx="411480" cy="308610"/>
          </a:xfrm>
          <a:prstGeom prst="donut">
            <a:avLst>
              <a:gd name="adj" fmla="val 978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8453893" y="1812456"/>
            <a:ext cx="411480" cy="308610"/>
          </a:xfrm>
          <a:prstGeom prst="donut">
            <a:avLst>
              <a:gd name="adj" fmla="val 97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3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 of Black Holing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3" y="905609"/>
            <a:ext cx="8911072" cy="39971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Every SP announces its address space externally in BGP</a:t>
            </a:r>
          </a:p>
          <a:p>
            <a:pPr lvl="1"/>
            <a:r>
              <a:rPr lang="en-US" dirty="0" smtClean="0"/>
              <a:t>128.9.128.0/19 BGP route is for this purpose</a:t>
            </a:r>
          </a:p>
          <a:p>
            <a:pPr lvl="1"/>
            <a:r>
              <a:rPr lang="en-US" dirty="0" smtClean="0"/>
              <a:t>But it also resolves the </a:t>
            </a:r>
            <a:r>
              <a:rPr lang="en-US" dirty="0" err="1" smtClean="0"/>
              <a:t>NextHop</a:t>
            </a:r>
            <a:r>
              <a:rPr lang="en-US" dirty="0" smtClean="0"/>
              <a:t> address 128.9.129.1/32</a:t>
            </a:r>
          </a:p>
          <a:p>
            <a:r>
              <a:rPr lang="en-US" dirty="0" smtClean="0"/>
              <a:t>When the peering router crashed</a:t>
            </a:r>
          </a:p>
          <a:p>
            <a:pPr lvl="1"/>
            <a:r>
              <a:rPr lang="en-US" dirty="0" smtClean="0"/>
              <a:t>IGP routes from that router were withdrawn in milliseconds</a:t>
            </a:r>
          </a:p>
          <a:p>
            <a:pPr lvl="1"/>
            <a:r>
              <a:rPr lang="en-US" dirty="0" smtClean="0"/>
              <a:t>BGP </a:t>
            </a:r>
            <a:r>
              <a:rPr lang="en-US" dirty="0"/>
              <a:t>routes from that router were </a:t>
            </a:r>
            <a:r>
              <a:rPr lang="en-US" dirty="0" smtClean="0"/>
              <a:t>not withdrawn</a:t>
            </a:r>
          </a:p>
          <a:p>
            <a:pPr lvl="2"/>
            <a:r>
              <a:rPr lang="en-US" dirty="0" smtClean="0"/>
              <a:t>3 KEEPALIVEs of 60 seconds each – router rebooted before this</a:t>
            </a:r>
          </a:p>
          <a:p>
            <a:pPr lvl="1"/>
            <a:r>
              <a:rPr lang="en-US" dirty="0" smtClean="0"/>
              <a:t>These BGP routes were now resolved by 128.9.128.0</a:t>
            </a:r>
            <a:r>
              <a:rPr lang="en-US" dirty="0"/>
              <a:t>/</a:t>
            </a:r>
            <a:r>
              <a:rPr lang="en-US" dirty="0" smtClean="0"/>
              <a:t>19 in BGP</a:t>
            </a:r>
          </a:p>
          <a:p>
            <a:pPr lvl="1"/>
            <a:r>
              <a:rPr lang="en-US" dirty="0" smtClean="0"/>
              <a:t>Injected by 6 core routers</a:t>
            </a:r>
          </a:p>
          <a:p>
            <a:pPr lvl="1"/>
            <a:r>
              <a:rPr lang="en-US" dirty="0" smtClean="0"/>
              <a:t>Distance to a core router from any router is very low</a:t>
            </a:r>
          </a:p>
          <a:p>
            <a:pPr lvl="1"/>
            <a:r>
              <a:rPr lang="en-US" dirty="0" smtClean="0"/>
              <a:t>Every router uses the dead router’s BGP routes</a:t>
            </a:r>
          </a:p>
          <a:p>
            <a:endParaRPr lang="en-US" dirty="0" smtClean="0"/>
          </a:p>
          <a:p>
            <a:r>
              <a:rPr lang="en-US" i="1" dirty="0" smtClean="0"/>
              <a:t>We are good at designing networks when everything is up and running, but failure cases are often beyond our imagination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3" y="905609"/>
            <a:ext cx="8911072" cy="39971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Insert a really expensive static route for the /19 to ISIS </a:t>
            </a:r>
          </a:p>
          <a:p>
            <a:pPr lvl="1"/>
            <a:r>
              <a:rPr lang="en-US" dirty="0" smtClean="0"/>
              <a:t>It should cost more than longest possible path in IGP</a:t>
            </a:r>
          </a:p>
          <a:p>
            <a:pPr lvl="1"/>
            <a:r>
              <a:rPr lang="en-US" dirty="0" smtClean="0"/>
              <a:t>ISIS routes preferred over BGP routes and will hide the /19 BGP route in recursion</a:t>
            </a:r>
          </a:p>
          <a:p>
            <a:pPr lvl="1"/>
            <a:r>
              <a:rPr lang="en-US" dirty="0" smtClean="0"/>
              <a:t>Now, when a peering router crashes, the traffic will choose a true exit</a:t>
            </a:r>
          </a:p>
          <a:p>
            <a:pPr lvl="1"/>
            <a:r>
              <a:rPr lang="en-US" dirty="0" smtClean="0"/>
              <a:t>See: </a:t>
            </a:r>
            <a:r>
              <a:rPr lang="en-US" sz="1900" dirty="0" smtClean="0">
                <a:hlinkClick r:id="rId2"/>
              </a:rPr>
              <a:t>http://www.nanog.org/meetings/nanog34/presentations/gill.pdf</a:t>
            </a:r>
            <a:endParaRPr lang="en-US" sz="1900" dirty="0" smtClean="0"/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</a:t>
            </a:r>
            <a:r>
              <a:rPr lang="en-US" dirty="0" smtClean="0"/>
              <a:t>: Make </a:t>
            </a:r>
            <a:r>
              <a:rPr lang="en-US" dirty="0"/>
              <a:t>IBGP session </a:t>
            </a:r>
            <a:r>
              <a:rPr lang="en-US" dirty="0" smtClean="0"/>
              <a:t>converge </a:t>
            </a:r>
            <a:r>
              <a:rPr lang="en-US" dirty="0"/>
              <a:t>faster </a:t>
            </a:r>
            <a:r>
              <a:rPr lang="en-US" dirty="0" smtClean="0"/>
              <a:t>(like running BFD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One may argue the root cause is that BGP was too slow to withdraw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will lose the IBGP session each time the IGP path of the session </a:t>
            </a:r>
            <a:r>
              <a:rPr lang="en-US" dirty="0" smtClean="0"/>
              <a:t>changes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2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Challenges in Operating SDN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31" y="3194176"/>
            <a:ext cx="380246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30" y="1199911"/>
            <a:ext cx="411480" cy="369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3825" y="3146702"/>
            <a:ext cx="3023368" cy="17543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/>
              <a:t>What governs whether or not these programmatic changes should be made? </a:t>
            </a:r>
            <a:br>
              <a:rPr lang="en-US" dirty="0"/>
            </a:br>
            <a:r>
              <a:rPr lang="en-US" dirty="0"/>
              <a:t>What will be their impact?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3153" y="1096948"/>
            <a:ext cx="3514383" cy="210057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/>
              <a:t>SDN makes networks programmable for</a:t>
            </a:r>
          </a:p>
          <a:p>
            <a:pPr marL="214308" indent="-214308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Network overlays</a:t>
            </a:r>
          </a:p>
          <a:p>
            <a:pPr marL="214308" indent="-214308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Bandwidth reservation</a:t>
            </a:r>
          </a:p>
          <a:p>
            <a:pPr marL="214308" indent="-214308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Demand placement</a:t>
            </a:r>
          </a:p>
          <a:p>
            <a:pPr marL="214308" indent="-214308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Service deployment</a:t>
            </a:r>
          </a:p>
          <a:p>
            <a:pPr marL="214308" indent="-214308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Etc.</a:t>
            </a:r>
          </a:p>
          <a:p>
            <a:r>
              <a:rPr lang="en-US" dirty="0"/>
              <a:t>		</a:t>
            </a:r>
            <a:r>
              <a:rPr lang="en-US" sz="1500" dirty="0"/>
              <a:t>-- but 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84899" y="1216826"/>
            <a:ext cx="5153967" cy="2214863"/>
            <a:chOff x="3661111" y="937506"/>
            <a:chExt cx="5153967" cy="2214863"/>
          </a:xfrm>
        </p:grpSpPr>
        <p:grpSp>
          <p:nvGrpSpPr>
            <p:cNvPr id="25" name="Group 24"/>
            <p:cNvGrpSpPr/>
            <p:nvPr/>
          </p:nvGrpSpPr>
          <p:grpSpPr>
            <a:xfrm>
              <a:off x="3661112" y="2339081"/>
              <a:ext cx="5153966" cy="813288"/>
              <a:chOff x="1375" y="5076885"/>
              <a:chExt cx="9581663" cy="914400"/>
            </a:xfrm>
          </p:grpSpPr>
          <p:sp>
            <p:nvSpPr>
              <p:cNvPr id="26" name="Rounded Rectangle 57"/>
              <p:cNvSpPr/>
              <p:nvPr/>
            </p:nvSpPr>
            <p:spPr>
              <a:xfrm>
                <a:off x="1375" y="5076885"/>
                <a:ext cx="9581663" cy="914400"/>
              </a:xfrm>
              <a:prstGeom prst="rect">
                <a:avLst/>
              </a:prstGeom>
              <a:solidFill>
                <a:srgbClr val="E6832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914378">
                  <a:defRPr/>
                </a:pPr>
                <a:r>
                  <a:rPr lang="en-US" sz="1200" b="1" kern="0" cap="all" dirty="0">
                    <a:ln w="3175">
                      <a:noFill/>
                    </a:ln>
                    <a:solidFill>
                      <a:prstClr val="white"/>
                    </a:solidFill>
                    <a:latin typeface="Arial"/>
                    <a:cs typeface="Arial"/>
                  </a:rPr>
                  <a:t>Physical &amp; Virtual</a:t>
                </a:r>
                <a:br>
                  <a:rPr lang="en-US" sz="1200" b="1" kern="0" cap="all" dirty="0">
                    <a:ln w="3175">
                      <a:noFill/>
                    </a:ln>
                    <a:solidFill>
                      <a:prstClr val="white"/>
                    </a:solidFill>
                    <a:latin typeface="Arial"/>
                    <a:cs typeface="Arial"/>
                  </a:rPr>
                </a:br>
                <a:r>
                  <a:rPr lang="en-US" sz="1200" b="1" kern="0" cap="all" dirty="0">
                    <a:ln w="3175">
                      <a:noFill/>
                    </a:ln>
                    <a:solidFill>
                      <a:prstClr val="white"/>
                    </a:solidFill>
                    <a:latin typeface="Arial"/>
                    <a:cs typeface="Arial"/>
                  </a:rPr>
                  <a:t>Routers, Switches &amp;</a:t>
                </a:r>
                <a:br>
                  <a:rPr lang="en-US" sz="1200" b="1" kern="0" cap="all" dirty="0">
                    <a:ln w="3175">
                      <a:noFill/>
                    </a:ln>
                    <a:solidFill>
                      <a:prstClr val="white"/>
                    </a:solidFill>
                    <a:latin typeface="Arial"/>
                    <a:cs typeface="Arial"/>
                  </a:rPr>
                </a:br>
                <a:r>
                  <a:rPr lang="en-US" sz="1200" b="1" kern="0" cap="all" dirty="0">
                    <a:ln w="3175">
                      <a:noFill/>
                    </a:ln>
                    <a:solidFill>
                      <a:prstClr val="white"/>
                    </a:solidFill>
                    <a:latin typeface="Arial"/>
                    <a:cs typeface="Arial"/>
                  </a:rPr>
                  <a:t>Network functions</a:t>
                </a:r>
              </a:p>
            </p:txBody>
          </p:sp>
          <p:pic>
            <p:nvPicPr>
              <p:cNvPr id="27" name="Picture 7" descr="C:\Users\Junaed\Downloads\data29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028" y="5079228"/>
                <a:ext cx="1288026" cy="817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C:\Users\Junaed\Downloads\network26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2644" y="5201927"/>
                <a:ext cx="1271144" cy="700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3661111" y="937506"/>
              <a:ext cx="5153967" cy="569971"/>
              <a:chOff x="1203602" y="1673339"/>
              <a:chExt cx="5668477" cy="64083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203602" y="1673339"/>
                <a:ext cx="5668477" cy="640832"/>
              </a:xfrm>
              <a:prstGeom prst="rect">
                <a:avLst/>
              </a:prstGeom>
              <a:solidFill>
                <a:srgbClr val="92D050">
                  <a:alpha val="4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914378">
                  <a:defRPr/>
                </a:pPr>
                <a:r>
                  <a:rPr lang="en-US" sz="1200" b="1" kern="0" cap="all" dirty="0">
                    <a:ln w="3175"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Applications</a:t>
                </a:r>
                <a:endParaRPr lang="en-US" b="1" kern="0" cap="all" dirty="0">
                  <a:ln w="3175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23009" y="1763778"/>
                <a:ext cx="960120" cy="457738"/>
              </a:xfrm>
              <a:prstGeom prst="rect">
                <a:avLst/>
              </a:prstGeom>
              <a:solidFill>
                <a:srgbClr val="59AB3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r>
                  <a:rPr lang="en-US" sz="900" kern="0" dirty="0">
                    <a:ln w="3175">
                      <a:noFill/>
                    </a:ln>
                    <a:solidFill>
                      <a:prstClr val="white"/>
                    </a:solidFill>
                    <a:latin typeface="Arial"/>
                    <a:cs typeface="Arial"/>
                  </a:rPr>
                  <a:t>Bandwidth Calendaring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48982" y="1768104"/>
                <a:ext cx="960120" cy="457738"/>
              </a:xfrm>
              <a:prstGeom prst="rect">
                <a:avLst/>
              </a:prstGeom>
              <a:solidFill>
                <a:srgbClr val="59AB3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r>
                  <a:rPr lang="en-US" sz="900" kern="0" dirty="0">
                    <a:ln w="3175">
                      <a:noFill/>
                    </a:ln>
                    <a:solidFill>
                      <a:prstClr val="white"/>
                    </a:solidFill>
                    <a:latin typeface="Arial"/>
                    <a:cs typeface="Arial"/>
                  </a:rPr>
                  <a:t>Demand Placement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84424" y="1768104"/>
                <a:ext cx="960120" cy="457738"/>
              </a:xfrm>
              <a:prstGeom prst="rect">
                <a:avLst/>
              </a:prstGeom>
              <a:solidFill>
                <a:srgbClr val="59AB3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r>
                  <a:rPr lang="en-US" sz="900" kern="0" dirty="0">
                    <a:ln w="3175">
                      <a:noFill/>
                    </a:ln>
                    <a:solidFill>
                      <a:prstClr val="white"/>
                    </a:solidFill>
                    <a:latin typeface="Arial"/>
                    <a:cs typeface="Arial"/>
                  </a:rPr>
                  <a:t>Service Deployment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863134" y="1769592"/>
                <a:ext cx="960120" cy="457738"/>
              </a:xfrm>
              <a:prstGeom prst="rect">
                <a:avLst/>
              </a:prstGeom>
              <a:solidFill>
                <a:srgbClr val="59AB3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r>
                  <a:rPr lang="en-US" sz="900" kern="0" dirty="0">
                    <a:ln w="3175">
                      <a:noFill/>
                    </a:ln>
                    <a:solidFill>
                      <a:prstClr val="white"/>
                    </a:solidFill>
                    <a:latin typeface="Arial"/>
                    <a:cs typeface="Arial"/>
                  </a:rPr>
                  <a:t>ETC.</a:t>
                </a:r>
              </a:p>
            </p:txBody>
          </p:sp>
        </p:grpSp>
        <p:sp>
          <p:nvSpPr>
            <p:cNvPr id="41" name="Rounded Rectangle 57"/>
            <p:cNvSpPr/>
            <p:nvPr/>
          </p:nvSpPr>
          <p:spPr>
            <a:xfrm>
              <a:off x="4178906" y="1599596"/>
              <a:ext cx="4297680" cy="6506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r>
                <a:rPr lang="en-US" sz="1200" b="1" kern="0" cap="all" dirty="0">
                  <a:ln w="3175">
                    <a:noFill/>
                  </a:ln>
                  <a:solidFill>
                    <a:prstClr val="white"/>
                  </a:solidFill>
                  <a:latin typeface="Arial"/>
                  <a:cs typeface="Arial"/>
                </a:rPr>
                <a:t>SDN CONTROLLERS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99356" y="2018641"/>
              <a:ext cx="44422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Southbound APIs: OpenFlow, i2RS, PCE, NETCONF, </a:t>
              </a:r>
              <a:r>
                <a:rPr lang="en-US" sz="1100" dirty="0" err="1">
                  <a:solidFill>
                    <a:schemeClr val="bg1"/>
                  </a:solidFill>
                </a:rPr>
                <a:t>ForCES</a:t>
              </a:r>
              <a:r>
                <a:rPr lang="en-US" sz="1100" dirty="0">
                  <a:solidFill>
                    <a:schemeClr val="bg1"/>
                  </a:solidFill>
                </a:rPr>
                <a:t>, SNMP, CLI, etc.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56986" y="1584658"/>
              <a:ext cx="11686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Northbound APIs</a:t>
              </a:r>
            </a:p>
          </p:txBody>
        </p:sp>
        <p:pic>
          <p:nvPicPr>
            <p:cNvPr id="47" name="Picture 7" descr="C:\Users\Junaed\Downloads\data2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162" y="2329979"/>
              <a:ext cx="692828" cy="72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C:\Users\Junaed\Downloads\network2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990" y="2439110"/>
              <a:ext cx="683747" cy="623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4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0630" y="-2"/>
            <a:ext cx="798897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Need for Analytics-Driven Applications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major apps/services are introduced, planning groups validate capacity</a:t>
            </a:r>
          </a:p>
          <a:p>
            <a:pPr lvl="1"/>
            <a:r>
              <a:rPr lang="en-US" dirty="0" smtClean="0"/>
              <a:t>Quality of Experience expectations</a:t>
            </a:r>
          </a:p>
          <a:p>
            <a:pPr lvl="1"/>
            <a:r>
              <a:rPr lang="en-US" dirty="0" smtClean="0"/>
              <a:t>Capacity planning</a:t>
            </a:r>
          </a:p>
          <a:p>
            <a:pPr lvl="1"/>
            <a:r>
              <a:rPr lang="en-US" dirty="0" smtClean="0"/>
              <a:t>Changes to the topology, </a:t>
            </a:r>
            <a:r>
              <a:rPr lang="en-US" dirty="0" err="1" smtClean="0"/>
              <a:t>CoS</a:t>
            </a:r>
            <a:r>
              <a:rPr lang="en-US" dirty="0" smtClean="0"/>
              <a:t> treatment, …</a:t>
            </a:r>
          </a:p>
          <a:p>
            <a:r>
              <a:rPr lang="en-US" dirty="0" smtClean="0"/>
              <a:t>If the apps/services are being rolled out without operator intervention, how do you plan for them?</a:t>
            </a:r>
          </a:p>
          <a:p>
            <a:pPr lvl="1"/>
            <a:r>
              <a:rPr lang="en-US" dirty="0" smtClean="0"/>
              <a:t>SDN analytics addresses this concern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2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Rich Analytics Help a Bandwidth</a:t>
            </a:r>
            <a:br>
              <a:rPr lang="en-US" sz="2800" dirty="0" smtClean="0"/>
            </a:br>
            <a:r>
              <a:rPr lang="en-US" sz="2800" dirty="0" smtClean="0"/>
              <a:t>Scheduling Application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Bandwidth scheduling: can I move </a:t>
            </a:r>
            <a:r>
              <a:rPr lang="en-US" dirty="0" smtClean="0">
                <a:latin typeface="Lucida Calligraphy" panose="03010101010101010101" pitchFamily="66" charset="0"/>
                <a:cs typeface="Arial" panose="020B0604020202020204" pitchFamily="34" charset="0"/>
              </a:rPr>
              <a:t>X</a:t>
            </a:r>
            <a:r>
              <a:rPr lang="en-US" dirty="0" smtClean="0"/>
              <a:t> bps from A to B</a:t>
            </a:r>
            <a:br>
              <a:rPr lang="en-US" dirty="0" smtClean="0"/>
            </a:br>
            <a:r>
              <a:rPr lang="en-US" dirty="0" smtClean="0"/>
              <a:t>at time </a:t>
            </a:r>
            <a:r>
              <a:rPr lang="en-US" dirty="0" smtClean="0">
                <a:latin typeface="Lucida Calligraphy" panose="03010101010101010101" pitchFamily="66" charset="0"/>
              </a:rPr>
              <a:t>t </a:t>
            </a:r>
            <a:r>
              <a:rPr lang="en-US" dirty="0" smtClean="0"/>
              <a:t>?</a:t>
            </a:r>
          </a:p>
          <a:p>
            <a:r>
              <a:rPr lang="en-US" dirty="0" smtClean="0"/>
              <a:t>Attractiveness: SPs have abundance of spare bandwidth</a:t>
            </a:r>
          </a:p>
          <a:p>
            <a:pPr lvl="1"/>
            <a:r>
              <a:rPr lang="en-US" dirty="0" smtClean="0"/>
              <a:t>Most SP networks have less than 50% utilization</a:t>
            </a:r>
          </a:p>
          <a:p>
            <a:pPr lvl="2"/>
            <a:r>
              <a:rPr lang="en-US" dirty="0" smtClean="0"/>
              <a:t>Verizon: 46% average peak utilization</a:t>
            </a:r>
          </a:p>
          <a:p>
            <a:pPr lvl="2"/>
            <a:r>
              <a:rPr lang="en-US" dirty="0" smtClean="0"/>
              <a:t>Level 3: 46-56% peak utilization range</a:t>
            </a:r>
          </a:p>
          <a:p>
            <a:r>
              <a:rPr lang="en-US" dirty="0" smtClean="0"/>
              <a:t>Can an SP profit from this spare capacity?</a:t>
            </a:r>
          </a:p>
          <a:p>
            <a:r>
              <a:rPr lang="en-US" dirty="0" smtClean="0"/>
              <a:t>But there are good reasons for this spare bandwidth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197B-76F6-4703-AC8A-3788F1BD748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1" y="-2"/>
            <a:ext cx="7688933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It all started with a jitter study (2000)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1" y="1050128"/>
            <a:ext cx="8743313" cy="13231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Studied jitter on 3 US and 1 European backbones for several weeks</a:t>
            </a:r>
          </a:p>
          <a:p>
            <a:r>
              <a:rPr lang="en-US" dirty="0" smtClean="0"/>
              <a:t>For 99.99% packets, measured jitter &lt; 1ms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13" descr="C:\Casner\PacketDesign\nanog\200104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2492140"/>
            <a:ext cx="8143875" cy="236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9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Naïve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29" y="986712"/>
            <a:ext cx="8659355" cy="39320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Let’s collect link utilizations</a:t>
            </a:r>
          </a:p>
          <a:p>
            <a:pPr lvl="1"/>
            <a:r>
              <a:rPr lang="en-US" dirty="0" smtClean="0"/>
              <a:t>This is near real time; and SPs already have it</a:t>
            </a:r>
          </a:p>
          <a:p>
            <a:r>
              <a:rPr lang="en-US" dirty="0" smtClean="0"/>
              <a:t>We need utilizations at time </a:t>
            </a:r>
            <a:r>
              <a:rPr lang="en-US" dirty="0" smtClean="0">
                <a:latin typeface="Lucida Calligraphy" panose="03010101010101010101" pitchFamily="66" charset="0"/>
              </a:rPr>
              <a:t>t</a:t>
            </a:r>
          </a:p>
          <a:p>
            <a:pPr lvl="1"/>
            <a:r>
              <a:rPr lang="en-US" dirty="0" smtClean="0"/>
              <a:t>Use historical link utilizations</a:t>
            </a:r>
          </a:p>
          <a:p>
            <a:pPr lvl="1"/>
            <a:r>
              <a:rPr lang="en-US" dirty="0" smtClean="0"/>
              <a:t>Baseline: average same 5-minute or hour of the day for several weeks</a:t>
            </a:r>
          </a:p>
          <a:p>
            <a:pPr lvl="1"/>
            <a:r>
              <a:rPr lang="en-US" dirty="0" smtClean="0"/>
              <a:t>Add projections for growth and safety</a:t>
            </a:r>
          </a:p>
          <a:p>
            <a:r>
              <a:rPr lang="en-US" dirty="0" smtClean="0"/>
              <a:t>Compute path from A to B and add </a:t>
            </a:r>
            <a:r>
              <a:rPr lang="en-US" dirty="0" smtClean="0">
                <a:latin typeface="Lucida Calligraphy" panose="03010101010101010101" pitchFamily="66" charset="0"/>
              </a:rPr>
              <a:t>X</a:t>
            </a:r>
            <a:r>
              <a:rPr lang="en-US" dirty="0" smtClean="0"/>
              <a:t> bps to the links</a:t>
            </a:r>
          </a:p>
          <a:p>
            <a:pPr lvl="1"/>
            <a:r>
              <a:rPr lang="en-US" dirty="0" smtClean="0"/>
              <a:t>Go or no-go decision based on new link utilizations</a:t>
            </a:r>
          </a:p>
          <a:p>
            <a:r>
              <a:rPr lang="en-US" dirty="0" smtClean="0"/>
              <a:t>If go, schedule the SDN controller to set up this path from A to B at time </a:t>
            </a:r>
            <a:r>
              <a:rPr lang="en-US" dirty="0" smtClean="0">
                <a:latin typeface="Lucida Calligraphy" panose="03010101010101010101" pitchFamily="66" charset="0"/>
              </a:rPr>
              <a:t>t</a:t>
            </a:r>
            <a:r>
              <a:rPr lang="en-US" dirty="0" smtClean="0"/>
              <a:t>, and tear it down afterwards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B4C6D-7B4F-488E-8100-2B15F20BBFD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Spare Bandwidth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78" y="1245122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Increased utilization </a:t>
            </a:r>
            <a:r>
              <a:rPr lang="en-US" dirty="0">
                <a:sym typeface="Symbol" charset="0"/>
              </a:rPr>
              <a:t></a:t>
            </a:r>
            <a:r>
              <a:rPr lang="en-US" dirty="0"/>
              <a:t> increased </a:t>
            </a:r>
            <a:r>
              <a:rPr lang="en-US" dirty="0" smtClean="0"/>
              <a:t>delay and jitter</a:t>
            </a:r>
          </a:p>
          <a:p>
            <a:pPr lvl="1"/>
            <a:r>
              <a:rPr lang="en-US" dirty="0" smtClean="0"/>
              <a:t>Delay vs. link utilization curve has a sharp knee</a:t>
            </a:r>
          </a:p>
          <a:p>
            <a:r>
              <a:rPr lang="en-US" dirty="0" smtClean="0"/>
              <a:t>Network must accommodate failures</a:t>
            </a:r>
          </a:p>
          <a:p>
            <a:pPr lvl="1"/>
            <a:r>
              <a:rPr lang="en-US" dirty="0" smtClean="0"/>
              <a:t>Network must have capacity to reroute the traffic around failures</a:t>
            </a:r>
          </a:p>
          <a:p>
            <a:pPr lvl="1"/>
            <a:r>
              <a:rPr lang="en-US" dirty="0" smtClean="0"/>
              <a:t>Large networks have one link down at any given time, they must tolerate two link failures</a:t>
            </a:r>
          </a:p>
          <a:p>
            <a:r>
              <a:rPr lang="en-US" dirty="0" smtClean="0"/>
              <a:t>Traffic is growing but adding capacity takes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B4C6D-7B4F-488E-8100-2B15F20BBFD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305" y="105693"/>
            <a:ext cx="2095500" cy="113942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7346022" y="872041"/>
            <a:ext cx="1296060" cy="1008130"/>
          </a:xfrm>
          <a:prstGeom prst="bentConnector3">
            <a:avLst>
              <a:gd name="adj1" fmla="val 100734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These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Increased delay</a:t>
            </a:r>
          </a:p>
          <a:p>
            <a:pPr lvl="1"/>
            <a:r>
              <a:rPr lang="en-US" dirty="0" smtClean="0"/>
              <a:t>Cap the go/no-go decision at ~65-70%</a:t>
            </a:r>
          </a:p>
          <a:p>
            <a:pPr lvl="1"/>
            <a:r>
              <a:rPr lang="en-US" dirty="0" smtClean="0"/>
              <a:t>For anything above that we must be moving </a:t>
            </a:r>
            <a:r>
              <a:rPr lang="en-US" b="1" i="1" dirty="0" smtClean="0"/>
              <a:t>bulk</a:t>
            </a:r>
            <a:r>
              <a:rPr lang="en-US" dirty="0" smtClean="0"/>
              <a:t> traffic</a:t>
            </a:r>
          </a:p>
          <a:p>
            <a:pPr lvl="2"/>
            <a:r>
              <a:rPr lang="en-US" dirty="0"/>
              <a:t>Not </a:t>
            </a:r>
            <a:r>
              <a:rPr lang="en-US" dirty="0" smtClean="0"/>
              <a:t>suitable for </a:t>
            </a:r>
            <a:r>
              <a:rPr lang="en-US" dirty="0"/>
              <a:t>uncompressed HD broadcast of an </a:t>
            </a:r>
            <a:r>
              <a:rPr lang="en-US" dirty="0" smtClean="0"/>
              <a:t>event</a:t>
            </a:r>
          </a:p>
          <a:p>
            <a:pPr lvl="2"/>
            <a:r>
              <a:rPr lang="en-US" dirty="0" smtClean="0"/>
              <a:t>Not even suitable for best-effort traffic</a:t>
            </a:r>
          </a:p>
          <a:p>
            <a:pPr lvl="2"/>
            <a:r>
              <a:rPr lang="en-US" dirty="0" smtClean="0"/>
              <a:t>Must deploy differentiated services</a:t>
            </a:r>
          </a:p>
          <a:p>
            <a:r>
              <a:rPr lang="en-US" dirty="0" smtClean="0"/>
              <a:t>Protect against failures via analytics driven simulation</a:t>
            </a:r>
          </a:p>
          <a:p>
            <a:pPr lvl="1"/>
            <a:r>
              <a:rPr lang="en-US" dirty="0" smtClean="0"/>
              <a:t>Fail every (or two) link/router and see the impact on link utilizations</a:t>
            </a:r>
          </a:p>
          <a:p>
            <a:pPr lvl="2"/>
            <a:r>
              <a:rPr lang="en-US" dirty="0" smtClean="0"/>
              <a:t>Not sufficient to fail just the links/routers along the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B4C6D-7B4F-488E-8100-2B15F20BBFD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0" y="-2"/>
            <a:ext cx="8265001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Failure Impact: Where will the traffic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know where the traffic is entering the network, how much traffic there is, and where it is exiting the network</a:t>
            </a:r>
          </a:p>
          <a:p>
            <a:pPr lvl="1"/>
            <a:r>
              <a:rPr lang="en-US" dirty="0" smtClean="0"/>
              <a:t>Link utilizations don</a:t>
            </a:r>
            <a:r>
              <a:rPr lang="fr-FR" dirty="0" smtClean="0"/>
              <a:t>’</a:t>
            </a:r>
            <a:r>
              <a:rPr lang="en-US" dirty="0" smtClean="0"/>
              <a:t>t tell where the traffic is entering or exiting the network</a:t>
            </a:r>
          </a:p>
          <a:p>
            <a:r>
              <a:rPr lang="en-US" dirty="0" smtClean="0"/>
              <a:t>We need to understand the network’s routing to compute the new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4C6D-7B4F-488E-8100-2B15F20BBFD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Traffic Demand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71750"/>
            <a:ext cx="8915400" cy="22691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Traffic Matrix: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each router pair (r1,r2), how much traffic entering at r1 is exiting at r2?</a:t>
            </a:r>
          </a:p>
          <a:p>
            <a:r>
              <a:rPr lang="en-US" dirty="0" smtClean="0"/>
              <a:t>Flow data coupled with routing gives us traffic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B4C6D-7B4F-488E-8100-2B15F20BBFD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 descr="matri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10830"/>
            <a:ext cx="5614879" cy="1543050"/>
          </a:xfrm>
          <a:prstGeom prst="rect">
            <a:avLst/>
          </a:prstGeom>
        </p:spPr>
      </p:pic>
      <p:pic>
        <p:nvPicPr>
          <p:cNvPr id="7" name="Picture 6" descr="screenshot_3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28700"/>
            <a:ext cx="1676400" cy="12573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32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0830"/>
            <a:ext cx="6172200" cy="154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and Impact of a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571750"/>
            <a:ext cx="8416925" cy="2343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each flow on the failed link</a:t>
            </a:r>
          </a:p>
          <a:p>
            <a:pPr lvl="1"/>
            <a:r>
              <a:rPr lang="en-US" dirty="0" smtClean="0"/>
              <a:t>Go to the ingress router and find the new path for the flow</a:t>
            </a:r>
          </a:p>
          <a:p>
            <a:pPr lvl="1"/>
            <a:r>
              <a:rPr lang="en-US" dirty="0" smtClean="0"/>
              <a:t>Subtract flow’s bandwidth from the old links</a:t>
            </a:r>
          </a:p>
          <a:p>
            <a:pPr lvl="1"/>
            <a:r>
              <a:rPr lang="en-US" dirty="0" smtClean="0"/>
              <a:t>Add flow’s </a:t>
            </a:r>
            <a:r>
              <a:rPr lang="en-US" dirty="0"/>
              <a:t>bandwidth </a:t>
            </a:r>
            <a:r>
              <a:rPr lang="en-US" dirty="0" smtClean="0"/>
              <a:t>to the new links</a:t>
            </a:r>
          </a:p>
          <a:p>
            <a:pPr lvl="1"/>
            <a:r>
              <a:rPr lang="en-US" dirty="0" smtClean="0"/>
              <a:t>Check to see if congestion crept in</a:t>
            </a:r>
          </a:p>
          <a:p>
            <a:r>
              <a:rPr lang="en-US" dirty="0" smtClean="0"/>
              <a:t>We need an accurate routing model of the network</a:t>
            </a:r>
          </a:p>
          <a:p>
            <a:pPr lvl="1"/>
            <a:r>
              <a:rPr lang="en-US" dirty="0" smtClean="0"/>
              <a:t>Route analytics provides this for IGP, BGP, RSVP-TE, VPNs…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B4C6D-7B4F-488E-8100-2B15F20BBF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Routing impacts network performance</a:t>
            </a:r>
          </a:p>
          <a:p>
            <a:pPr lvl="1"/>
            <a:r>
              <a:rPr lang="en-US" dirty="0" smtClean="0"/>
              <a:t>Availability and reachability</a:t>
            </a:r>
          </a:p>
          <a:p>
            <a:pPr lvl="1"/>
            <a:r>
              <a:rPr lang="en-US" dirty="0" smtClean="0"/>
              <a:t>Sub-optimal paths with longer delays, jitter</a:t>
            </a:r>
          </a:p>
          <a:p>
            <a:r>
              <a:rPr lang="en-US" dirty="0" smtClean="0"/>
              <a:t>Route analytics proves to be very effective in</a:t>
            </a:r>
          </a:p>
          <a:p>
            <a:pPr lvl="1"/>
            <a:r>
              <a:rPr lang="en-US" dirty="0" smtClean="0"/>
              <a:t>Troubleshooting, monitoring, alerting</a:t>
            </a:r>
          </a:p>
          <a:p>
            <a:pPr lvl="1"/>
            <a:r>
              <a:rPr lang="en-US" dirty="0" smtClean="0"/>
              <a:t>Reporting and network health assessment</a:t>
            </a:r>
          </a:p>
          <a:p>
            <a:pPr lvl="1"/>
            <a:r>
              <a:rPr lang="en-US" dirty="0" smtClean="0"/>
              <a:t>Routing-aware traffic analysis</a:t>
            </a:r>
          </a:p>
          <a:p>
            <a:pPr lvl="2"/>
            <a:r>
              <a:rPr lang="en-US" dirty="0" smtClean="0"/>
              <a:t>BGP peering analysis</a:t>
            </a:r>
          </a:p>
          <a:p>
            <a:pPr lvl="2"/>
            <a:r>
              <a:rPr lang="en-US" dirty="0" smtClean="0"/>
              <a:t>Traffic matrices</a:t>
            </a:r>
          </a:p>
          <a:p>
            <a:r>
              <a:rPr lang="en-US" dirty="0"/>
              <a:t>Rich analytics </a:t>
            </a:r>
            <a:r>
              <a:rPr lang="en-US" dirty="0" smtClean="0"/>
              <a:t>are </a:t>
            </a:r>
            <a:r>
              <a:rPr lang="en-US" dirty="0"/>
              <a:t>key for successful </a:t>
            </a:r>
            <a:r>
              <a:rPr lang="en-US" dirty="0" smtClean="0"/>
              <a:t>SDN deployment and applications, including bandwidth scheduling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1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0.01% of Jitter was severe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5" descr="C:\Casner\PacketDesign\nanog\20010213-220503-rx-li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0" y="970319"/>
            <a:ext cx="4305394" cy="20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295029" y="2565263"/>
            <a:ext cx="2222876" cy="297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11835" y="1882813"/>
            <a:ext cx="285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10+ seconds</a:t>
            </a:r>
            <a:r>
              <a:rPr lang="en-US" dirty="0"/>
              <a:t> </a:t>
            </a:r>
            <a:r>
              <a:rPr lang="en-US" dirty="0" smtClean="0"/>
              <a:t>packet drops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90762" y="1122688"/>
            <a:ext cx="0" cy="14723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03196" y="1295517"/>
            <a:ext cx="270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seconds jitter</a:t>
            </a:r>
            <a:endParaRPr lang="en-US" dirty="0"/>
          </a:p>
        </p:txBody>
      </p:sp>
      <p:pic>
        <p:nvPicPr>
          <p:cNvPr id="14" name="Picture 4" descr="C:\Casner\PacketDesign\nanog\20010213-220503-tx-narrow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0" r="-7710"/>
          <a:stretch/>
        </p:blipFill>
        <p:spPr bwMode="auto">
          <a:xfrm>
            <a:off x="-57483" y="2967087"/>
            <a:ext cx="4969318" cy="20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11836" y="3207493"/>
            <a:ext cx="321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Severe packet reordering</a:t>
            </a:r>
            <a:endParaRPr lang="en-US" dirty="0"/>
          </a:p>
        </p:txBody>
      </p:sp>
      <p:cxnSp>
        <p:nvCxnSpPr>
          <p:cNvPr id="4" name="Straight Arrow Connector 3"/>
          <p:cNvCxnSpPr>
            <a:stCxn id="10" idx="1"/>
          </p:cNvCxnSpPr>
          <p:nvPr/>
        </p:nvCxnSpPr>
        <p:spPr>
          <a:xfrm flipH="1">
            <a:off x="2859727" y="2067479"/>
            <a:ext cx="2052108" cy="46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1"/>
          </p:cNvCxnSpPr>
          <p:nvPr/>
        </p:nvCxnSpPr>
        <p:spPr>
          <a:xfrm flipH="1">
            <a:off x="3715054" y="1480183"/>
            <a:ext cx="1188142" cy="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1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1" y="-2"/>
            <a:ext cx="7746083" cy="82296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Theory: Packets being spewed out from </a:t>
            </a:r>
            <a:br>
              <a:rPr lang="en-US" sz="2800" dirty="0" smtClean="0"/>
            </a:br>
            <a:r>
              <a:rPr lang="en-US" sz="2800" dirty="0" smtClean="0"/>
              <a:t>an unwinding routing loop…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29"/>
            <a:ext cx="8229600" cy="97933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Did we really have long routing loops in the network?</a:t>
            </a:r>
          </a:p>
          <a:p>
            <a:r>
              <a:rPr lang="en-US" dirty="0" smtClean="0"/>
              <a:t>Did ISIS really take 10+ seconds to converge?</a:t>
            </a:r>
          </a:p>
          <a:p>
            <a:r>
              <a:rPr lang="en-US" dirty="0" smtClean="0"/>
              <a:t>So, we </a:t>
            </a:r>
            <a:r>
              <a:rPr lang="en-US" b="1" i="1" dirty="0" smtClean="0"/>
              <a:t>analyzed routing </a:t>
            </a:r>
            <a:r>
              <a:rPr lang="en-US" dirty="0" smtClean="0"/>
              <a:t>along with jitter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718073" y="2040608"/>
            <a:ext cx="7875891" cy="2893491"/>
            <a:chOff x="328613" y="1752600"/>
            <a:chExt cx="8531225" cy="4611688"/>
          </a:xfrm>
        </p:grpSpPr>
        <p:sp>
          <p:nvSpPr>
            <p:cNvPr id="7" name="AutoShape 143"/>
            <p:cNvSpPr>
              <a:spLocks noChangeArrowheads="1"/>
            </p:cNvSpPr>
            <p:nvPr/>
          </p:nvSpPr>
          <p:spPr bwMode="auto">
            <a:xfrm>
              <a:off x="3998913" y="4805363"/>
              <a:ext cx="2082800" cy="1306512"/>
            </a:xfrm>
            <a:prstGeom prst="wedgeRoundRectCallout">
              <a:avLst>
                <a:gd name="adj1" fmla="val -66236"/>
                <a:gd name="adj2" fmla="val -140889"/>
                <a:gd name="adj3" fmla="val 1666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Times New Roman" charset="0"/>
                </a:rPr>
                <a:t>Test host is</a:t>
              </a:r>
            </a:p>
            <a:p>
              <a:pPr algn="ctr"/>
              <a:r>
                <a:rPr lang="en-US" sz="1600" dirty="0">
                  <a:latin typeface="Times New Roman" charset="0"/>
                </a:rPr>
                <a:t>passive peer,</a:t>
              </a:r>
            </a:p>
            <a:p>
              <a:pPr algn="ctr"/>
              <a:r>
                <a:rPr lang="en-US" sz="1600" dirty="0">
                  <a:latin typeface="Times New Roman" charset="0"/>
                </a:rPr>
                <a:t>sends no routes</a:t>
              </a:r>
            </a:p>
          </p:txBody>
        </p:sp>
        <p:grpSp>
          <p:nvGrpSpPr>
            <p:cNvPr id="8" name="Group 122"/>
            <p:cNvGrpSpPr>
              <a:grpSpLocks/>
            </p:cNvGrpSpPr>
            <p:nvPr/>
          </p:nvGrpSpPr>
          <p:grpSpPr bwMode="auto">
            <a:xfrm>
              <a:off x="4394200" y="2835275"/>
              <a:ext cx="1765300" cy="1285875"/>
              <a:chOff x="2768" y="1786"/>
              <a:chExt cx="1112" cy="810"/>
            </a:xfrm>
          </p:grpSpPr>
          <p:sp>
            <p:nvSpPr>
              <p:cNvPr id="9" name="Oval 113"/>
              <p:cNvSpPr>
                <a:spLocks noChangeArrowheads="1"/>
              </p:cNvSpPr>
              <p:nvPr/>
            </p:nvSpPr>
            <p:spPr bwMode="auto">
              <a:xfrm>
                <a:off x="3148" y="1786"/>
                <a:ext cx="484" cy="335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14"/>
              <p:cNvSpPr>
                <a:spLocks noChangeArrowheads="1"/>
              </p:cNvSpPr>
              <p:nvPr/>
            </p:nvSpPr>
            <p:spPr bwMode="auto">
              <a:xfrm>
                <a:off x="2881" y="1874"/>
                <a:ext cx="372" cy="335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115"/>
              <p:cNvSpPr>
                <a:spLocks noChangeArrowheads="1"/>
              </p:cNvSpPr>
              <p:nvPr/>
            </p:nvSpPr>
            <p:spPr bwMode="auto">
              <a:xfrm>
                <a:off x="2768" y="2075"/>
                <a:ext cx="251" cy="27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Oval 116"/>
              <p:cNvSpPr>
                <a:spLocks noChangeArrowheads="1"/>
              </p:cNvSpPr>
              <p:nvPr/>
            </p:nvSpPr>
            <p:spPr bwMode="auto">
              <a:xfrm>
                <a:off x="2844" y="2196"/>
                <a:ext cx="377" cy="296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117"/>
              <p:cNvSpPr>
                <a:spLocks noChangeArrowheads="1"/>
              </p:cNvSpPr>
              <p:nvPr/>
            </p:nvSpPr>
            <p:spPr bwMode="auto">
              <a:xfrm>
                <a:off x="3110" y="2245"/>
                <a:ext cx="563" cy="351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118"/>
              <p:cNvSpPr>
                <a:spLocks noChangeArrowheads="1"/>
              </p:cNvSpPr>
              <p:nvPr/>
            </p:nvSpPr>
            <p:spPr bwMode="auto">
              <a:xfrm>
                <a:off x="3468" y="1883"/>
                <a:ext cx="361" cy="26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119"/>
              <p:cNvSpPr>
                <a:spLocks noChangeArrowheads="1"/>
              </p:cNvSpPr>
              <p:nvPr/>
            </p:nvSpPr>
            <p:spPr bwMode="auto">
              <a:xfrm>
                <a:off x="3522" y="2053"/>
                <a:ext cx="358" cy="263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120"/>
              <p:cNvSpPr>
                <a:spLocks noChangeArrowheads="1"/>
              </p:cNvSpPr>
              <p:nvPr/>
            </p:nvSpPr>
            <p:spPr bwMode="auto">
              <a:xfrm>
                <a:off x="3490" y="2108"/>
                <a:ext cx="355" cy="433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Oval 121"/>
              <p:cNvSpPr>
                <a:spLocks noChangeArrowheads="1"/>
              </p:cNvSpPr>
              <p:nvPr/>
            </p:nvSpPr>
            <p:spPr bwMode="auto">
              <a:xfrm>
                <a:off x="2970" y="1978"/>
                <a:ext cx="722" cy="433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39"/>
            <p:cNvGrpSpPr>
              <a:grpSpLocks/>
            </p:cNvGrpSpPr>
            <p:nvPr/>
          </p:nvGrpSpPr>
          <p:grpSpPr bwMode="auto">
            <a:xfrm>
              <a:off x="4394200" y="2830513"/>
              <a:ext cx="1771650" cy="1296987"/>
              <a:chOff x="2768" y="1783"/>
              <a:chExt cx="1116" cy="817"/>
            </a:xfrm>
          </p:grpSpPr>
          <p:sp>
            <p:nvSpPr>
              <p:cNvPr id="19" name="Arc 123"/>
              <p:cNvSpPr>
                <a:spLocks/>
              </p:cNvSpPr>
              <p:nvPr/>
            </p:nvSpPr>
            <p:spPr bwMode="auto">
              <a:xfrm>
                <a:off x="3161" y="1783"/>
                <a:ext cx="459" cy="169"/>
              </a:xfrm>
              <a:custGeom>
                <a:avLst/>
                <a:gdLst>
                  <a:gd name="G0" fmla="+- 20462 0 0"/>
                  <a:gd name="G1" fmla="+- 21600 0 0"/>
                  <a:gd name="G2" fmla="+- 21600 0 0"/>
                  <a:gd name="T0" fmla="*/ 0 w 40483"/>
                  <a:gd name="T1" fmla="*/ 14682 h 21600"/>
                  <a:gd name="T2" fmla="*/ 40483 w 40483"/>
                  <a:gd name="T3" fmla="*/ 13492 h 21600"/>
                  <a:gd name="T4" fmla="*/ 20462 w 4048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483" h="21600" fill="none" extrusionOk="0">
                    <a:moveTo>
                      <a:pt x="-1" y="14681"/>
                    </a:moveTo>
                    <a:cubicBezTo>
                      <a:pt x="2966" y="5906"/>
                      <a:pt x="11198" y="-1"/>
                      <a:pt x="20462" y="-1"/>
                    </a:cubicBezTo>
                    <a:cubicBezTo>
                      <a:pt x="29260" y="-1"/>
                      <a:pt x="37179" y="5336"/>
                      <a:pt x="40482" y="13492"/>
                    </a:cubicBezTo>
                  </a:path>
                  <a:path w="40483" h="21600" stroke="0" extrusionOk="0">
                    <a:moveTo>
                      <a:pt x="-1" y="14681"/>
                    </a:moveTo>
                    <a:cubicBezTo>
                      <a:pt x="2966" y="5906"/>
                      <a:pt x="11198" y="-1"/>
                      <a:pt x="20462" y="-1"/>
                    </a:cubicBezTo>
                    <a:cubicBezTo>
                      <a:pt x="29260" y="-1"/>
                      <a:pt x="37179" y="5336"/>
                      <a:pt x="40482" y="13492"/>
                    </a:cubicBezTo>
                    <a:lnTo>
                      <a:pt x="20462" y="2160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rc 124"/>
              <p:cNvSpPr>
                <a:spLocks/>
              </p:cNvSpPr>
              <p:nvPr/>
            </p:nvSpPr>
            <p:spPr bwMode="auto">
              <a:xfrm>
                <a:off x="3163" y="1785"/>
                <a:ext cx="455" cy="167"/>
              </a:xfrm>
              <a:custGeom>
                <a:avLst/>
                <a:gdLst>
                  <a:gd name="G0" fmla="+- 20454 0 0"/>
                  <a:gd name="G1" fmla="+- 21600 0 0"/>
                  <a:gd name="G2" fmla="+- 21600 0 0"/>
                  <a:gd name="T0" fmla="*/ 0 w 40464"/>
                  <a:gd name="T1" fmla="*/ 14659 h 21600"/>
                  <a:gd name="T2" fmla="*/ 40464 w 40464"/>
                  <a:gd name="T3" fmla="*/ 13466 h 21600"/>
                  <a:gd name="T4" fmla="*/ 20454 w 4046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464" h="21600" fill="none" extrusionOk="0">
                    <a:moveTo>
                      <a:pt x="-1" y="14658"/>
                    </a:moveTo>
                    <a:cubicBezTo>
                      <a:pt x="2973" y="5895"/>
                      <a:pt x="11199" y="-1"/>
                      <a:pt x="20454" y="-1"/>
                    </a:cubicBezTo>
                    <a:cubicBezTo>
                      <a:pt x="29242" y="-1"/>
                      <a:pt x="37154" y="5324"/>
                      <a:pt x="40463" y="13466"/>
                    </a:cubicBezTo>
                  </a:path>
                  <a:path w="40464" h="21600" stroke="0" extrusionOk="0">
                    <a:moveTo>
                      <a:pt x="-1" y="14658"/>
                    </a:moveTo>
                    <a:cubicBezTo>
                      <a:pt x="2973" y="5895"/>
                      <a:pt x="11199" y="-1"/>
                      <a:pt x="20454" y="-1"/>
                    </a:cubicBezTo>
                    <a:cubicBezTo>
                      <a:pt x="29242" y="-1"/>
                      <a:pt x="37154" y="5324"/>
                      <a:pt x="40463" y="13466"/>
                    </a:cubicBezTo>
                    <a:lnTo>
                      <a:pt x="20454" y="21600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rc 125"/>
              <p:cNvSpPr>
                <a:spLocks/>
              </p:cNvSpPr>
              <p:nvPr/>
            </p:nvSpPr>
            <p:spPr bwMode="auto">
              <a:xfrm>
                <a:off x="2881" y="1870"/>
                <a:ext cx="286" cy="20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99 w 32950"/>
                  <a:gd name="T1" fmla="*/ 26215 h 26215"/>
                  <a:gd name="T2" fmla="*/ 32950 w 32950"/>
                  <a:gd name="T3" fmla="*/ 3222 h 26215"/>
                  <a:gd name="T4" fmla="*/ 21600 w 32950"/>
                  <a:gd name="T5" fmla="*/ 21600 h 26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950" h="26215" fill="none" extrusionOk="0">
                    <a:moveTo>
                      <a:pt x="498" y="26215"/>
                    </a:moveTo>
                    <a:cubicBezTo>
                      <a:pt x="167" y="24699"/>
                      <a:pt x="0" y="231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0"/>
                      <a:pt x="29538" y="1115"/>
                      <a:pt x="32949" y="3222"/>
                    </a:cubicBezTo>
                  </a:path>
                  <a:path w="32950" h="26215" stroke="0" extrusionOk="0">
                    <a:moveTo>
                      <a:pt x="498" y="26215"/>
                    </a:moveTo>
                    <a:cubicBezTo>
                      <a:pt x="167" y="24699"/>
                      <a:pt x="0" y="231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0"/>
                      <a:pt x="29538" y="1115"/>
                      <a:pt x="32949" y="32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rc 126"/>
              <p:cNvSpPr>
                <a:spLocks/>
              </p:cNvSpPr>
              <p:nvPr/>
            </p:nvSpPr>
            <p:spPr bwMode="auto">
              <a:xfrm>
                <a:off x="2883" y="1872"/>
                <a:ext cx="283" cy="20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500 w 32940"/>
                  <a:gd name="T1" fmla="*/ 26220 h 26220"/>
                  <a:gd name="T2" fmla="*/ 32940 w 32940"/>
                  <a:gd name="T3" fmla="*/ 3216 h 26220"/>
                  <a:gd name="T4" fmla="*/ 21600 w 32940"/>
                  <a:gd name="T5" fmla="*/ 21600 h 26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940" h="26220" fill="none" extrusionOk="0">
                    <a:moveTo>
                      <a:pt x="499" y="26220"/>
                    </a:moveTo>
                    <a:cubicBezTo>
                      <a:pt x="167" y="24702"/>
                      <a:pt x="0" y="231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5" y="0"/>
                      <a:pt x="29531" y="1113"/>
                      <a:pt x="32939" y="3216"/>
                    </a:cubicBezTo>
                  </a:path>
                  <a:path w="32940" h="26220" stroke="0" extrusionOk="0">
                    <a:moveTo>
                      <a:pt x="499" y="26220"/>
                    </a:moveTo>
                    <a:cubicBezTo>
                      <a:pt x="167" y="24702"/>
                      <a:pt x="0" y="231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5" y="0"/>
                      <a:pt x="29531" y="1113"/>
                      <a:pt x="32939" y="321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rc 127"/>
              <p:cNvSpPr>
                <a:spLocks/>
              </p:cNvSpPr>
              <p:nvPr/>
            </p:nvSpPr>
            <p:spPr bwMode="auto">
              <a:xfrm>
                <a:off x="2841" y="2335"/>
                <a:ext cx="288" cy="160"/>
              </a:xfrm>
              <a:custGeom>
                <a:avLst/>
                <a:gdLst>
                  <a:gd name="G0" fmla="+- 21600 0 0"/>
                  <a:gd name="G1" fmla="+- 922 0 0"/>
                  <a:gd name="G2" fmla="+- 21600 0 0"/>
                  <a:gd name="T0" fmla="*/ 32095 w 32095"/>
                  <a:gd name="T1" fmla="*/ 19801 h 22522"/>
                  <a:gd name="T2" fmla="*/ 20 w 32095"/>
                  <a:gd name="T3" fmla="*/ 0 h 22522"/>
                  <a:gd name="T4" fmla="*/ 21600 w 32095"/>
                  <a:gd name="T5" fmla="*/ 922 h 22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095" h="22522" fill="none" extrusionOk="0">
                    <a:moveTo>
                      <a:pt x="32094" y="19800"/>
                    </a:moveTo>
                    <a:cubicBezTo>
                      <a:pt x="28884" y="21585"/>
                      <a:pt x="25272" y="22521"/>
                      <a:pt x="21600" y="22521"/>
                    </a:cubicBezTo>
                    <a:cubicBezTo>
                      <a:pt x="9670" y="22522"/>
                      <a:pt x="0" y="12851"/>
                      <a:pt x="0" y="922"/>
                    </a:cubicBezTo>
                    <a:cubicBezTo>
                      <a:pt x="0" y="614"/>
                      <a:pt x="6" y="307"/>
                      <a:pt x="19" y="-1"/>
                    </a:cubicBezTo>
                  </a:path>
                  <a:path w="32095" h="22522" stroke="0" extrusionOk="0">
                    <a:moveTo>
                      <a:pt x="32094" y="19800"/>
                    </a:moveTo>
                    <a:cubicBezTo>
                      <a:pt x="28884" y="21585"/>
                      <a:pt x="25272" y="22521"/>
                      <a:pt x="21600" y="22521"/>
                    </a:cubicBezTo>
                    <a:cubicBezTo>
                      <a:pt x="9670" y="22522"/>
                      <a:pt x="0" y="12851"/>
                      <a:pt x="0" y="922"/>
                    </a:cubicBezTo>
                    <a:cubicBezTo>
                      <a:pt x="0" y="614"/>
                      <a:pt x="6" y="307"/>
                      <a:pt x="19" y="-1"/>
                    </a:cubicBezTo>
                    <a:lnTo>
                      <a:pt x="21600" y="922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rc 128"/>
              <p:cNvSpPr>
                <a:spLocks/>
              </p:cNvSpPr>
              <p:nvPr/>
            </p:nvSpPr>
            <p:spPr bwMode="auto">
              <a:xfrm>
                <a:off x="2843" y="2336"/>
                <a:ext cx="285" cy="157"/>
              </a:xfrm>
              <a:custGeom>
                <a:avLst/>
                <a:gdLst>
                  <a:gd name="G0" fmla="+- 21600 0 0"/>
                  <a:gd name="G1" fmla="+- 925 0 0"/>
                  <a:gd name="G2" fmla="+- 21600 0 0"/>
                  <a:gd name="T0" fmla="*/ 32073 w 32073"/>
                  <a:gd name="T1" fmla="*/ 19816 h 22525"/>
                  <a:gd name="T2" fmla="*/ 20 w 32073"/>
                  <a:gd name="T3" fmla="*/ 0 h 22525"/>
                  <a:gd name="T4" fmla="*/ 21600 w 32073"/>
                  <a:gd name="T5" fmla="*/ 925 h 22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073" h="22525" fill="none" extrusionOk="0">
                    <a:moveTo>
                      <a:pt x="32073" y="19816"/>
                    </a:moveTo>
                    <a:cubicBezTo>
                      <a:pt x="28868" y="21592"/>
                      <a:pt x="25264" y="22524"/>
                      <a:pt x="21600" y="22524"/>
                    </a:cubicBezTo>
                    <a:cubicBezTo>
                      <a:pt x="9670" y="22525"/>
                      <a:pt x="0" y="12854"/>
                      <a:pt x="0" y="925"/>
                    </a:cubicBezTo>
                    <a:cubicBezTo>
                      <a:pt x="0" y="616"/>
                      <a:pt x="6" y="308"/>
                      <a:pt x="19" y="-1"/>
                    </a:cubicBezTo>
                  </a:path>
                  <a:path w="32073" h="22525" stroke="0" extrusionOk="0">
                    <a:moveTo>
                      <a:pt x="32073" y="19816"/>
                    </a:moveTo>
                    <a:cubicBezTo>
                      <a:pt x="28868" y="21592"/>
                      <a:pt x="25264" y="22524"/>
                      <a:pt x="21600" y="22524"/>
                    </a:cubicBezTo>
                    <a:cubicBezTo>
                      <a:pt x="9670" y="22525"/>
                      <a:pt x="0" y="12854"/>
                      <a:pt x="0" y="925"/>
                    </a:cubicBezTo>
                    <a:cubicBezTo>
                      <a:pt x="0" y="616"/>
                      <a:pt x="6" y="308"/>
                      <a:pt x="19" y="-1"/>
                    </a:cubicBezTo>
                    <a:lnTo>
                      <a:pt x="21600" y="925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rc 129"/>
              <p:cNvSpPr>
                <a:spLocks/>
              </p:cNvSpPr>
              <p:nvPr/>
            </p:nvSpPr>
            <p:spPr bwMode="auto">
              <a:xfrm>
                <a:off x="3614" y="1880"/>
                <a:ext cx="217" cy="198"/>
              </a:xfrm>
              <a:custGeom>
                <a:avLst/>
                <a:gdLst>
                  <a:gd name="G0" fmla="+- 4407 0 0"/>
                  <a:gd name="G1" fmla="+- 21600 0 0"/>
                  <a:gd name="G2" fmla="+- 21600 0 0"/>
                  <a:gd name="T0" fmla="*/ 0 w 26007"/>
                  <a:gd name="T1" fmla="*/ 454 h 32320"/>
                  <a:gd name="T2" fmla="*/ 23159 w 26007"/>
                  <a:gd name="T3" fmla="*/ 32320 h 32320"/>
                  <a:gd name="T4" fmla="*/ 4407 w 26007"/>
                  <a:gd name="T5" fmla="*/ 21600 h 3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07" h="32320" fill="none" extrusionOk="0">
                    <a:moveTo>
                      <a:pt x="0" y="454"/>
                    </a:moveTo>
                    <a:cubicBezTo>
                      <a:pt x="1449" y="152"/>
                      <a:pt x="2926" y="-1"/>
                      <a:pt x="4407" y="-1"/>
                    </a:cubicBezTo>
                    <a:cubicBezTo>
                      <a:pt x="16336" y="0"/>
                      <a:pt x="26007" y="9670"/>
                      <a:pt x="26007" y="21600"/>
                    </a:cubicBezTo>
                    <a:cubicBezTo>
                      <a:pt x="26007" y="25360"/>
                      <a:pt x="25025" y="29055"/>
                      <a:pt x="23159" y="32320"/>
                    </a:cubicBezTo>
                  </a:path>
                  <a:path w="26007" h="32320" stroke="0" extrusionOk="0">
                    <a:moveTo>
                      <a:pt x="0" y="454"/>
                    </a:moveTo>
                    <a:cubicBezTo>
                      <a:pt x="1449" y="152"/>
                      <a:pt x="2926" y="-1"/>
                      <a:pt x="4407" y="-1"/>
                    </a:cubicBezTo>
                    <a:cubicBezTo>
                      <a:pt x="16336" y="0"/>
                      <a:pt x="26007" y="9670"/>
                      <a:pt x="26007" y="21600"/>
                    </a:cubicBezTo>
                    <a:cubicBezTo>
                      <a:pt x="26007" y="25360"/>
                      <a:pt x="25025" y="29055"/>
                      <a:pt x="23159" y="32320"/>
                    </a:cubicBezTo>
                    <a:lnTo>
                      <a:pt x="4407" y="2160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rc 130"/>
              <p:cNvSpPr>
                <a:spLocks/>
              </p:cNvSpPr>
              <p:nvPr/>
            </p:nvSpPr>
            <p:spPr bwMode="auto">
              <a:xfrm>
                <a:off x="3615" y="1882"/>
                <a:ext cx="214" cy="195"/>
              </a:xfrm>
              <a:custGeom>
                <a:avLst/>
                <a:gdLst>
                  <a:gd name="G0" fmla="+- 4390 0 0"/>
                  <a:gd name="G1" fmla="+- 21600 0 0"/>
                  <a:gd name="G2" fmla="+- 21600 0 0"/>
                  <a:gd name="T0" fmla="*/ 0 w 25990"/>
                  <a:gd name="T1" fmla="*/ 451 h 32353"/>
                  <a:gd name="T2" fmla="*/ 23123 w 25990"/>
                  <a:gd name="T3" fmla="*/ 32353 h 32353"/>
                  <a:gd name="T4" fmla="*/ 4390 w 25990"/>
                  <a:gd name="T5" fmla="*/ 21600 h 3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990" h="32353" fill="none" extrusionOk="0">
                    <a:moveTo>
                      <a:pt x="-1" y="450"/>
                    </a:moveTo>
                    <a:cubicBezTo>
                      <a:pt x="1444" y="151"/>
                      <a:pt x="2915" y="-1"/>
                      <a:pt x="4390" y="-1"/>
                    </a:cubicBezTo>
                    <a:cubicBezTo>
                      <a:pt x="16319" y="0"/>
                      <a:pt x="25990" y="9670"/>
                      <a:pt x="25990" y="21600"/>
                    </a:cubicBezTo>
                    <a:cubicBezTo>
                      <a:pt x="25990" y="25373"/>
                      <a:pt x="25001" y="29080"/>
                      <a:pt x="23123" y="32353"/>
                    </a:cubicBezTo>
                  </a:path>
                  <a:path w="25990" h="32353" stroke="0" extrusionOk="0">
                    <a:moveTo>
                      <a:pt x="-1" y="450"/>
                    </a:moveTo>
                    <a:cubicBezTo>
                      <a:pt x="1444" y="151"/>
                      <a:pt x="2915" y="-1"/>
                      <a:pt x="4390" y="-1"/>
                    </a:cubicBezTo>
                    <a:cubicBezTo>
                      <a:pt x="16319" y="0"/>
                      <a:pt x="25990" y="9670"/>
                      <a:pt x="25990" y="21600"/>
                    </a:cubicBezTo>
                    <a:cubicBezTo>
                      <a:pt x="25990" y="25373"/>
                      <a:pt x="25001" y="29080"/>
                      <a:pt x="23123" y="32353"/>
                    </a:cubicBezTo>
                    <a:lnTo>
                      <a:pt x="4390" y="21600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rc 131"/>
              <p:cNvSpPr>
                <a:spLocks/>
              </p:cNvSpPr>
              <p:nvPr/>
            </p:nvSpPr>
            <p:spPr bwMode="auto">
              <a:xfrm>
                <a:off x="3676" y="2074"/>
                <a:ext cx="208" cy="196"/>
              </a:xfrm>
              <a:custGeom>
                <a:avLst/>
                <a:gdLst>
                  <a:gd name="G0" fmla="+- 0 0 0"/>
                  <a:gd name="G1" fmla="+- 16867 0 0"/>
                  <a:gd name="G2" fmla="+- 21600 0 0"/>
                  <a:gd name="T0" fmla="*/ 13493 w 21600"/>
                  <a:gd name="T1" fmla="*/ 0 h 29590"/>
                  <a:gd name="T2" fmla="*/ 17455 w 21600"/>
                  <a:gd name="T3" fmla="*/ 29590 h 29590"/>
                  <a:gd name="T4" fmla="*/ 0 w 21600"/>
                  <a:gd name="T5" fmla="*/ 16867 h 29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9590" fill="none" extrusionOk="0">
                    <a:moveTo>
                      <a:pt x="13493" y="-1"/>
                    </a:moveTo>
                    <a:cubicBezTo>
                      <a:pt x="18617" y="4099"/>
                      <a:pt x="21600" y="10305"/>
                      <a:pt x="21600" y="16867"/>
                    </a:cubicBezTo>
                    <a:cubicBezTo>
                      <a:pt x="21600" y="21439"/>
                      <a:pt x="20148" y="25894"/>
                      <a:pt x="17455" y="29590"/>
                    </a:cubicBezTo>
                  </a:path>
                  <a:path w="21600" h="29590" stroke="0" extrusionOk="0">
                    <a:moveTo>
                      <a:pt x="13493" y="-1"/>
                    </a:moveTo>
                    <a:cubicBezTo>
                      <a:pt x="18617" y="4099"/>
                      <a:pt x="21600" y="10305"/>
                      <a:pt x="21600" y="16867"/>
                    </a:cubicBezTo>
                    <a:cubicBezTo>
                      <a:pt x="21600" y="21439"/>
                      <a:pt x="20148" y="25894"/>
                      <a:pt x="17455" y="29590"/>
                    </a:cubicBezTo>
                    <a:lnTo>
                      <a:pt x="0" y="16867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rc 132"/>
              <p:cNvSpPr>
                <a:spLocks/>
              </p:cNvSpPr>
              <p:nvPr/>
            </p:nvSpPr>
            <p:spPr bwMode="auto">
              <a:xfrm>
                <a:off x="3676" y="2076"/>
                <a:ext cx="206" cy="194"/>
              </a:xfrm>
              <a:custGeom>
                <a:avLst/>
                <a:gdLst>
                  <a:gd name="G0" fmla="+- 0 0 0"/>
                  <a:gd name="G1" fmla="+- 16896 0 0"/>
                  <a:gd name="G2" fmla="+- 21600 0 0"/>
                  <a:gd name="T0" fmla="*/ 13457 w 21600"/>
                  <a:gd name="T1" fmla="*/ 0 h 29656"/>
                  <a:gd name="T2" fmla="*/ 17428 w 21600"/>
                  <a:gd name="T3" fmla="*/ 29656 h 29656"/>
                  <a:gd name="T4" fmla="*/ 0 w 21600"/>
                  <a:gd name="T5" fmla="*/ 16896 h 29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9656" fill="none" extrusionOk="0">
                    <a:moveTo>
                      <a:pt x="13456" y="0"/>
                    </a:moveTo>
                    <a:cubicBezTo>
                      <a:pt x="18602" y="4098"/>
                      <a:pt x="21600" y="10317"/>
                      <a:pt x="21600" y="16896"/>
                    </a:cubicBezTo>
                    <a:cubicBezTo>
                      <a:pt x="21600" y="21484"/>
                      <a:pt x="20138" y="25953"/>
                      <a:pt x="17428" y="29656"/>
                    </a:cubicBezTo>
                  </a:path>
                  <a:path w="21600" h="29656" stroke="0" extrusionOk="0">
                    <a:moveTo>
                      <a:pt x="13456" y="0"/>
                    </a:moveTo>
                    <a:cubicBezTo>
                      <a:pt x="18602" y="4098"/>
                      <a:pt x="21600" y="10317"/>
                      <a:pt x="21600" y="16896"/>
                    </a:cubicBezTo>
                    <a:cubicBezTo>
                      <a:pt x="21600" y="21484"/>
                      <a:pt x="20138" y="25953"/>
                      <a:pt x="17428" y="29656"/>
                    </a:cubicBezTo>
                    <a:lnTo>
                      <a:pt x="0" y="1689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rc 133"/>
              <p:cNvSpPr>
                <a:spLocks/>
              </p:cNvSpPr>
              <p:nvPr/>
            </p:nvSpPr>
            <p:spPr bwMode="auto">
              <a:xfrm>
                <a:off x="3608" y="2267"/>
                <a:ext cx="242" cy="280"/>
              </a:xfrm>
              <a:custGeom>
                <a:avLst/>
                <a:gdLst>
                  <a:gd name="G0" fmla="+- 6980 0 0"/>
                  <a:gd name="G1" fmla="+- 6176 0 0"/>
                  <a:gd name="G2" fmla="+- 21600 0 0"/>
                  <a:gd name="T0" fmla="*/ 27678 w 28580"/>
                  <a:gd name="T1" fmla="*/ 0 h 27776"/>
                  <a:gd name="T2" fmla="*/ 0 w 28580"/>
                  <a:gd name="T3" fmla="*/ 26617 h 27776"/>
                  <a:gd name="T4" fmla="*/ 6980 w 28580"/>
                  <a:gd name="T5" fmla="*/ 6176 h 27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80" h="27776" fill="none" extrusionOk="0">
                    <a:moveTo>
                      <a:pt x="27678" y="-1"/>
                    </a:moveTo>
                    <a:cubicBezTo>
                      <a:pt x="28276" y="2004"/>
                      <a:pt x="28580" y="4084"/>
                      <a:pt x="28580" y="6176"/>
                    </a:cubicBezTo>
                    <a:cubicBezTo>
                      <a:pt x="28580" y="18105"/>
                      <a:pt x="18909" y="27776"/>
                      <a:pt x="6980" y="27776"/>
                    </a:cubicBezTo>
                    <a:cubicBezTo>
                      <a:pt x="4605" y="27775"/>
                      <a:pt x="2247" y="27384"/>
                      <a:pt x="-1" y="26617"/>
                    </a:cubicBezTo>
                  </a:path>
                  <a:path w="28580" h="27776" stroke="0" extrusionOk="0">
                    <a:moveTo>
                      <a:pt x="27678" y="-1"/>
                    </a:moveTo>
                    <a:cubicBezTo>
                      <a:pt x="28276" y="2004"/>
                      <a:pt x="28580" y="4084"/>
                      <a:pt x="28580" y="6176"/>
                    </a:cubicBezTo>
                    <a:cubicBezTo>
                      <a:pt x="28580" y="18105"/>
                      <a:pt x="18909" y="27776"/>
                      <a:pt x="6980" y="27776"/>
                    </a:cubicBezTo>
                    <a:cubicBezTo>
                      <a:pt x="4605" y="27775"/>
                      <a:pt x="2247" y="27384"/>
                      <a:pt x="-1" y="26617"/>
                    </a:cubicBezTo>
                    <a:lnTo>
                      <a:pt x="6980" y="6176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rc 134"/>
              <p:cNvSpPr>
                <a:spLocks/>
              </p:cNvSpPr>
              <p:nvPr/>
            </p:nvSpPr>
            <p:spPr bwMode="auto">
              <a:xfrm>
                <a:off x="3608" y="2267"/>
                <a:ext cx="240" cy="278"/>
              </a:xfrm>
              <a:custGeom>
                <a:avLst/>
                <a:gdLst>
                  <a:gd name="G0" fmla="+- 6992 0 0"/>
                  <a:gd name="G1" fmla="+- 6166 0 0"/>
                  <a:gd name="G2" fmla="+- 21600 0 0"/>
                  <a:gd name="T0" fmla="*/ 27693 w 28592"/>
                  <a:gd name="T1" fmla="*/ 0 h 27766"/>
                  <a:gd name="T2" fmla="*/ 0 w 28592"/>
                  <a:gd name="T3" fmla="*/ 26603 h 27766"/>
                  <a:gd name="T4" fmla="*/ 6992 w 28592"/>
                  <a:gd name="T5" fmla="*/ 6166 h 27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92" h="27766" fill="none" extrusionOk="0">
                    <a:moveTo>
                      <a:pt x="27693" y="-1"/>
                    </a:moveTo>
                    <a:cubicBezTo>
                      <a:pt x="28289" y="2001"/>
                      <a:pt x="28592" y="4078"/>
                      <a:pt x="28592" y="6166"/>
                    </a:cubicBezTo>
                    <a:cubicBezTo>
                      <a:pt x="28592" y="18095"/>
                      <a:pt x="18921" y="27766"/>
                      <a:pt x="6992" y="27766"/>
                    </a:cubicBezTo>
                    <a:cubicBezTo>
                      <a:pt x="4613" y="27765"/>
                      <a:pt x="2250" y="27373"/>
                      <a:pt x="-1" y="26603"/>
                    </a:cubicBezTo>
                  </a:path>
                  <a:path w="28592" h="27766" stroke="0" extrusionOk="0">
                    <a:moveTo>
                      <a:pt x="27693" y="-1"/>
                    </a:moveTo>
                    <a:cubicBezTo>
                      <a:pt x="28289" y="2001"/>
                      <a:pt x="28592" y="4078"/>
                      <a:pt x="28592" y="6166"/>
                    </a:cubicBezTo>
                    <a:cubicBezTo>
                      <a:pt x="28592" y="18095"/>
                      <a:pt x="18921" y="27766"/>
                      <a:pt x="6992" y="27766"/>
                    </a:cubicBezTo>
                    <a:cubicBezTo>
                      <a:pt x="4613" y="27765"/>
                      <a:pt x="2250" y="27373"/>
                      <a:pt x="-1" y="26603"/>
                    </a:cubicBezTo>
                    <a:lnTo>
                      <a:pt x="6992" y="616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rc 135"/>
              <p:cNvSpPr>
                <a:spLocks/>
              </p:cNvSpPr>
              <p:nvPr/>
            </p:nvSpPr>
            <p:spPr bwMode="auto">
              <a:xfrm>
                <a:off x="2768" y="2072"/>
                <a:ext cx="132" cy="268"/>
              </a:xfrm>
              <a:custGeom>
                <a:avLst/>
                <a:gdLst>
                  <a:gd name="G0" fmla="+- 21600 0 0"/>
                  <a:gd name="G1" fmla="+- 21560 0 0"/>
                  <a:gd name="G2" fmla="+- 21600 0 0"/>
                  <a:gd name="T0" fmla="*/ 12875 w 21600"/>
                  <a:gd name="T1" fmla="*/ 41319 h 41319"/>
                  <a:gd name="T2" fmla="*/ 20293 w 21600"/>
                  <a:gd name="T3" fmla="*/ 0 h 41319"/>
                  <a:gd name="T4" fmla="*/ 21600 w 21600"/>
                  <a:gd name="T5" fmla="*/ 21560 h 4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319" fill="none" extrusionOk="0">
                    <a:moveTo>
                      <a:pt x="12874" y="41319"/>
                    </a:moveTo>
                    <a:cubicBezTo>
                      <a:pt x="5048" y="37863"/>
                      <a:pt x="0" y="30114"/>
                      <a:pt x="0" y="21560"/>
                    </a:cubicBezTo>
                    <a:cubicBezTo>
                      <a:pt x="0" y="10138"/>
                      <a:pt x="8892" y="690"/>
                      <a:pt x="20292" y="-1"/>
                    </a:cubicBezTo>
                  </a:path>
                  <a:path w="21600" h="41319" stroke="0" extrusionOk="0">
                    <a:moveTo>
                      <a:pt x="12874" y="41319"/>
                    </a:moveTo>
                    <a:cubicBezTo>
                      <a:pt x="5048" y="37863"/>
                      <a:pt x="0" y="30114"/>
                      <a:pt x="0" y="21560"/>
                    </a:cubicBezTo>
                    <a:cubicBezTo>
                      <a:pt x="0" y="10138"/>
                      <a:pt x="8892" y="690"/>
                      <a:pt x="20292" y="-1"/>
                    </a:cubicBezTo>
                    <a:lnTo>
                      <a:pt x="21600" y="2156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rc 136"/>
              <p:cNvSpPr>
                <a:spLocks/>
              </p:cNvSpPr>
              <p:nvPr/>
            </p:nvSpPr>
            <p:spPr bwMode="auto">
              <a:xfrm>
                <a:off x="2770" y="2074"/>
                <a:ext cx="130" cy="264"/>
              </a:xfrm>
              <a:custGeom>
                <a:avLst/>
                <a:gdLst>
                  <a:gd name="G0" fmla="+- 21600 0 0"/>
                  <a:gd name="G1" fmla="+- 21560 0 0"/>
                  <a:gd name="G2" fmla="+- 21600 0 0"/>
                  <a:gd name="T0" fmla="*/ 12868 w 21600"/>
                  <a:gd name="T1" fmla="*/ 41316 h 41316"/>
                  <a:gd name="T2" fmla="*/ 20292 w 21600"/>
                  <a:gd name="T3" fmla="*/ 0 h 41316"/>
                  <a:gd name="T4" fmla="*/ 21600 w 21600"/>
                  <a:gd name="T5" fmla="*/ 21560 h 4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316" fill="none" extrusionOk="0">
                    <a:moveTo>
                      <a:pt x="12867" y="41316"/>
                    </a:moveTo>
                    <a:cubicBezTo>
                      <a:pt x="5045" y="37858"/>
                      <a:pt x="0" y="30112"/>
                      <a:pt x="0" y="21560"/>
                    </a:cubicBezTo>
                    <a:cubicBezTo>
                      <a:pt x="0" y="10138"/>
                      <a:pt x="8891" y="691"/>
                      <a:pt x="20291" y="-1"/>
                    </a:cubicBezTo>
                  </a:path>
                  <a:path w="21600" h="41316" stroke="0" extrusionOk="0">
                    <a:moveTo>
                      <a:pt x="12867" y="41316"/>
                    </a:moveTo>
                    <a:cubicBezTo>
                      <a:pt x="5045" y="37858"/>
                      <a:pt x="0" y="30112"/>
                      <a:pt x="0" y="21560"/>
                    </a:cubicBezTo>
                    <a:cubicBezTo>
                      <a:pt x="0" y="10138"/>
                      <a:pt x="8891" y="691"/>
                      <a:pt x="20291" y="-1"/>
                    </a:cubicBezTo>
                    <a:lnTo>
                      <a:pt x="21600" y="21560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rc 137"/>
              <p:cNvSpPr>
                <a:spLocks/>
              </p:cNvSpPr>
              <p:nvPr/>
            </p:nvSpPr>
            <p:spPr bwMode="auto">
              <a:xfrm>
                <a:off x="3119" y="2437"/>
                <a:ext cx="497" cy="163"/>
              </a:xfrm>
              <a:custGeom>
                <a:avLst/>
                <a:gdLst>
                  <a:gd name="G0" fmla="+- 21169 0 0"/>
                  <a:gd name="G1" fmla="+- 0 0 0"/>
                  <a:gd name="G2" fmla="+- 21600 0 0"/>
                  <a:gd name="T0" fmla="*/ 38896 w 38896"/>
                  <a:gd name="T1" fmla="*/ 12342 h 21600"/>
                  <a:gd name="T2" fmla="*/ 0 w 38896"/>
                  <a:gd name="T3" fmla="*/ 4293 h 21600"/>
                  <a:gd name="T4" fmla="*/ 21169 w 38896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896" h="21600" fill="none" extrusionOk="0">
                    <a:moveTo>
                      <a:pt x="38895" y="12341"/>
                    </a:moveTo>
                    <a:cubicBezTo>
                      <a:pt x="34857" y="18142"/>
                      <a:pt x="28236" y="21599"/>
                      <a:pt x="21169" y="21599"/>
                    </a:cubicBezTo>
                    <a:cubicBezTo>
                      <a:pt x="10894" y="21599"/>
                      <a:pt x="2041" y="14362"/>
                      <a:pt x="-1" y="4293"/>
                    </a:cubicBezTo>
                  </a:path>
                  <a:path w="38896" h="21600" stroke="0" extrusionOk="0">
                    <a:moveTo>
                      <a:pt x="38895" y="12341"/>
                    </a:moveTo>
                    <a:cubicBezTo>
                      <a:pt x="34857" y="18142"/>
                      <a:pt x="28236" y="21599"/>
                      <a:pt x="21169" y="21599"/>
                    </a:cubicBezTo>
                    <a:cubicBezTo>
                      <a:pt x="10894" y="21599"/>
                      <a:pt x="2041" y="14362"/>
                      <a:pt x="-1" y="4293"/>
                    </a:cubicBezTo>
                    <a:lnTo>
                      <a:pt x="21169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Arc 138"/>
              <p:cNvSpPr>
                <a:spLocks/>
              </p:cNvSpPr>
              <p:nvPr/>
            </p:nvSpPr>
            <p:spPr bwMode="auto">
              <a:xfrm>
                <a:off x="3121" y="2437"/>
                <a:ext cx="493" cy="161"/>
              </a:xfrm>
              <a:custGeom>
                <a:avLst/>
                <a:gdLst>
                  <a:gd name="G0" fmla="+- 21165 0 0"/>
                  <a:gd name="G1" fmla="+- 0 0 0"/>
                  <a:gd name="G2" fmla="+- 21600 0 0"/>
                  <a:gd name="T0" fmla="*/ 38862 w 38862"/>
                  <a:gd name="T1" fmla="*/ 12384 h 21600"/>
                  <a:gd name="T2" fmla="*/ 0 w 38862"/>
                  <a:gd name="T3" fmla="*/ 4314 h 21600"/>
                  <a:gd name="T4" fmla="*/ 21165 w 3886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862" h="21600" fill="none" extrusionOk="0">
                    <a:moveTo>
                      <a:pt x="38862" y="12384"/>
                    </a:moveTo>
                    <a:cubicBezTo>
                      <a:pt x="34820" y="18159"/>
                      <a:pt x="28214" y="21599"/>
                      <a:pt x="21165" y="21599"/>
                    </a:cubicBezTo>
                    <a:cubicBezTo>
                      <a:pt x="10898" y="21599"/>
                      <a:pt x="2050" y="14373"/>
                      <a:pt x="0" y="4313"/>
                    </a:cubicBezTo>
                  </a:path>
                  <a:path w="38862" h="21600" stroke="0" extrusionOk="0">
                    <a:moveTo>
                      <a:pt x="38862" y="12384"/>
                    </a:moveTo>
                    <a:cubicBezTo>
                      <a:pt x="34820" y="18159"/>
                      <a:pt x="28214" y="21599"/>
                      <a:pt x="21165" y="21599"/>
                    </a:cubicBezTo>
                    <a:cubicBezTo>
                      <a:pt x="10898" y="21599"/>
                      <a:pt x="2050" y="14373"/>
                      <a:pt x="0" y="4313"/>
                    </a:cubicBezTo>
                    <a:lnTo>
                      <a:pt x="21165" y="0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4771274" y="2985176"/>
              <a:ext cx="1092115" cy="89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836" tIns="46418" rIns="92836" bIns="46418">
              <a:spAutoFit/>
            </a:bodyPr>
            <a:lstStyle/>
            <a:p>
              <a:pPr algn="ctr" defTabSz="812800">
                <a:lnSpc>
                  <a:spcPct val="95000"/>
                </a:lnSpc>
                <a:spcBef>
                  <a:spcPct val="50000"/>
                </a:spcBef>
              </a:pPr>
              <a:r>
                <a:rPr lang="en-US" sz="1600" dirty="0">
                  <a:latin typeface="Times New Roman" charset="0"/>
                </a:rPr>
                <a:t>IP</a:t>
              </a:r>
              <a:br>
                <a:rPr lang="en-US" sz="1600" dirty="0">
                  <a:latin typeface="Times New Roman" charset="0"/>
                </a:rPr>
              </a:br>
              <a:r>
                <a:rPr lang="en-US" sz="1600" dirty="0">
                  <a:latin typeface="Times New Roman" charset="0"/>
                </a:rPr>
                <a:t>Backbone</a:t>
              </a:r>
            </a:p>
          </p:txBody>
        </p:sp>
        <p:sp>
          <p:nvSpPr>
            <p:cNvPr id="36" name="Oval 60"/>
            <p:cNvSpPr>
              <a:spLocks noChangeArrowheads="1"/>
            </p:cNvSpPr>
            <p:nvPr/>
          </p:nvSpPr>
          <p:spPr bwMode="auto">
            <a:xfrm>
              <a:off x="4124325" y="3352800"/>
              <a:ext cx="457200" cy="457200"/>
            </a:xfrm>
            <a:prstGeom prst="ellipse">
              <a:avLst/>
            </a:prstGeom>
            <a:solidFill>
              <a:srgbClr val="EF4B1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Times New Roman" charset="0"/>
                </a:rPr>
                <a:t>R</a:t>
              </a:r>
            </a:p>
          </p:txBody>
        </p:sp>
        <p:sp>
          <p:nvSpPr>
            <p:cNvPr id="37" name="AutoShape 64"/>
            <p:cNvSpPr>
              <a:spLocks noChangeArrowheads="1"/>
            </p:cNvSpPr>
            <p:nvPr/>
          </p:nvSpPr>
          <p:spPr bwMode="auto">
            <a:xfrm>
              <a:off x="3373438" y="3505200"/>
              <a:ext cx="762000" cy="152400"/>
            </a:xfrm>
            <a:prstGeom prst="leftRightArrow">
              <a:avLst>
                <a:gd name="adj1" fmla="val 50000"/>
                <a:gd name="adj2" fmla="val 100000"/>
              </a:avLst>
            </a:prstGeom>
            <a:solidFill>
              <a:srgbClr val="8D51A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76"/>
            <p:cNvSpPr>
              <a:spLocks noChangeArrowheads="1"/>
            </p:cNvSpPr>
            <p:nvPr/>
          </p:nvSpPr>
          <p:spPr bwMode="auto">
            <a:xfrm rot="5400000" flipH="1">
              <a:off x="-454818" y="2536031"/>
              <a:ext cx="4611688" cy="304482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39" name="Line 77"/>
            <p:cNvSpPr>
              <a:spLocks noChangeShapeType="1"/>
            </p:cNvSpPr>
            <p:nvPr/>
          </p:nvSpPr>
          <p:spPr bwMode="auto">
            <a:xfrm rot="16200000" flipH="1">
              <a:off x="1154907" y="3601244"/>
              <a:ext cx="2166937" cy="625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78"/>
            <p:cNvSpPr txBox="1">
              <a:spLocks noChangeArrowheads="1"/>
            </p:cNvSpPr>
            <p:nvPr/>
          </p:nvSpPr>
          <p:spPr bwMode="auto">
            <a:xfrm flipH="1">
              <a:off x="546101" y="4805364"/>
              <a:ext cx="1397000" cy="9320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traceroute</a:t>
              </a:r>
            </a:p>
            <a:p>
              <a:pPr algn="ctr"/>
              <a:r>
                <a:rPr lang="en-US" sz="1600">
                  <a:latin typeface="Times New Roman" charset="0"/>
                </a:rPr>
                <a:t>every 5s</a:t>
              </a:r>
            </a:p>
          </p:txBody>
        </p:sp>
        <p:sp>
          <p:nvSpPr>
            <p:cNvPr id="41" name="Text Box 79"/>
            <p:cNvSpPr txBox="1">
              <a:spLocks noChangeArrowheads="1"/>
            </p:cNvSpPr>
            <p:nvPr/>
          </p:nvSpPr>
          <p:spPr bwMode="auto">
            <a:xfrm flipH="1">
              <a:off x="546101" y="3201988"/>
              <a:ext cx="1397000" cy="13244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latin typeface="Times New Roman" charset="0"/>
                </a:rPr>
                <a:t>ISIS</a:t>
              </a:r>
              <a:endParaRPr lang="en-US" sz="1600" dirty="0">
                <a:latin typeface="Times New Roman" charset="0"/>
              </a:endParaRPr>
            </a:p>
            <a:p>
              <a:pPr algn="ctr"/>
              <a:r>
                <a:rPr lang="en-US" sz="1600" dirty="0">
                  <a:latin typeface="Times New Roman" charset="0"/>
                </a:rPr>
                <a:t>hellos +</a:t>
              </a:r>
            </a:p>
            <a:p>
              <a:pPr algn="ctr"/>
              <a:r>
                <a:rPr lang="en-US" sz="1600" dirty="0" err="1">
                  <a:latin typeface="Times New Roman" charset="0"/>
                </a:rPr>
                <a:t>tcpdump</a:t>
              </a:r>
              <a:endParaRPr lang="en-US" sz="1600" dirty="0">
                <a:latin typeface="Times New Roman" charset="0"/>
              </a:endParaRPr>
            </a:p>
          </p:txBody>
        </p:sp>
        <p:sp>
          <p:nvSpPr>
            <p:cNvPr id="42" name="Text Box 80"/>
            <p:cNvSpPr txBox="1">
              <a:spLocks noChangeArrowheads="1"/>
            </p:cNvSpPr>
            <p:nvPr/>
          </p:nvSpPr>
          <p:spPr bwMode="auto">
            <a:xfrm flipH="1">
              <a:off x="544513" y="2363788"/>
              <a:ext cx="1397000" cy="5395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latin typeface="Times New Roman" charset="0"/>
                </a:rPr>
                <a:t>traffic</a:t>
              </a:r>
              <a:endParaRPr lang="en-US" sz="1600" dirty="0">
                <a:latin typeface="Times New Roman" charset="0"/>
              </a:endParaRPr>
            </a:p>
          </p:txBody>
        </p:sp>
        <p:sp>
          <p:nvSpPr>
            <p:cNvPr id="43" name="Text Box 81"/>
            <p:cNvSpPr txBox="1">
              <a:spLocks noChangeArrowheads="1"/>
            </p:cNvSpPr>
            <p:nvPr/>
          </p:nvSpPr>
          <p:spPr bwMode="auto">
            <a:xfrm flipH="1">
              <a:off x="1169988" y="1789113"/>
              <a:ext cx="1147935" cy="588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Test Host</a:t>
              </a:r>
            </a:p>
          </p:txBody>
        </p:sp>
        <p:sp>
          <p:nvSpPr>
            <p:cNvPr id="44" name="Line 82"/>
            <p:cNvSpPr>
              <a:spLocks noChangeShapeType="1"/>
            </p:cNvSpPr>
            <p:nvPr/>
          </p:nvSpPr>
          <p:spPr bwMode="auto">
            <a:xfrm rot="5400000" flipH="1" flipV="1">
              <a:off x="2113757" y="5049044"/>
              <a:ext cx="0" cy="344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83"/>
            <p:cNvSpPr>
              <a:spLocks noChangeShapeType="1"/>
            </p:cNvSpPr>
            <p:nvPr/>
          </p:nvSpPr>
          <p:spPr bwMode="auto">
            <a:xfrm rot="16200000" flipH="1">
              <a:off x="1742282" y="4431506"/>
              <a:ext cx="844550" cy="442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84"/>
            <p:cNvSpPr>
              <a:spLocks noChangeArrowheads="1"/>
            </p:cNvSpPr>
            <p:nvPr/>
          </p:nvSpPr>
          <p:spPr bwMode="auto">
            <a:xfrm>
              <a:off x="2285999" y="4997450"/>
              <a:ext cx="914401" cy="1214438"/>
            </a:xfrm>
            <a:prstGeom prst="can">
              <a:avLst>
                <a:gd name="adj" fmla="val 2304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Times New Roman" charset="0"/>
                </a:rPr>
                <a:t>packet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Times New Roman" charset="0"/>
                </a:rPr>
                <a:t>trace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Times New Roman" charset="0"/>
                </a:rPr>
                <a:t>file</a:t>
              </a:r>
            </a:p>
          </p:txBody>
        </p:sp>
        <p:sp>
          <p:nvSpPr>
            <p:cNvPr id="47" name="Text Box 86"/>
            <p:cNvSpPr txBox="1">
              <a:spLocks noChangeArrowheads="1"/>
            </p:cNvSpPr>
            <p:nvPr/>
          </p:nvSpPr>
          <p:spPr bwMode="auto">
            <a:xfrm flipH="1">
              <a:off x="2551113" y="3087687"/>
              <a:ext cx="822325" cy="13244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>
                  <a:latin typeface="Times New Roman" charset="0"/>
                </a:rPr>
                <a:t>sk</a:t>
              </a:r>
              <a:endParaRPr lang="en-US" sz="1600" dirty="0">
                <a:latin typeface="Times New Roman" charset="0"/>
              </a:endParaRPr>
            </a:p>
            <a:p>
              <a:pPr algn="ctr"/>
              <a:r>
                <a:rPr lang="en-US" sz="1600" dirty="0">
                  <a:latin typeface="Times New Roman" charset="0"/>
                </a:rPr>
                <a:t>gig-ether</a:t>
              </a:r>
            </a:p>
          </p:txBody>
        </p:sp>
        <p:sp>
          <p:nvSpPr>
            <p:cNvPr id="48" name="Line 88"/>
            <p:cNvSpPr>
              <a:spLocks noChangeShapeType="1"/>
            </p:cNvSpPr>
            <p:nvPr/>
          </p:nvSpPr>
          <p:spPr bwMode="auto">
            <a:xfrm>
              <a:off x="1925638" y="2590800"/>
              <a:ext cx="625475" cy="682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89"/>
            <p:cNvSpPr>
              <a:spLocks noChangeShapeType="1"/>
            </p:cNvSpPr>
            <p:nvPr/>
          </p:nvSpPr>
          <p:spPr bwMode="auto">
            <a:xfrm flipV="1">
              <a:off x="1933575" y="3619500"/>
              <a:ext cx="617538" cy="230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90"/>
            <p:cNvSpPr>
              <a:spLocks noChangeShapeType="1"/>
            </p:cNvSpPr>
            <p:nvPr/>
          </p:nvSpPr>
          <p:spPr bwMode="auto">
            <a:xfrm flipV="1">
              <a:off x="1925638" y="4078288"/>
              <a:ext cx="625475" cy="919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" name="Group 107"/>
            <p:cNvGrpSpPr>
              <a:grpSpLocks/>
            </p:cNvGrpSpPr>
            <p:nvPr/>
          </p:nvGrpSpPr>
          <p:grpSpPr bwMode="auto">
            <a:xfrm>
              <a:off x="7162800" y="1752600"/>
              <a:ext cx="1697038" cy="4611688"/>
              <a:chOff x="4602" y="1079"/>
              <a:chExt cx="1069" cy="2905"/>
            </a:xfrm>
          </p:grpSpPr>
          <p:sp>
            <p:nvSpPr>
              <p:cNvPr id="52" name="Rectangle 93"/>
              <p:cNvSpPr>
                <a:spLocks noChangeArrowheads="1"/>
              </p:cNvSpPr>
              <p:nvPr/>
            </p:nvSpPr>
            <p:spPr bwMode="auto">
              <a:xfrm rot="-5400000">
                <a:off x="3684" y="1997"/>
                <a:ext cx="2905" cy="1069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3" name="Text Box 98"/>
              <p:cNvSpPr txBox="1">
                <a:spLocks noChangeArrowheads="1"/>
              </p:cNvSpPr>
              <p:nvPr/>
            </p:nvSpPr>
            <p:spPr bwMode="auto">
              <a:xfrm>
                <a:off x="4775" y="1102"/>
                <a:ext cx="723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Times New Roman" charset="0"/>
                  </a:rPr>
                  <a:t>Test Host</a:t>
                </a:r>
              </a:p>
            </p:txBody>
          </p:sp>
        </p:grpSp>
        <p:sp>
          <p:nvSpPr>
            <p:cNvPr id="54" name="Oval 111"/>
            <p:cNvSpPr>
              <a:spLocks noChangeArrowheads="1"/>
            </p:cNvSpPr>
            <p:nvPr/>
          </p:nvSpPr>
          <p:spPr bwMode="auto">
            <a:xfrm>
              <a:off x="6019800" y="3352800"/>
              <a:ext cx="457200" cy="457200"/>
            </a:xfrm>
            <a:prstGeom prst="ellipse">
              <a:avLst/>
            </a:prstGeom>
            <a:solidFill>
              <a:srgbClr val="EF4B1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R</a:t>
              </a:r>
            </a:p>
          </p:txBody>
        </p:sp>
        <p:sp>
          <p:nvSpPr>
            <p:cNvPr id="55" name="AutoShape 112"/>
            <p:cNvSpPr>
              <a:spLocks noChangeArrowheads="1"/>
            </p:cNvSpPr>
            <p:nvPr/>
          </p:nvSpPr>
          <p:spPr bwMode="auto">
            <a:xfrm>
              <a:off x="6477000" y="3505200"/>
              <a:ext cx="685800" cy="152400"/>
            </a:xfrm>
            <a:prstGeom prst="leftRightArrow">
              <a:avLst>
                <a:gd name="adj1" fmla="val 50000"/>
                <a:gd name="adj2" fmla="val 90000"/>
              </a:avLst>
            </a:prstGeom>
            <a:solidFill>
              <a:srgbClr val="8D51A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052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in a Nutshell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29" y="2280720"/>
            <a:ext cx="8659355" cy="248488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Each router sends Link State Packets (LSP) that describes its local topology</a:t>
            </a:r>
          </a:p>
          <a:p>
            <a:pPr lvl="1"/>
            <a:r>
              <a:rPr lang="en-US" dirty="0" smtClean="0"/>
              <a:t>List of links to neighbors (adjacencies), prefixes along with metrics</a:t>
            </a:r>
          </a:p>
          <a:p>
            <a:pPr lvl="1"/>
            <a:r>
              <a:rPr lang="en-US" dirty="0" smtClean="0"/>
              <a:t>This is refreshes periodically, otherwise LSP content is purged</a:t>
            </a:r>
          </a:p>
          <a:p>
            <a:r>
              <a:rPr lang="en-US" dirty="0" smtClean="0"/>
              <a:t>This is flooded across the network</a:t>
            </a:r>
          </a:p>
          <a:p>
            <a:pPr lvl="1"/>
            <a:r>
              <a:rPr lang="en-US" dirty="0" smtClean="0"/>
              <a:t>Each router send new LSPs it receives to its neighbors</a:t>
            </a:r>
          </a:p>
          <a:p>
            <a:pPr lvl="1"/>
            <a:r>
              <a:rPr lang="en-US" dirty="0" smtClean="0"/>
              <a:t>Neighbors sends to their neighbors, …</a:t>
            </a:r>
          </a:p>
          <a:p>
            <a:r>
              <a:rPr lang="en-US" dirty="0" smtClean="0"/>
              <a:t>Each router accumulates LSPs into a database (LSDB) and constructs the current view of the topology</a:t>
            </a:r>
          </a:p>
          <a:p>
            <a:r>
              <a:rPr lang="en-US" dirty="0" smtClean="0"/>
              <a:t>Shortest paths are computed using </a:t>
            </a:r>
            <a:r>
              <a:rPr lang="en-US" dirty="0" err="1" smtClean="0"/>
              <a:t>Dijkstra's</a:t>
            </a:r>
            <a:r>
              <a:rPr lang="en-US" dirty="0" smtClean="0"/>
              <a:t> SPF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60" y="1194965"/>
            <a:ext cx="6781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7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Casner\PacketDesign\nanog\20010402-proptimes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" b="6777"/>
          <a:stretch/>
        </p:blipFill>
        <p:spPr bwMode="auto">
          <a:xfrm>
            <a:off x="0" y="3079799"/>
            <a:ext cx="4793920" cy="19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1" y="-2"/>
            <a:ext cx="7903245" cy="82296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Excessive ISIS churn caused excessive </a:t>
            </a:r>
            <a:br>
              <a:rPr lang="en-US" sz="2800" dirty="0" smtClean="0"/>
            </a:br>
            <a:r>
              <a:rPr lang="en-US" sz="2800" dirty="0" smtClean="0"/>
              <a:t>LSP Propagation Delay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9" descr="C:\Casner\PacketDesign\nanog\20010402-chur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" y="864793"/>
            <a:ext cx="4743693" cy="22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6655" y="1064249"/>
            <a:ext cx="453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link state packets (LSPs) including refreshes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0676" y="2128862"/>
            <a:ext cx="257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LSPs that report a change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6099" y="3183805"/>
            <a:ext cx="4338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LSP propagation delay</a:t>
            </a:r>
          </a:p>
          <a:p>
            <a:pPr marL="285750" indent="-285750"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/>
              <a:t>Seconds between seeing the same LSP in the east and the west coasts of the 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94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Link state databases were </a:t>
            </a:r>
            <a:r>
              <a:rPr lang="en-US" dirty="0"/>
              <a:t>not in </a:t>
            </a:r>
            <a:r>
              <a:rPr lang="en-US" dirty="0" smtClean="0"/>
              <a:t>sync:</a:t>
            </a:r>
          </a:p>
          <a:p>
            <a:pPr lvl="1"/>
            <a:r>
              <a:rPr lang="en-US" dirty="0" smtClean="0"/>
              <a:t>Very large LSP databases</a:t>
            </a:r>
            <a:endParaRPr lang="en-US" dirty="0"/>
          </a:p>
          <a:p>
            <a:pPr lvl="1"/>
            <a:r>
              <a:rPr lang="en-US" dirty="0" smtClean="0"/>
              <a:t>High churn </a:t>
            </a:r>
            <a:r>
              <a:rPr lang="en-US" dirty="0"/>
              <a:t>rate </a:t>
            </a:r>
            <a:r>
              <a:rPr lang="en-US" dirty="0" smtClean="0"/>
              <a:t>caused many </a:t>
            </a:r>
            <a:r>
              <a:rPr lang="en-US" dirty="0"/>
              <a:t>LSPs to flood</a:t>
            </a:r>
          </a:p>
          <a:p>
            <a:pPr lvl="1"/>
            <a:r>
              <a:rPr lang="en-US" dirty="0" smtClean="0"/>
              <a:t>LSP rate-control slowed down flooding</a:t>
            </a:r>
            <a:endParaRPr lang="en-US" dirty="0"/>
          </a:p>
          <a:p>
            <a:pPr lvl="1"/>
            <a:r>
              <a:rPr lang="en-US" dirty="0" smtClean="0"/>
              <a:t>Any </a:t>
            </a:r>
            <a:r>
              <a:rPr lang="en-US" dirty="0"/>
              <a:t>topology change </a:t>
            </a:r>
            <a:r>
              <a:rPr lang="en-US" dirty="0" smtClean="0"/>
              <a:t>could </a:t>
            </a:r>
            <a:r>
              <a:rPr lang="en-US" dirty="0"/>
              <a:t>result in a </a:t>
            </a:r>
            <a:r>
              <a:rPr lang="en-US" dirty="0" smtClean="0"/>
              <a:t>loop under these conditions</a:t>
            </a:r>
          </a:p>
          <a:p>
            <a:r>
              <a:rPr lang="en-US" dirty="0" smtClean="0"/>
              <a:t>We realized being able to look at routing was key for powerful network performance analysis</a:t>
            </a:r>
          </a:p>
          <a:p>
            <a:r>
              <a:rPr lang="en-US" dirty="0" smtClean="0"/>
              <a:t>Today, we see very high churn in very large TE databases using auto-bandwidth with large number of tunnels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Analytics Today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6498" y="1138211"/>
            <a:ext cx="4566831" cy="3394472"/>
            <a:chOff x="86498" y="1138211"/>
            <a:chExt cx="4953000" cy="3394472"/>
          </a:xfrm>
        </p:grpSpPr>
        <p:grpSp>
          <p:nvGrpSpPr>
            <p:cNvPr id="7" name="Group 6"/>
            <p:cNvGrpSpPr/>
            <p:nvPr/>
          </p:nvGrpSpPr>
          <p:grpSpPr>
            <a:xfrm>
              <a:off x="86498" y="1138211"/>
              <a:ext cx="4953000" cy="3394472"/>
              <a:chOff x="508000" y="1600200"/>
              <a:chExt cx="4953000" cy="452596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08000" y="4711700"/>
                <a:ext cx="4953000" cy="14144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600" dirty="0" smtClean="0"/>
                  <a:t>Collection</a:t>
                </a:r>
                <a:endParaRPr lang="en-US" sz="1600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08000" y="3162300"/>
                <a:ext cx="4953000" cy="14144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600" dirty="0" smtClean="0"/>
                  <a:t>Analysis</a:t>
                </a:r>
                <a:endParaRPr lang="en-US" sz="16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08000" y="1600200"/>
                <a:ext cx="4953000" cy="14144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600" dirty="0" smtClean="0"/>
                  <a:t>Presentation</a:t>
                </a:r>
                <a:endParaRPr lang="en-US" sz="160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98500" y="5473700"/>
                <a:ext cx="546100" cy="4572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BGP</a:t>
                </a:r>
                <a:endParaRPr lang="en-US" sz="160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314450" y="5473700"/>
                <a:ext cx="546100" cy="4572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IGPs</a:t>
                </a:r>
                <a:endParaRPr lang="en-US" sz="160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943100" y="5473700"/>
                <a:ext cx="723900" cy="4572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Flows</a:t>
                </a:r>
                <a:endParaRPr lang="en-US" sz="16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305300" y="5473700"/>
                <a:ext cx="1003970" cy="4572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Multicast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52258" y="5370947"/>
                <a:ext cx="671292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. . .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8500" y="3848100"/>
                <a:ext cx="889000" cy="4826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Path Reports</a:t>
                </a:r>
                <a:endParaRPr lang="en-US" sz="16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797050" y="3848100"/>
                <a:ext cx="546100" cy="4953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RCA</a:t>
                </a:r>
                <a:endParaRPr lang="en-US" sz="16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540000" y="3848100"/>
                <a:ext cx="812800" cy="4826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Exit Routers</a:t>
                </a:r>
                <a:endParaRPr lang="en-US" sz="16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305300" y="3848100"/>
                <a:ext cx="914400" cy="4826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Traffic Reports</a:t>
                </a:r>
                <a:endParaRPr lang="en-US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15498" y="3745924"/>
                <a:ext cx="671292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. . .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619500" y="2039303"/>
                <a:ext cx="671292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. . .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26758" y="5473700"/>
                <a:ext cx="825500" cy="4572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Tunnels</a:t>
                </a:r>
                <a:endParaRPr lang="en-US" sz="1600" dirty="0"/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176738" y="1612275"/>
              <a:ext cx="989260" cy="36195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Reporting</a:t>
              </a:r>
              <a:endParaRPr lang="en-US" sz="16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268938" y="1612275"/>
              <a:ext cx="849560" cy="37147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Alerting</a:t>
              </a:r>
              <a:endParaRPr lang="en-US" sz="16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245498" y="1612275"/>
              <a:ext cx="952500" cy="36195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Planning</a:t>
              </a:r>
              <a:endParaRPr lang="en-US" sz="16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883798" y="1612275"/>
              <a:ext cx="914400" cy="36195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Trouble-</a:t>
              </a:r>
            </a:p>
            <a:p>
              <a:pPr algn="ctr"/>
              <a:r>
                <a:rPr lang="en-US" sz="1200" dirty="0" smtClean="0"/>
                <a:t>shooting</a:t>
              </a:r>
              <a:endParaRPr lang="en-US" sz="1600" dirty="0"/>
            </a:p>
          </p:txBody>
        </p:sp>
      </p:grpSp>
      <p:sp>
        <p:nvSpPr>
          <p:cNvPr id="27" name="Content Placeholder 1"/>
          <p:cNvSpPr>
            <a:spLocks noGrp="1"/>
          </p:cNvSpPr>
          <p:nvPr>
            <p:ph idx="1"/>
          </p:nvPr>
        </p:nvSpPr>
        <p:spPr>
          <a:xfrm>
            <a:off x="4861532" y="905610"/>
            <a:ext cx="4164053" cy="39619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Troubleshooting and visualization</a:t>
            </a:r>
          </a:p>
          <a:p>
            <a:r>
              <a:rPr lang="en-US" dirty="0" smtClean="0"/>
              <a:t>Service/application monitoring and alerting</a:t>
            </a:r>
          </a:p>
          <a:p>
            <a:r>
              <a:rPr lang="en-US" dirty="0" smtClean="0"/>
              <a:t>Network </a:t>
            </a:r>
            <a:r>
              <a:rPr lang="en-US" dirty="0"/>
              <a:t>health assessment</a:t>
            </a:r>
          </a:p>
          <a:p>
            <a:r>
              <a:rPr lang="en-US" dirty="0" smtClean="0"/>
              <a:t>Topology</a:t>
            </a:r>
            <a:r>
              <a:rPr lang="en-US" dirty="0"/>
              <a:t>-aware traffic analysis</a:t>
            </a:r>
          </a:p>
          <a:p>
            <a:r>
              <a:rPr lang="en-US" dirty="0" smtClean="0"/>
              <a:t>Proactive </a:t>
            </a:r>
            <a:r>
              <a:rPr lang="en-US" dirty="0"/>
              <a:t>change modeling</a:t>
            </a:r>
          </a:p>
          <a:p>
            <a:r>
              <a:rPr lang="en-US" dirty="0" smtClean="0"/>
              <a:t>Analytics-driven </a:t>
            </a:r>
            <a:r>
              <a:rPr lang="en-US" dirty="0"/>
              <a:t>Software Defined </a:t>
            </a:r>
            <a:r>
              <a:rPr lang="en-US" dirty="0" smtClean="0"/>
              <a:t>Networking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4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0" y="-2"/>
            <a:ext cx="844617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Use Case: Diagnosing Black Holing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peering router to </a:t>
            </a:r>
            <a:r>
              <a:rPr lang="en-US" dirty="0" smtClean="0"/>
              <a:t>a major service provider </a:t>
            </a:r>
            <a:r>
              <a:rPr lang="en-US" dirty="0"/>
              <a:t>crashed</a:t>
            </a:r>
          </a:p>
          <a:p>
            <a:pPr lvl="1"/>
            <a:r>
              <a:rPr lang="en-US" dirty="0" smtClean="0"/>
              <a:t>Hot swappable card was not quite so…</a:t>
            </a:r>
          </a:p>
          <a:p>
            <a:r>
              <a:rPr lang="en-US" dirty="0" smtClean="0"/>
              <a:t>Traffic </a:t>
            </a:r>
            <a:r>
              <a:rPr lang="en-US" dirty="0"/>
              <a:t>to </a:t>
            </a:r>
            <a:r>
              <a:rPr lang="en-US" dirty="0" smtClean="0"/>
              <a:t>the SP was </a:t>
            </a:r>
            <a:r>
              <a:rPr lang="en-US" dirty="0"/>
              <a:t>black-holed network-wide</a:t>
            </a:r>
          </a:p>
          <a:p>
            <a:pPr lvl="1"/>
            <a:r>
              <a:rPr lang="en-US" dirty="0"/>
              <a:t>Traffic </a:t>
            </a:r>
            <a:r>
              <a:rPr lang="en-US" dirty="0" smtClean="0"/>
              <a:t>exiting all 6 locations was black-holed</a:t>
            </a:r>
            <a:endParaRPr lang="en-US" dirty="0"/>
          </a:p>
          <a:p>
            <a:r>
              <a:rPr lang="en-US" dirty="0" smtClean="0"/>
              <a:t>About 3 minutes of routing outage</a:t>
            </a:r>
            <a:endParaRPr lang="en-US" dirty="0"/>
          </a:p>
          <a:p>
            <a:pPr lvl="1"/>
            <a:r>
              <a:rPr lang="en-US" dirty="0" smtClean="0"/>
              <a:t>3 minutes </a:t>
            </a:r>
            <a:r>
              <a:rPr lang="en-US" dirty="0"/>
              <a:t>was too short to </a:t>
            </a:r>
            <a:r>
              <a:rPr lang="en-US" dirty="0" smtClean="0"/>
              <a:t>diagnose the issue at human speed</a:t>
            </a:r>
            <a:endParaRPr lang="en-US" dirty="0"/>
          </a:p>
          <a:p>
            <a:pPr lvl="1"/>
            <a:r>
              <a:rPr lang="en-US" dirty="0" smtClean="0"/>
              <a:t>Had a 45 minute impact on the services and ad revenues</a:t>
            </a:r>
          </a:p>
          <a:p>
            <a:pPr lvl="2"/>
            <a:r>
              <a:rPr lang="en-US" dirty="0" smtClean="0"/>
              <a:t>Users who could not use the service did something else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Packet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D H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9EF7A1BEDC1B49B2C0E9CFE0FDCAF3" ma:contentTypeVersion="1" ma:contentTypeDescription="Create a new document." ma:contentTypeScope="" ma:versionID="295f7da9f6826281a132245241e08fdb">
  <xsd:schema xmlns:xsd="http://www.w3.org/2001/XMLSchema" xmlns:xs="http://www.w3.org/2001/XMLSchema" xmlns:p="http://schemas.microsoft.com/office/2006/metadata/properties" xmlns:ns3="303b496e-ea24-49d3-bb7a-7d4915e9a56c" targetNamespace="http://schemas.microsoft.com/office/2006/metadata/properties" ma:root="true" ma:fieldsID="de3c09de10538ce94dacce313e018869" ns3:_="">
    <xsd:import namespace="303b496e-ea24-49d3-bb7a-7d4915e9a56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b496e-ea24-49d3-bb7a-7d4915e9a5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16BF32-67FB-44C6-B413-D1D3BB3F8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b496e-ea24-49d3-bb7a-7d4915e9a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EC429B-A165-46D4-A17C-F55A260F3D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88D6BD-841B-4DA2-93FC-E3A90A96B08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03b496e-ea24-49d3-bb7a-7d4915e9a56c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PD HD Template.potx</Template>
  <TotalTime>8732</TotalTime>
  <Words>1576</Words>
  <Application>Microsoft Macintosh PowerPoint</Application>
  <PresentationFormat>On-screen Show (16:9)</PresentationFormat>
  <Paragraphs>275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PD HD Template</vt:lpstr>
      <vt:lpstr>The Role of Analytics in Routing, Network Performance and SDN  Cengiz Alaettinoglu</vt:lpstr>
      <vt:lpstr>It all started with a jitter study (2000)</vt:lpstr>
      <vt:lpstr>However, 0.01% of Jitter was severe</vt:lpstr>
      <vt:lpstr>Theory: Packets being spewed out from  an unwinding routing loop…</vt:lpstr>
      <vt:lpstr>ISIS in a Nutshell </vt:lpstr>
      <vt:lpstr>Excessive ISIS churn caused excessive  LSP Propagation Delay</vt:lpstr>
      <vt:lpstr>Explanation</vt:lpstr>
      <vt:lpstr>Route Analytics Today</vt:lpstr>
      <vt:lpstr>Use Case: Diagnosing Black Holing</vt:lpstr>
      <vt:lpstr>Expected Exit-Points Before Incident</vt:lpstr>
      <vt:lpstr>Recursive Route Resolution</vt:lpstr>
      <vt:lpstr>The Incident</vt:lpstr>
      <vt:lpstr>Exit-Points During Incident</vt:lpstr>
      <vt:lpstr>A Path Before and After the Incident</vt:lpstr>
      <vt:lpstr>Cause of Black Holing</vt:lpstr>
      <vt:lpstr>Remedy</vt:lpstr>
      <vt:lpstr>Challenges in Operating SDN</vt:lpstr>
      <vt:lpstr>Need for Analytics-Driven Applications</vt:lpstr>
      <vt:lpstr>How Rich Analytics Help a Bandwidth Scheduling Application </vt:lpstr>
      <vt:lpstr>A Naïve Implementation</vt:lpstr>
      <vt:lpstr>Reasons for Spare Bandwidth    </vt:lpstr>
      <vt:lpstr>Addressing These Challenges</vt:lpstr>
      <vt:lpstr>Failure Impact: Where will the traffic go?</vt:lpstr>
      <vt:lpstr>Need for a Traffic Demand Matrix</vt:lpstr>
      <vt:lpstr>Simulation and Impact of a Failure</vt:lpstr>
      <vt:lpstr>Concluding Remarks</vt:lpstr>
    </vt:vector>
  </TitlesOfParts>
  <Company>Litton Loan Servicing 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Kilgore</dc:creator>
  <cp:lastModifiedBy>Cengiz Alaettinoglu</cp:lastModifiedBy>
  <cp:revision>447</cp:revision>
  <cp:lastPrinted>2014-07-28T19:01:39Z</cp:lastPrinted>
  <dcterms:created xsi:type="dcterms:W3CDTF">2013-02-07T19:18:59Z</dcterms:created>
  <dcterms:modified xsi:type="dcterms:W3CDTF">2015-05-14T09:53:53Z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0x010100D19EF7A1BEDC1B49B2C0E9CFE0FDCAF3</vt:lpwstr>
  </property>
  <property fmtid="{D5CDD505-2E9C-101B-9397-08002B2CF9AE}" pid="3" name="IsMyDocuments">
    <vt:bool>true</vt:bool>
  </property>
</Properties>
</file>