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68" r:id="rId4"/>
    <p:sldId id="269" r:id="rId5"/>
    <p:sldId id="267" r:id="rId6"/>
    <p:sldId id="256" r:id="rId7"/>
    <p:sldId id="258" r:id="rId8"/>
    <p:sldId id="270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OII</a:t>
            </a:r>
            <a:endParaRPr lang="en-US"/>
          </a:p>
        </p:txBody>
      </p:sp>
      <p:pic>
        <p:nvPicPr>
          <p:cNvPr id="4" name="Content Placeholder 3" descr="Screen Shot 2015-05-13 at 09.16.4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1" b="14471"/>
          <a:stretch>
            <a:fillRect/>
          </a:stretch>
        </p:blipFill>
        <p:spPr>
          <a:xfrm>
            <a:off x="788736" y="1600201"/>
            <a:ext cx="7591363" cy="4174957"/>
          </a:xfrm>
        </p:spPr>
      </p:pic>
    </p:spTree>
    <p:extLst>
      <p:ext uri="{BB962C8B-B14F-4D97-AF65-F5344CB8AC3E}">
        <p14:creationId xmlns:p14="http://schemas.microsoft.com/office/powerpoint/2010/main" val="4250168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6" name="Content Placeholder 5" descr="Screen Shot 2015-05-13 at 09.29.3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8" b="28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656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Engineering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i="1" dirty="0"/>
          </a:p>
          <a:p>
            <a:pPr marL="0" indent="0" algn="ctr">
              <a:buNone/>
            </a:pPr>
            <a:r>
              <a:rPr lang="en-US" sz="4000" i="1" dirty="0" smtClean="0"/>
              <a:t>We </a:t>
            </a:r>
            <a:r>
              <a:rPr lang="en-US" sz="4000" i="1" dirty="0"/>
              <a:t>reject kings, presidents and voting. 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i="1" dirty="0"/>
              <a:t>We believe in rough consensus and running code</a:t>
            </a:r>
            <a:r>
              <a:rPr lang="en-US" sz="4000" i="1" dirty="0" smtClean="0"/>
              <a:t>.</a:t>
            </a:r>
            <a:r>
              <a:rPr lang="en-US" sz="4000" dirty="0" smtClean="0"/>
              <a:t>      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											[David Clarke]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also,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IETF’s main goal is to ensure the Internet ‘works better’. The fundamental mission of the IETF can be summed up in this sentence: </a:t>
            </a:r>
            <a:r>
              <a:rPr lang="en-US" dirty="0" smtClean="0"/>
              <a:t>‘The </a:t>
            </a:r>
            <a:r>
              <a:rPr lang="en-US" dirty="0"/>
              <a:t>community believes that the goal is connectivity, the tool is the Internet Protocol, and the intelligence is end-to-end rather than hidden the network’ (RFC 1958).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7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hay-days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IETF Community = </a:t>
            </a:r>
            <a:r>
              <a:rPr lang="en-US" dirty="0" smtClean="0"/>
              <a:t>main</a:t>
            </a:r>
            <a:r>
              <a:rPr lang="en-US" dirty="0" smtClean="0"/>
              <a:t> </a:t>
            </a:r>
            <a:r>
              <a:rPr lang="en-US" dirty="0" smtClean="0"/>
              <a:t>users, this has </a:t>
            </a:r>
            <a:r>
              <a:rPr lang="en-US" dirty="0" smtClean="0"/>
              <a:t>shifted.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Civil society engagement minimal in comparison to other stakeholders in protocol development process.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</a:t>
            </a:r>
            <a:r>
              <a:rPr lang="en-US" dirty="0" smtClean="0"/>
              <a:t>mpact of protocols on </a:t>
            </a:r>
            <a:r>
              <a:rPr lang="en-US" dirty="0" smtClean="0"/>
              <a:t>(civil) society</a:t>
            </a:r>
            <a:r>
              <a:rPr lang="en-US" dirty="0" smtClean="0"/>
              <a:t> </a:t>
            </a:r>
            <a:r>
              <a:rPr lang="en-US" dirty="0" smtClean="0"/>
              <a:t>is increasing, as the reach and impact of the </a:t>
            </a:r>
            <a:r>
              <a:rPr lang="en-US" dirty="0" smtClean="0"/>
              <a:t>Internet </a:t>
            </a:r>
            <a:r>
              <a:rPr lang="en-US" dirty="0" smtClean="0"/>
              <a:t>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0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There is a clear need to: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1. Get better understanding of the actual impact of standards and protocols on society – intended or not.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2. </a:t>
            </a:r>
            <a:r>
              <a:rPr lang="en-US" dirty="0"/>
              <a:t>I</a:t>
            </a:r>
            <a:r>
              <a:rPr lang="en-US" dirty="0" smtClean="0"/>
              <a:t>nvestigate possibilities for ensuring that their impact is in line with existing human rights standards/ethical norms.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4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26105"/>
            <a:ext cx="6400800" cy="31816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Could and should human rights be instantiated in protocols?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it possible to translate human rights to technical concepts?</a:t>
            </a:r>
          </a:p>
          <a:p>
            <a:endParaRPr lang="en-US" dirty="0"/>
          </a:p>
          <a:p>
            <a:r>
              <a:rPr lang="en-US" dirty="0" smtClean="0"/>
              <a:t>How should Civil Society </a:t>
            </a:r>
            <a:r>
              <a:rPr lang="en-US" dirty="0"/>
              <a:t>O</a:t>
            </a:r>
            <a:r>
              <a:rPr lang="en-US" dirty="0" smtClean="0"/>
              <a:t>rganizations participate in the creation of standards?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5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Elite Interviewing</a:t>
            </a:r>
          </a:p>
          <a:p>
            <a:r>
              <a:rPr lang="en-US" dirty="0" smtClean="0"/>
              <a:t>Participant observation</a:t>
            </a:r>
          </a:p>
          <a:p>
            <a:r>
              <a:rPr lang="en-US" dirty="0" smtClean="0"/>
              <a:t>Discourse analysis of mailing lists + RFCs</a:t>
            </a:r>
          </a:p>
          <a:p>
            <a:endParaRPr lang="en-US" dirty="0"/>
          </a:p>
          <a:p>
            <a:pPr algn="just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thesis is based on qualitative research that combines elite interviews, participant observation and discourse analysis to </a:t>
            </a:r>
            <a:r>
              <a:rPr lang="en-US" dirty="0" smtClean="0"/>
              <a:t>present the views and values of technical engineers, and the dangers and possibilities of purposefully introducing human rights into protocols.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6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 and Tussles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Philosophical:</a:t>
            </a:r>
          </a:p>
          <a:p>
            <a:pPr lvl="1"/>
            <a:r>
              <a:rPr lang="en-US" dirty="0" smtClean="0"/>
              <a:t>Who has the power to set standards</a:t>
            </a:r>
            <a:r>
              <a:rPr lang="en-US" dirty="0" smtClean="0"/>
              <a:t> </a:t>
            </a:r>
            <a:r>
              <a:rPr lang="en-US" dirty="0" smtClean="0"/>
              <a:t>in standard setting </a:t>
            </a:r>
            <a:r>
              <a:rPr lang="en-US" dirty="0" smtClean="0"/>
              <a:t>bodies?</a:t>
            </a:r>
            <a:endParaRPr lang="en-US" dirty="0" smtClean="0"/>
          </a:p>
          <a:p>
            <a:pPr lvl="1"/>
            <a:r>
              <a:rPr lang="en-US" dirty="0"/>
              <a:t>Are human rights absolute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 Can standard setting bodies gain the legitimacy necessary to (en)code laws?</a:t>
            </a:r>
          </a:p>
          <a:p>
            <a:pPr lvl="1"/>
            <a:endParaRPr lang="en-US" dirty="0" smtClean="0"/>
          </a:p>
          <a:p>
            <a:pPr lvl="0"/>
            <a:r>
              <a:rPr lang="en-US" sz="3100" dirty="0" smtClean="0">
                <a:solidFill>
                  <a:prstClr val="white"/>
                </a:solidFill>
              </a:rPr>
              <a:t>Protocol specific:</a:t>
            </a:r>
            <a:endParaRPr lang="en-US" dirty="0" smtClean="0"/>
          </a:p>
          <a:p>
            <a:pPr lvl="1"/>
            <a:r>
              <a:rPr lang="en-US" dirty="0"/>
              <a:t>Should protocols allow space for tussle between different stakeholders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What about the existing path contingency of technology? </a:t>
            </a:r>
            <a:endParaRPr lang="en-US" dirty="0" smtClean="0"/>
          </a:p>
          <a:p>
            <a:pPr lvl="1"/>
            <a:r>
              <a:rPr lang="en-US" dirty="0"/>
              <a:t>Can human rights be translated to technical concepts?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Practical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do we ensure all stakeholders are at the table? </a:t>
            </a:r>
          </a:p>
          <a:p>
            <a:pPr lvl="1"/>
            <a:r>
              <a:rPr lang="en-US" dirty="0" smtClean="0"/>
              <a:t>How to account for the fact that IETF standards are voluntary?</a:t>
            </a:r>
            <a:endParaRPr lang="en-US" dirty="0" smtClean="0"/>
          </a:p>
          <a:p>
            <a:pPr lvl="1"/>
            <a:r>
              <a:rPr lang="en-US" dirty="0" smtClean="0"/>
              <a:t>How do we deal with existing barriers to entry to the IETF [resources, language, education, gender, able-</a:t>
            </a:r>
            <a:r>
              <a:rPr lang="en-US" dirty="0" err="1" smtClean="0"/>
              <a:t>bodiedness</a:t>
            </a:r>
            <a:r>
              <a:rPr lang="en-US" dirty="0" smtClean="0"/>
              <a:t> etc.]?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9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29600" cy="526715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Gather data [interviews etc.]</a:t>
            </a:r>
          </a:p>
          <a:p>
            <a:pPr algn="just"/>
            <a:r>
              <a:rPr lang="en-US" dirty="0" smtClean="0"/>
              <a:t>Synthesize data, extrapolate general themes, hold these up to existing (academic) theories </a:t>
            </a:r>
          </a:p>
          <a:p>
            <a:pPr algn="just"/>
            <a:r>
              <a:rPr lang="en-US" dirty="0" smtClean="0"/>
              <a:t>Bring the findings back to the IETF</a:t>
            </a:r>
          </a:p>
          <a:p>
            <a:pPr algn="just"/>
            <a:r>
              <a:rPr lang="en-US" dirty="0" smtClean="0"/>
              <a:t>Distill </a:t>
            </a:r>
            <a:r>
              <a:rPr lang="en-US" dirty="0" smtClean="0"/>
              <a:t>lessons and best practices</a:t>
            </a:r>
          </a:p>
          <a:p>
            <a:pPr algn="just"/>
            <a:r>
              <a:rPr lang="en-US" dirty="0" smtClean="0"/>
              <a:t>Start ongoing conversation with the community</a:t>
            </a:r>
          </a:p>
          <a:p>
            <a:pPr algn="just"/>
            <a:r>
              <a:rPr lang="en-US" dirty="0" smtClean="0"/>
              <a:t>[Graduate]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0909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842</TotalTime>
  <Words>445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OII</vt:lpstr>
      <vt:lpstr>Internet Engineering Task Force</vt:lpstr>
      <vt:lpstr>But also, </vt:lpstr>
      <vt:lpstr>Internet hay-days </vt:lpstr>
      <vt:lpstr>So, </vt:lpstr>
      <vt:lpstr>Research Questions</vt:lpstr>
      <vt:lpstr>Methods</vt:lpstr>
      <vt:lpstr>Tensions and Tussles</vt:lpstr>
      <vt:lpstr>Steps </vt:lpstr>
      <vt:lpstr>Q &amp; 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research</dc:title>
  <dc:creator>Corinne Cath</dc:creator>
  <cp:lastModifiedBy>Corinne Cath</cp:lastModifiedBy>
  <cp:revision>37</cp:revision>
  <dcterms:created xsi:type="dcterms:W3CDTF">2015-05-02T09:44:49Z</dcterms:created>
  <dcterms:modified xsi:type="dcterms:W3CDTF">2015-05-13T08:40:14Z</dcterms:modified>
</cp:coreProperties>
</file>