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85" r:id="rId4"/>
    <p:sldId id="381" r:id="rId5"/>
    <p:sldId id="386" r:id="rId6"/>
    <p:sldId id="387" r:id="rId7"/>
    <p:sldId id="383" r:id="rId8"/>
    <p:sldId id="384" r:id="rId9"/>
    <p:sldId id="348" r:id="rId10"/>
    <p:sldId id="356" r:id="rId11"/>
    <p:sldId id="388" r:id="rId12"/>
    <p:sldId id="389" r:id="rId13"/>
    <p:sldId id="410" r:id="rId14"/>
    <p:sldId id="393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34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prosts" initials="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0" autoAdjust="0"/>
    <p:restoredTop sz="86357" autoAdjust="0"/>
  </p:normalViewPr>
  <p:slideViewPr>
    <p:cSldViewPr snapToGrid="0" snapToObjects="1">
      <p:cViewPr varScale="1">
        <p:scale>
          <a:sx n="61" d="100"/>
          <a:sy n="61" d="100"/>
        </p:scale>
        <p:origin x="62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1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vannice\Documents\Work\Corporate%20Marketing\DDoS%20Open%20Home%20Gateway%20Bot%20Cache%20Poisoning%20data\Query%20data%20APAC%20Provider%202091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vannice\Documents\Work\Corporate%20Marketing\DDoS%20Open%20Home%20Gateway%20Bot%20Cache%20Poisoning%20data\Query%20data%20APAC%20Provider%20209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/>
              <a:t>Millions of Unique Names</a:t>
            </a:r>
            <a:endParaRPr lang="en-US" sz="3200" b="1" dirty="0"/>
          </a:p>
        </c:rich>
      </c:tx>
      <c:layout>
        <c:manualLayout>
          <c:xMode val="edge"/>
          <c:yMode val="edge"/>
          <c:x val="0.210956380477867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94330"/>
              </a:solidFill>
              <a:round/>
            </a:ln>
            <a:effectLst/>
          </c:spPr>
          <c:marker>
            <c:symbol val="none"/>
          </c:marker>
          <c:cat>
            <c:numRef>
              <c:f>Sheet1!$A$352:$A$460</c:f>
              <c:numCache>
                <c:formatCode>m/d/yyyy</c:formatCode>
                <c:ptCount val="109"/>
                <c:pt idx="0">
                  <c:v>42005</c:v>
                </c:pt>
                <c:pt idx="1">
                  <c:v>42006</c:v>
                </c:pt>
                <c:pt idx="2">
                  <c:v>42007</c:v>
                </c:pt>
                <c:pt idx="3">
                  <c:v>42008</c:v>
                </c:pt>
                <c:pt idx="4">
                  <c:v>42009</c:v>
                </c:pt>
                <c:pt idx="5">
                  <c:v>42010</c:v>
                </c:pt>
                <c:pt idx="6">
                  <c:v>42011</c:v>
                </c:pt>
                <c:pt idx="7">
                  <c:v>42012</c:v>
                </c:pt>
                <c:pt idx="8">
                  <c:v>42013</c:v>
                </c:pt>
                <c:pt idx="9">
                  <c:v>42014</c:v>
                </c:pt>
                <c:pt idx="10">
                  <c:v>42015</c:v>
                </c:pt>
                <c:pt idx="11">
                  <c:v>42016</c:v>
                </c:pt>
                <c:pt idx="12">
                  <c:v>42017</c:v>
                </c:pt>
                <c:pt idx="13">
                  <c:v>42018</c:v>
                </c:pt>
                <c:pt idx="14">
                  <c:v>42019</c:v>
                </c:pt>
                <c:pt idx="15">
                  <c:v>42020</c:v>
                </c:pt>
                <c:pt idx="16">
                  <c:v>42021</c:v>
                </c:pt>
                <c:pt idx="17">
                  <c:v>42022</c:v>
                </c:pt>
                <c:pt idx="18">
                  <c:v>42023</c:v>
                </c:pt>
                <c:pt idx="19">
                  <c:v>42024</c:v>
                </c:pt>
                <c:pt idx="20">
                  <c:v>42025</c:v>
                </c:pt>
                <c:pt idx="21">
                  <c:v>42026</c:v>
                </c:pt>
                <c:pt idx="22">
                  <c:v>42027</c:v>
                </c:pt>
                <c:pt idx="23">
                  <c:v>42028</c:v>
                </c:pt>
                <c:pt idx="24">
                  <c:v>42029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42035</c:v>
                </c:pt>
                <c:pt idx="31">
                  <c:v>42036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42042</c:v>
                </c:pt>
                <c:pt idx="38">
                  <c:v>42043</c:v>
                </c:pt>
                <c:pt idx="39">
                  <c:v>42044</c:v>
                </c:pt>
                <c:pt idx="40">
                  <c:v>42045</c:v>
                </c:pt>
                <c:pt idx="41">
                  <c:v>42046</c:v>
                </c:pt>
                <c:pt idx="42">
                  <c:v>42047</c:v>
                </c:pt>
                <c:pt idx="43">
                  <c:v>42048</c:v>
                </c:pt>
                <c:pt idx="44">
                  <c:v>42049</c:v>
                </c:pt>
                <c:pt idx="45">
                  <c:v>42050</c:v>
                </c:pt>
                <c:pt idx="46">
                  <c:v>42051</c:v>
                </c:pt>
                <c:pt idx="47">
                  <c:v>42052</c:v>
                </c:pt>
                <c:pt idx="48">
                  <c:v>42053</c:v>
                </c:pt>
                <c:pt idx="49">
                  <c:v>42054</c:v>
                </c:pt>
                <c:pt idx="50">
                  <c:v>42055</c:v>
                </c:pt>
                <c:pt idx="51">
                  <c:v>42056</c:v>
                </c:pt>
                <c:pt idx="52">
                  <c:v>42057</c:v>
                </c:pt>
                <c:pt idx="53">
                  <c:v>42058</c:v>
                </c:pt>
                <c:pt idx="54">
                  <c:v>42059</c:v>
                </c:pt>
                <c:pt idx="55">
                  <c:v>42060</c:v>
                </c:pt>
                <c:pt idx="56">
                  <c:v>42061</c:v>
                </c:pt>
                <c:pt idx="57">
                  <c:v>42062</c:v>
                </c:pt>
                <c:pt idx="58">
                  <c:v>42063</c:v>
                </c:pt>
                <c:pt idx="59">
                  <c:v>42064</c:v>
                </c:pt>
                <c:pt idx="60">
                  <c:v>42065</c:v>
                </c:pt>
                <c:pt idx="61">
                  <c:v>42066</c:v>
                </c:pt>
                <c:pt idx="62">
                  <c:v>42067</c:v>
                </c:pt>
                <c:pt idx="63">
                  <c:v>42068</c:v>
                </c:pt>
                <c:pt idx="64">
                  <c:v>42069</c:v>
                </c:pt>
                <c:pt idx="65">
                  <c:v>42070</c:v>
                </c:pt>
                <c:pt idx="66">
                  <c:v>42071</c:v>
                </c:pt>
                <c:pt idx="67">
                  <c:v>42072</c:v>
                </c:pt>
                <c:pt idx="68">
                  <c:v>42073</c:v>
                </c:pt>
                <c:pt idx="69">
                  <c:v>42074</c:v>
                </c:pt>
                <c:pt idx="70">
                  <c:v>42075</c:v>
                </c:pt>
                <c:pt idx="71">
                  <c:v>42076</c:v>
                </c:pt>
                <c:pt idx="72">
                  <c:v>42077</c:v>
                </c:pt>
                <c:pt idx="73">
                  <c:v>42078</c:v>
                </c:pt>
                <c:pt idx="74">
                  <c:v>42079</c:v>
                </c:pt>
                <c:pt idx="75">
                  <c:v>42080</c:v>
                </c:pt>
                <c:pt idx="76">
                  <c:v>42081</c:v>
                </c:pt>
                <c:pt idx="77">
                  <c:v>42082</c:v>
                </c:pt>
                <c:pt idx="78">
                  <c:v>42083</c:v>
                </c:pt>
                <c:pt idx="79">
                  <c:v>42084</c:v>
                </c:pt>
                <c:pt idx="80">
                  <c:v>42085</c:v>
                </c:pt>
                <c:pt idx="81">
                  <c:v>42086</c:v>
                </c:pt>
                <c:pt idx="82">
                  <c:v>42087</c:v>
                </c:pt>
                <c:pt idx="83">
                  <c:v>42088</c:v>
                </c:pt>
                <c:pt idx="84">
                  <c:v>42089</c:v>
                </c:pt>
                <c:pt idx="85">
                  <c:v>42090</c:v>
                </c:pt>
                <c:pt idx="86">
                  <c:v>42091</c:v>
                </c:pt>
                <c:pt idx="87">
                  <c:v>42092</c:v>
                </c:pt>
                <c:pt idx="88">
                  <c:v>42093</c:v>
                </c:pt>
                <c:pt idx="89">
                  <c:v>42094</c:v>
                </c:pt>
                <c:pt idx="90">
                  <c:v>42095</c:v>
                </c:pt>
                <c:pt idx="91">
                  <c:v>42096</c:v>
                </c:pt>
                <c:pt idx="92">
                  <c:v>42097</c:v>
                </c:pt>
                <c:pt idx="93">
                  <c:v>42098</c:v>
                </c:pt>
                <c:pt idx="94">
                  <c:v>42099</c:v>
                </c:pt>
                <c:pt idx="95">
                  <c:v>42100</c:v>
                </c:pt>
                <c:pt idx="96">
                  <c:v>42101</c:v>
                </c:pt>
                <c:pt idx="97">
                  <c:v>42102</c:v>
                </c:pt>
                <c:pt idx="98">
                  <c:v>42103</c:v>
                </c:pt>
                <c:pt idx="99">
                  <c:v>42104</c:v>
                </c:pt>
                <c:pt idx="100">
                  <c:v>42105</c:v>
                </c:pt>
                <c:pt idx="101">
                  <c:v>42106</c:v>
                </c:pt>
                <c:pt idx="102">
                  <c:v>42107</c:v>
                </c:pt>
                <c:pt idx="103">
                  <c:v>42108</c:v>
                </c:pt>
                <c:pt idx="104">
                  <c:v>42109</c:v>
                </c:pt>
                <c:pt idx="105">
                  <c:v>42110</c:v>
                </c:pt>
                <c:pt idx="106">
                  <c:v>42111</c:v>
                </c:pt>
                <c:pt idx="107">
                  <c:v>42112</c:v>
                </c:pt>
                <c:pt idx="108">
                  <c:v>42113</c:v>
                </c:pt>
              </c:numCache>
            </c:numRef>
          </c:cat>
          <c:val>
            <c:numRef>
              <c:f>Sheet1!$B$352:$B$460</c:f>
              <c:numCache>
                <c:formatCode>General</c:formatCode>
                <c:ptCount val="109"/>
                <c:pt idx="0">
                  <c:v>700</c:v>
                </c:pt>
                <c:pt idx="1">
                  <c:v>680</c:v>
                </c:pt>
                <c:pt idx="2">
                  <c:v>640</c:v>
                </c:pt>
                <c:pt idx="3">
                  <c:v>620</c:v>
                </c:pt>
                <c:pt idx="4">
                  <c:v>820</c:v>
                </c:pt>
                <c:pt idx="5">
                  <c:v>780</c:v>
                </c:pt>
                <c:pt idx="6">
                  <c:v>760</c:v>
                </c:pt>
                <c:pt idx="7">
                  <c:v>820</c:v>
                </c:pt>
                <c:pt idx="8">
                  <c:v>1060</c:v>
                </c:pt>
                <c:pt idx="9">
                  <c:v>800</c:v>
                </c:pt>
                <c:pt idx="10">
                  <c:v>460</c:v>
                </c:pt>
                <c:pt idx="11">
                  <c:v>700</c:v>
                </c:pt>
                <c:pt idx="12">
                  <c:v>480</c:v>
                </c:pt>
                <c:pt idx="13">
                  <c:v>820</c:v>
                </c:pt>
                <c:pt idx="14">
                  <c:v>640</c:v>
                </c:pt>
                <c:pt idx="15">
                  <c:v>720</c:v>
                </c:pt>
                <c:pt idx="16">
                  <c:v>760</c:v>
                </c:pt>
                <c:pt idx="17">
                  <c:v>660</c:v>
                </c:pt>
                <c:pt idx="18">
                  <c:v>680</c:v>
                </c:pt>
                <c:pt idx="19">
                  <c:v>780</c:v>
                </c:pt>
                <c:pt idx="20">
                  <c:v>776.1</c:v>
                </c:pt>
                <c:pt idx="21">
                  <c:v>756.2</c:v>
                </c:pt>
                <c:pt idx="22">
                  <c:v>975.1</c:v>
                </c:pt>
                <c:pt idx="23">
                  <c:v>1034.8</c:v>
                </c:pt>
                <c:pt idx="24">
                  <c:v>1074.5999999999999</c:v>
                </c:pt>
                <c:pt idx="25">
                  <c:v>815.9</c:v>
                </c:pt>
                <c:pt idx="26">
                  <c:v>776.1</c:v>
                </c:pt>
                <c:pt idx="27">
                  <c:v>577.1</c:v>
                </c:pt>
                <c:pt idx="28">
                  <c:v>537.29999999999995</c:v>
                </c:pt>
                <c:pt idx="29">
                  <c:v>378.1</c:v>
                </c:pt>
                <c:pt idx="30">
                  <c:v>557.20000000000005</c:v>
                </c:pt>
                <c:pt idx="31">
                  <c:v>378.1</c:v>
                </c:pt>
                <c:pt idx="32">
                  <c:v>437.8</c:v>
                </c:pt>
                <c:pt idx="33">
                  <c:v>656.7</c:v>
                </c:pt>
                <c:pt idx="34">
                  <c:v>875.6</c:v>
                </c:pt>
                <c:pt idx="35">
                  <c:v>537.29999999999995</c:v>
                </c:pt>
                <c:pt idx="36">
                  <c:v>776.1</c:v>
                </c:pt>
                <c:pt idx="37">
                  <c:v>796</c:v>
                </c:pt>
                <c:pt idx="38">
                  <c:v>935.3</c:v>
                </c:pt>
                <c:pt idx="39">
                  <c:v>975.1</c:v>
                </c:pt>
                <c:pt idx="40" formatCode="0">
                  <c:v>1154.2</c:v>
                </c:pt>
                <c:pt idx="41" formatCode="0">
                  <c:v>875.6</c:v>
                </c:pt>
                <c:pt idx="42" formatCode="0">
                  <c:v>975.1</c:v>
                </c:pt>
                <c:pt idx="43" formatCode="0">
                  <c:v>915.4</c:v>
                </c:pt>
                <c:pt idx="44" formatCode="0">
                  <c:v>716.4</c:v>
                </c:pt>
                <c:pt idx="45" formatCode="0">
                  <c:v>855.7</c:v>
                </c:pt>
                <c:pt idx="46" formatCode="0">
                  <c:v>597</c:v>
                </c:pt>
                <c:pt idx="47" formatCode="0">
                  <c:v>636.79999999999995</c:v>
                </c:pt>
                <c:pt idx="48" formatCode="0">
                  <c:v>597</c:v>
                </c:pt>
                <c:pt idx="49" formatCode="0">
                  <c:v>517.4</c:v>
                </c:pt>
                <c:pt idx="50" formatCode="0">
                  <c:v>497.5</c:v>
                </c:pt>
                <c:pt idx="51" formatCode="0">
                  <c:v>636.79999999999995</c:v>
                </c:pt>
                <c:pt idx="52" formatCode="0">
                  <c:v>457.7</c:v>
                </c:pt>
                <c:pt idx="53" formatCode="0">
                  <c:v>457.7</c:v>
                </c:pt>
                <c:pt idx="54" formatCode="0">
                  <c:v>457.7</c:v>
                </c:pt>
                <c:pt idx="55" formatCode="0">
                  <c:v>517.4</c:v>
                </c:pt>
                <c:pt idx="56" formatCode="0">
                  <c:v>437.8</c:v>
                </c:pt>
                <c:pt idx="57" formatCode="0">
                  <c:v>676.6</c:v>
                </c:pt>
                <c:pt idx="58" formatCode="0">
                  <c:v>696.5</c:v>
                </c:pt>
                <c:pt idx="59" formatCode="0">
                  <c:v>616.9</c:v>
                </c:pt>
                <c:pt idx="60" formatCode="0">
                  <c:v>358.2</c:v>
                </c:pt>
                <c:pt idx="61" formatCode="0">
                  <c:v>517.4</c:v>
                </c:pt>
                <c:pt idx="62" formatCode="0">
                  <c:v>616.9</c:v>
                </c:pt>
                <c:pt idx="63" formatCode="0">
                  <c:v>636.79999999999995</c:v>
                </c:pt>
                <c:pt idx="64" formatCode="0">
                  <c:v>815.9</c:v>
                </c:pt>
                <c:pt idx="65" formatCode="0">
                  <c:v>557.20000000000005</c:v>
                </c:pt>
                <c:pt idx="66" formatCode="0">
                  <c:v>736.3</c:v>
                </c:pt>
                <c:pt idx="67" formatCode="0">
                  <c:v>815.9</c:v>
                </c:pt>
                <c:pt idx="68" formatCode="0">
                  <c:v>1094.5</c:v>
                </c:pt>
                <c:pt idx="69" formatCode="0">
                  <c:v>975.1</c:v>
                </c:pt>
                <c:pt idx="70" formatCode="0">
                  <c:v>915.4</c:v>
                </c:pt>
                <c:pt idx="71" formatCode="0">
                  <c:v>875.6</c:v>
                </c:pt>
                <c:pt idx="72" formatCode="0">
                  <c:v>875.6</c:v>
                </c:pt>
                <c:pt idx="73" formatCode="0">
                  <c:v>835.8</c:v>
                </c:pt>
                <c:pt idx="74" formatCode="0">
                  <c:v>835.8</c:v>
                </c:pt>
                <c:pt idx="75" formatCode="0">
                  <c:v>696.5</c:v>
                </c:pt>
                <c:pt idx="76" formatCode="0">
                  <c:v>736.3</c:v>
                </c:pt>
                <c:pt idx="77" formatCode="0">
                  <c:v>696.5</c:v>
                </c:pt>
                <c:pt idx="78" formatCode="0">
                  <c:v>656.7</c:v>
                </c:pt>
                <c:pt idx="79" formatCode="0">
                  <c:v>298.5</c:v>
                </c:pt>
                <c:pt idx="80" formatCode="0">
                  <c:v>616.9</c:v>
                </c:pt>
                <c:pt idx="81" formatCode="0">
                  <c:v>616.9</c:v>
                </c:pt>
                <c:pt idx="82" formatCode="0">
                  <c:v>915.4</c:v>
                </c:pt>
                <c:pt idx="83" formatCode="0">
                  <c:v>895.5</c:v>
                </c:pt>
                <c:pt idx="84" formatCode="0">
                  <c:v>597</c:v>
                </c:pt>
                <c:pt idx="85" formatCode="0">
                  <c:v>756.2</c:v>
                </c:pt>
                <c:pt idx="86" formatCode="0">
                  <c:v>1034.8</c:v>
                </c:pt>
                <c:pt idx="87" formatCode="0">
                  <c:v>537.29999999999995</c:v>
                </c:pt>
                <c:pt idx="88" formatCode="0">
                  <c:v>756.2</c:v>
                </c:pt>
                <c:pt idx="89" formatCode="0">
                  <c:v>736.3</c:v>
                </c:pt>
                <c:pt idx="90" formatCode="0">
                  <c:v>417.9</c:v>
                </c:pt>
                <c:pt idx="91" formatCode="0">
                  <c:v>437.8</c:v>
                </c:pt>
                <c:pt idx="92" formatCode="0">
                  <c:v>378.1</c:v>
                </c:pt>
                <c:pt idx="93" formatCode="0">
                  <c:v>636.79999999999995</c:v>
                </c:pt>
                <c:pt idx="94" formatCode="0">
                  <c:v>477.6</c:v>
                </c:pt>
                <c:pt idx="95" formatCode="0">
                  <c:v>417.9</c:v>
                </c:pt>
                <c:pt idx="96" formatCode="0">
                  <c:v>437.8</c:v>
                </c:pt>
                <c:pt idx="97" formatCode="0">
                  <c:v>497.5</c:v>
                </c:pt>
                <c:pt idx="98" formatCode="0">
                  <c:v>497.5</c:v>
                </c:pt>
                <c:pt idx="99" formatCode="0">
                  <c:v>537.29999999999995</c:v>
                </c:pt>
                <c:pt idx="100" formatCode="0">
                  <c:v>497.5</c:v>
                </c:pt>
                <c:pt idx="101" formatCode="0">
                  <c:v>437.8</c:v>
                </c:pt>
                <c:pt idx="102" formatCode="0">
                  <c:v>417.9</c:v>
                </c:pt>
                <c:pt idx="103" formatCode="0">
                  <c:v>417.9</c:v>
                </c:pt>
                <c:pt idx="104" formatCode="0">
                  <c:v>417.9</c:v>
                </c:pt>
                <c:pt idx="105">
                  <c:v>358.2</c:v>
                </c:pt>
                <c:pt idx="106">
                  <c:v>437.8</c:v>
                </c:pt>
                <c:pt idx="107">
                  <c:v>358.2</c:v>
                </c:pt>
                <c:pt idx="108">
                  <c:v>417.9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773248"/>
        <c:axId val="159114768"/>
      </c:lineChart>
      <c:dateAx>
        <c:axId val="1647732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9114768"/>
        <c:crosses val="autoZero"/>
        <c:auto val="1"/>
        <c:lblOffset val="100"/>
        <c:baseTimeUnit val="days"/>
      </c:dateAx>
      <c:valAx>
        <c:axId val="159114768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7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89338510049"/>
          <c:y val="4.0512820512820499E-2"/>
          <c:w val="0.67312027775070005"/>
          <c:h val="0.85830769230769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560</c:v>
                </c:pt>
                <c:pt idx="1">
                  <c:v>2</c:v>
                </c:pt>
                <c:pt idx="2">
                  <c:v>89438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807</c:v>
                </c:pt>
                <c:pt idx="1">
                  <c:v>1395</c:v>
                </c:pt>
                <c:pt idx="2">
                  <c:v>87798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4311</c:v>
                </c:pt>
                <c:pt idx="1">
                  <c:v>6</c:v>
                </c:pt>
                <c:pt idx="2">
                  <c:v>85584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1450</c:v>
                </c:pt>
                <c:pt idx="1">
                  <c:v>0</c:v>
                </c:pt>
                <c:pt idx="2">
                  <c:v>88550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Ingress filter with 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89950</c:v>
                </c:pt>
                <c:pt idx="1">
                  <c:v>0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32272"/>
        <c:axId val="252532832"/>
      </c:barChart>
      <c:catAx>
        <c:axId val="25253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532832"/>
        <c:crosses val="autoZero"/>
        <c:auto val="1"/>
        <c:lblAlgn val="ctr"/>
        <c:lblOffset val="100"/>
        <c:noMultiLvlLbl val="0"/>
      </c:catAx>
      <c:valAx>
        <c:axId val="25253283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53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22624371720597"/>
          <c:y val="0.10577569150010099"/>
          <c:w val="0.18706715235246299"/>
          <c:h val="0.708961235614778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89929</c:v>
                </c:pt>
                <c:pt idx="1">
                  <c:v>0</c:v>
                </c:pt>
                <c:pt idx="2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89970</c:v>
                </c:pt>
                <c:pt idx="1">
                  <c:v>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36752"/>
        <c:axId val="252537312"/>
      </c:barChart>
      <c:catAx>
        <c:axId val="25253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537312"/>
        <c:crosses val="autoZero"/>
        <c:auto val="1"/>
        <c:lblAlgn val="ctr"/>
        <c:lblOffset val="100"/>
        <c:noMultiLvlLbl val="0"/>
      </c:catAx>
      <c:valAx>
        <c:axId val="25253731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536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89338510049"/>
          <c:y val="4.0512820512820499E-2"/>
          <c:w val="0.65263372087262095"/>
          <c:h val="0.85830769230769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7683</c:v>
                </c:pt>
                <c:pt idx="2">
                  <c:v>6670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99</c:v>
                </c:pt>
                <c:pt idx="1">
                  <c:v>16317</c:v>
                </c:pt>
                <c:pt idx="2">
                  <c:v>62131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910</c:v>
                </c:pt>
                <c:pt idx="1">
                  <c:v>48110</c:v>
                </c:pt>
                <c:pt idx="2">
                  <c:v>417843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145</c:v>
                </c:pt>
                <c:pt idx="1">
                  <c:v>93684</c:v>
                </c:pt>
                <c:pt idx="2">
                  <c:v>80790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Ingress filter with 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8998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229808"/>
        <c:axId val="254230368"/>
      </c:barChart>
      <c:catAx>
        <c:axId val="25422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4230368"/>
        <c:crosses val="autoZero"/>
        <c:auto val="1"/>
        <c:lblAlgn val="ctr"/>
        <c:lblOffset val="100"/>
        <c:noMultiLvlLbl val="0"/>
      </c:catAx>
      <c:valAx>
        <c:axId val="254230368"/>
        <c:scaling>
          <c:orientation val="minMax"/>
          <c:max val="2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22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424442052426"/>
          <c:y val="0.32116030688471597"/>
          <c:w val="0.21486895401724301"/>
          <c:h val="0.5807561074096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8995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16401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8997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234288"/>
        <c:axId val="254234848"/>
      </c:barChart>
      <c:catAx>
        <c:axId val="25423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4234848"/>
        <c:crosses val="autoZero"/>
        <c:auto val="1"/>
        <c:lblAlgn val="ctr"/>
        <c:lblOffset val="100"/>
        <c:noMultiLvlLbl val="0"/>
      </c:catAx>
      <c:valAx>
        <c:axId val="25423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234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471381685282171"/>
                  <c:y val="-0.3678640408092749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8600326457651"/>
                  <c:y val="0.115608968357500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Sheet1!$B$7:$C$7</c:f>
              <c:strCache>
                <c:ptCount val="2"/>
                <c:pt idx="0">
                  <c:v>Benign Queries</c:v>
                </c:pt>
                <c:pt idx="1">
                  <c:v>DDoS Queries</c:v>
                </c:pt>
              </c:strCache>
            </c:strRef>
          </c:cat>
          <c:val>
            <c:numRef>
              <c:f>Sheet1!$B$8:$C$8</c:f>
              <c:numCache>
                <c:formatCode>_(* #,##0_);_(* \(#,##0\);_(* "-"??_);_(@_)</c:formatCode>
                <c:ptCount val="2"/>
                <c:pt idx="0">
                  <c:v>1125382524</c:v>
                </c:pt>
                <c:pt idx="1">
                  <c:v>140253043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8.8037225238155797E-2"/>
                  <c:y val="-0.381921190037299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Sheet1!$B$51:$C$51</c:f>
              <c:strCache>
                <c:ptCount val="2"/>
                <c:pt idx="0">
                  <c:v>Amp</c:v>
                </c:pt>
                <c:pt idx="1">
                  <c:v>RSD</c:v>
                </c:pt>
              </c:strCache>
            </c:strRef>
          </c:cat>
          <c:val>
            <c:numRef>
              <c:f>Sheet1!$B$52:$C$52</c:f>
              <c:numCache>
                <c:formatCode>_(* #,##0_);_(* \(#,##0\);_(* "-"??_);_(@_)</c:formatCode>
                <c:ptCount val="2"/>
                <c:pt idx="0">
                  <c:v>21287004</c:v>
                </c:pt>
                <c:pt idx="1">
                  <c:v>117891305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8986205</c:v>
                </c:pt>
                <c:pt idx="1">
                  <c:v>11537</c:v>
                </c:pt>
                <c:pt idx="2">
                  <c:v>231</c:v>
                </c:pt>
                <c:pt idx="3">
                  <c:v>2027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8989007</c:v>
                </c:pt>
                <c:pt idx="1">
                  <c:v>9477</c:v>
                </c:pt>
                <c:pt idx="2">
                  <c:v>94</c:v>
                </c:pt>
                <c:pt idx="3">
                  <c:v>1422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8982254</c:v>
                </c:pt>
                <c:pt idx="1">
                  <c:v>17309</c:v>
                </c:pt>
                <c:pt idx="2">
                  <c:v>287</c:v>
                </c:pt>
                <c:pt idx="3">
                  <c:v>150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8987622</c:v>
                </c:pt>
                <c:pt idx="1">
                  <c:v>12248</c:v>
                </c:pt>
                <c:pt idx="2">
                  <c:v>74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120368"/>
        <c:axId val="159120928"/>
      </c:barChart>
      <c:catAx>
        <c:axId val="15912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120928"/>
        <c:crosses val="autoZero"/>
        <c:auto val="1"/>
        <c:lblAlgn val="ctr"/>
        <c:lblOffset val="100"/>
        <c:noMultiLvlLbl val="0"/>
      </c:catAx>
      <c:valAx>
        <c:axId val="1591209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12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89929</c:v>
                </c:pt>
                <c:pt idx="1">
                  <c:v>0</c:v>
                </c:pt>
                <c:pt idx="2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90000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Lost</c:v>
                </c:pt>
                <c:pt idx="2">
                  <c:v>Servfail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89970</c:v>
                </c:pt>
                <c:pt idx="1">
                  <c:v>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614720"/>
        <c:axId val="252615280"/>
      </c:barChart>
      <c:catAx>
        <c:axId val="25261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615280"/>
        <c:crosses val="autoZero"/>
        <c:auto val="1"/>
        <c:lblAlgn val="ctr"/>
        <c:lblOffset val="100"/>
        <c:noMultiLvlLbl val="0"/>
      </c:catAx>
      <c:valAx>
        <c:axId val="2526152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614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8995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16401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Noerror</c:v>
                </c:pt>
                <c:pt idx="1">
                  <c:v>NXDomain</c:v>
                </c:pt>
                <c:pt idx="2">
                  <c:v>Dropped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8997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619200"/>
        <c:axId val="252619760"/>
      </c:barChart>
      <c:catAx>
        <c:axId val="25261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619760"/>
        <c:crosses val="autoZero"/>
        <c:auto val="1"/>
        <c:lblAlgn val="ctr"/>
        <c:lblOffset val="100"/>
        <c:noMultiLvlLbl val="0"/>
      </c:catAx>
      <c:valAx>
        <c:axId val="25261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619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8986205</c:v>
                </c:pt>
                <c:pt idx="1">
                  <c:v>11537</c:v>
                </c:pt>
                <c:pt idx="2">
                  <c:v>231</c:v>
                </c:pt>
                <c:pt idx="3">
                  <c:v>2027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8989007</c:v>
                </c:pt>
                <c:pt idx="1">
                  <c:v>9477</c:v>
                </c:pt>
                <c:pt idx="2">
                  <c:v>94</c:v>
                </c:pt>
                <c:pt idx="3">
                  <c:v>1422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8982254</c:v>
                </c:pt>
                <c:pt idx="1">
                  <c:v>17309</c:v>
                </c:pt>
                <c:pt idx="2">
                  <c:v>287</c:v>
                </c:pt>
                <c:pt idx="3">
                  <c:v>150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8987622</c:v>
                </c:pt>
                <c:pt idx="1">
                  <c:v>12248</c:v>
                </c:pt>
                <c:pt idx="2">
                  <c:v>74</c:v>
                </c:pt>
                <c:pt idx="3">
                  <c:v>56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Unprotected 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7497150</c:v>
                </c:pt>
                <c:pt idx="1">
                  <c:v>19291</c:v>
                </c:pt>
                <c:pt idx="2">
                  <c:v>5436</c:v>
                </c:pt>
                <c:pt idx="3">
                  <c:v>1478123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730304"/>
        <c:axId val="252730864"/>
      </c:barChart>
      <c:catAx>
        <c:axId val="25273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730864"/>
        <c:crosses val="autoZero"/>
        <c:auto val="1"/>
        <c:lblAlgn val="ctr"/>
        <c:lblOffset val="100"/>
        <c:noMultiLvlLbl val="0"/>
      </c:catAx>
      <c:valAx>
        <c:axId val="2527308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730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8985913</c:v>
                </c:pt>
                <c:pt idx="1">
                  <c:v>11571</c:v>
                </c:pt>
                <c:pt idx="2">
                  <c:v>0</c:v>
                </c:pt>
                <c:pt idx="3">
                  <c:v>2145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8986967</c:v>
                </c:pt>
                <c:pt idx="1">
                  <c:v>8767</c:v>
                </c:pt>
                <c:pt idx="2">
                  <c:v>2868</c:v>
                </c:pt>
                <c:pt idx="3">
                  <c:v>1398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8975942</c:v>
                </c:pt>
                <c:pt idx="1">
                  <c:v>17114</c:v>
                </c:pt>
                <c:pt idx="2">
                  <c:v>901</c:v>
                </c:pt>
                <c:pt idx="3">
                  <c:v>6043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8988291</c:v>
                </c:pt>
                <c:pt idx="1">
                  <c:v>11576</c:v>
                </c:pt>
                <c:pt idx="2">
                  <c:v>100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650384"/>
        <c:axId val="251650944"/>
      </c:barChart>
      <c:catAx>
        <c:axId val="25165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1650944"/>
        <c:crosses val="autoZero"/>
        <c:auto val="1"/>
        <c:lblAlgn val="ctr"/>
        <c:lblOffset val="100"/>
        <c:noMultiLvlLbl val="0"/>
      </c:catAx>
      <c:valAx>
        <c:axId val="25165094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650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8986205</c:v>
                </c:pt>
                <c:pt idx="1">
                  <c:v>11537</c:v>
                </c:pt>
                <c:pt idx="2">
                  <c:v>231</c:v>
                </c:pt>
                <c:pt idx="3">
                  <c:v>2027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PowerDns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8989007</c:v>
                </c:pt>
                <c:pt idx="1">
                  <c:v>9477</c:v>
                </c:pt>
                <c:pt idx="2">
                  <c:v>94</c:v>
                </c:pt>
                <c:pt idx="3">
                  <c:v>1422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Unbound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8982254</c:v>
                </c:pt>
                <c:pt idx="1">
                  <c:v>17309</c:v>
                </c:pt>
                <c:pt idx="2">
                  <c:v>287</c:v>
                </c:pt>
                <c:pt idx="3">
                  <c:v>150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Vantio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Noerror </c:v>
                </c:pt>
                <c:pt idx="1">
                  <c:v>NXDomain</c:v>
                </c:pt>
                <c:pt idx="2">
                  <c:v>Lost</c:v>
                </c:pt>
                <c:pt idx="3">
                  <c:v>Servfail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8987622</c:v>
                </c:pt>
                <c:pt idx="1">
                  <c:v>12248</c:v>
                </c:pt>
                <c:pt idx="2">
                  <c:v>74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654304"/>
        <c:axId val="251654864"/>
      </c:barChart>
      <c:catAx>
        <c:axId val="25165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1654864"/>
        <c:crosses val="autoZero"/>
        <c:auto val="1"/>
        <c:lblAlgn val="ctr"/>
        <c:lblOffset val="100"/>
        <c:noMultiLvlLbl val="0"/>
      </c:catAx>
      <c:valAx>
        <c:axId val="2516548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654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0.67486</cdr:x>
      <cdr:y>0.0525</cdr:y>
    </cdr:from>
    <cdr:to>
      <cdr:x>1</cdr:x>
      <cdr:y>0.22833</cdr:y>
    </cdr:to>
    <cdr:sp macro="" textlink="">
      <cdr:nvSpPr>
        <cdr:cNvPr id="2" name="Right Arrow Callout 1"/>
        <cdr:cNvSpPr/>
      </cdr:nvSpPr>
      <cdr:spPr>
        <a:xfrm xmlns:a="http://schemas.openxmlformats.org/drawingml/2006/main" flipH="1">
          <a:off x="5857040" y="260049"/>
          <a:ext cx="2821821" cy="870855"/>
        </a:xfrm>
        <a:prstGeom xmlns:a="http://schemas.openxmlformats.org/drawingml/2006/main" prst="rightArrowCallou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/>
            <a:t>This line goes </a:t>
          </a:r>
        </a:p>
        <a:p xmlns:a="http://schemas.openxmlformats.org/drawingml/2006/main">
          <a:r>
            <a:rPr lang="en-US" sz="1800" dirty="0" smtClean="0"/>
            <a:t>up to: </a:t>
          </a:r>
          <a:r>
            <a:rPr lang="en-US" sz="1800" dirty="0" smtClean="0">
              <a:solidFill>
                <a:schemeClr val="lt1"/>
              </a:solidFill>
            </a:rPr>
            <a:t>417960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F03F-5115-1540-9799-E1FAF1ABF70A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594F-F0A6-FD4C-8D71-2269CE37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46A7-A0FE-C944-8BC0-6D0585BEE4C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623-EF2E-784A-A649-5035CDB3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9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4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Around 16% </a:t>
            </a:r>
            <a:r>
              <a:rPr lang="en-US" dirty="0" err="1" smtClean="0"/>
              <a:t>Servfail</a:t>
            </a:r>
            <a:r>
              <a:rPr lang="en-US" baseline="0" dirty="0" smtClean="0"/>
              <a:t> that will be noted by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Bind unprotected</a:t>
            </a:r>
            <a:r>
              <a:rPr lang="en-US" baseline="0" dirty="0" smtClean="0"/>
              <a:t> issued only 2 million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™_nominum_logo_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9" y="2634364"/>
            <a:ext cx="3348036" cy="93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3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228598" y="2827671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28598" y="4530447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  <p:pic>
        <p:nvPicPr>
          <p:cNvPr id="8" name="Picture 7" descr="Full_CMYK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4" y="2614632"/>
            <a:ext cx="3256774" cy="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" y="2402283"/>
            <a:ext cx="8686799" cy="693708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 b="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758" y="6327122"/>
            <a:ext cx="6649042" cy="371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7" y="3095991"/>
            <a:ext cx="8686799" cy="76166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781799" y="6319875"/>
            <a:ext cx="2133597" cy="3714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16164"/>
            <a:ext cx="8686801" cy="692497"/>
          </a:xfrm>
          <a:prstGeom prst="rect">
            <a:avLst/>
          </a:prstGeom>
        </p:spPr>
        <p:txBody>
          <a:bodyPr vert="horz" anchor="t"/>
          <a:lstStyle>
            <a:lvl1pPr algn="l">
              <a:defRPr sz="360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2055296"/>
            <a:ext cx="8686800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30947"/>
            <a:ext cx="9144000" cy="1804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07572"/>
            <a:ext cx="8686801" cy="692497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ominum_log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375544"/>
            <a:ext cx="885690" cy="2538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Light"/>
                <a:cs typeface="Helvetica Light"/>
              </a:defRPr>
            </a:lvl1pPr>
            <a:lvl2pPr>
              <a:defRPr sz="2400">
                <a:latin typeface="Helvetica Light"/>
                <a:cs typeface="Helvetica Light"/>
              </a:defRPr>
            </a:lvl2pPr>
            <a:lvl3pPr>
              <a:defRPr sz="2000">
                <a:latin typeface="Helvetica Light"/>
                <a:cs typeface="Helvetica Light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4741332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Helvetica Light"/>
                <a:cs typeface="Helvetica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24400" y="1143000"/>
            <a:ext cx="4191000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2734733" cy="4953000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3200400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6180666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6781800" y="244475"/>
            <a:ext cx="2133600" cy="365125"/>
          </a:xfrm>
          <a:prstGeom prst="rect">
            <a:avLst/>
          </a:prstGeom>
        </p:spPr>
        <p:txBody>
          <a:bodyPr vert="horz" lIns="0" tIns="0" rIns="0" bIns="228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799" y="6264275"/>
            <a:ext cx="2133600" cy="365125"/>
          </a:xfrm>
          <a:prstGeom prst="rect">
            <a:avLst/>
          </a:prstGeom>
        </p:spPr>
        <p:txBody>
          <a:bodyPr vert="horz" lIns="0" tIns="22860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28598" y="1484712"/>
            <a:ext cx="6553201" cy="360322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Network scans for vulnerable devices: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Home gateways or other “Things”</a:t>
            </a:r>
            <a:endParaRPr lang="en-US" sz="2400" i="1" dirty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i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Attempts login with default passwords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i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Many utilities at the attackers disposal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Load and run malware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Happening?</a:t>
            </a:r>
            <a:endParaRPr lang="en-US" dirty="0"/>
          </a:p>
        </p:txBody>
      </p:sp>
      <p:pic>
        <p:nvPicPr>
          <p:cNvPr id="1026" name="Picture 2" descr="https://encrypted-tbn3.gstatic.com/images?q=tbn:ANd9GcTMeZUjYCUvFirIeZkJ_0CaEB2IYn0z_-XHgWeXQ8gikgEnvgbFQ0yb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21" y="1207524"/>
            <a:ext cx="1496850" cy="149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65" t="30214" r="4307" b="22599"/>
          <a:stretch/>
        </p:blipFill>
        <p:spPr>
          <a:xfrm>
            <a:off x="6642975" y="2831187"/>
            <a:ext cx="2272424" cy="255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8" y="5594368"/>
            <a:ext cx="867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  <a:latin typeface="Helvetica Light"/>
                <a:cs typeface="Helvetica Light"/>
              </a:rPr>
              <a:t>Other vectors </a:t>
            </a:r>
            <a:r>
              <a:rPr lang="en-US" sz="2800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possible: Bots </a:t>
            </a:r>
            <a:r>
              <a:rPr lang="en-US" sz="2800" i="1" dirty="0">
                <a:solidFill>
                  <a:schemeClr val="accent1"/>
                </a:solidFill>
                <a:latin typeface="Helvetica Light"/>
                <a:cs typeface="Helvetica Light"/>
              </a:rPr>
              <a:t>with </a:t>
            </a:r>
            <a:r>
              <a:rPr lang="en-US" sz="2800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loaders, </a:t>
            </a:r>
            <a:r>
              <a:rPr lang="en-US" sz="2800" i="1" dirty="0" err="1" smtClean="0">
                <a:solidFill>
                  <a:schemeClr val="accent1"/>
                </a:solidFill>
                <a:latin typeface="Helvetica Light"/>
                <a:cs typeface="Helvetica Light"/>
              </a:rPr>
              <a:t>Rompager</a:t>
            </a:r>
            <a:endParaRPr lang="en-US" sz="2800" i="1" dirty="0">
              <a:solidFill>
                <a:schemeClr val="accent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21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Considerable stress on DNS </a:t>
            </a:r>
            <a:r>
              <a:rPr lang="en-US" dirty="0" smtClean="0"/>
              <a:t>infrastructure: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Resolvers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Queries </a:t>
            </a:r>
            <a:r>
              <a:rPr lang="en-US" dirty="0">
                <a:solidFill>
                  <a:schemeClr val="accent1"/>
                </a:solidFill>
              </a:rPr>
              <a:t>require </a:t>
            </a:r>
            <a:r>
              <a:rPr lang="en-US" dirty="0" smtClean="0">
                <a:solidFill>
                  <a:schemeClr val="accent1"/>
                </a:solidFill>
              </a:rPr>
              <a:t>recursion (computationally 	expensive)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	Working </a:t>
            </a:r>
            <a:r>
              <a:rPr lang="en-US" dirty="0">
                <a:solidFill>
                  <a:schemeClr val="accent1"/>
                </a:solidFill>
              </a:rPr>
              <a:t>around failed or slow authorities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	Stress </a:t>
            </a:r>
            <a:r>
              <a:rPr lang="en-US" dirty="0">
                <a:solidFill>
                  <a:schemeClr val="accent1"/>
                </a:solidFill>
              </a:rPr>
              <a:t>concentrates as authorities </a:t>
            </a:r>
            <a:r>
              <a:rPr lang="en-US" dirty="0" smtClean="0">
                <a:solidFill>
                  <a:schemeClr val="accent1"/>
                </a:solidFill>
              </a:rPr>
              <a:t>fail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/>
              <a:t>Authorities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Unexpected query spikes </a:t>
            </a:r>
            <a:r>
              <a:rPr lang="en-US" dirty="0">
                <a:solidFill>
                  <a:schemeClr val="accent1"/>
                </a:solidFill>
              </a:rPr>
              <a:t>exceed provisioned </a:t>
            </a:r>
            <a:r>
              <a:rPr lang="en-US" dirty="0" smtClean="0">
                <a:solidFill>
                  <a:schemeClr val="accent1"/>
                </a:solidFill>
              </a:rPr>
              <a:t>	limits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4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Minimize </a:t>
            </a:r>
            <a:r>
              <a:rPr lang="en-US" dirty="0"/>
              <a:t>work for </a:t>
            </a:r>
            <a:r>
              <a:rPr lang="en-US" dirty="0" smtClean="0"/>
              <a:t>resolvers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liminate </a:t>
            </a:r>
            <a:r>
              <a:rPr lang="en-US" dirty="0"/>
              <a:t>bad traffic to authoritative servers</a:t>
            </a:r>
          </a:p>
          <a:p>
            <a:r>
              <a:rPr lang="en-US" dirty="0"/>
              <a:t>A</a:t>
            </a:r>
            <a:r>
              <a:rPr lang="en-US" dirty="0" smtClean="0"/>
              <a:t>nswer </a:t>
            </a:r>
            <a:r>
              <a:rPr lang="en-US" dirty="0"/>
              <a:t>legitimate </a:t>
            </a:r>
            <a:r>
              <a:rPr lang="en-US" dirty="0" smtClean="0"/>
              <a:t>queries</a:t>
            </a:r>
          </a:p>
          <a:p>
            <a:r>
              <a:rPr lang="en-US" dirty="0" smtClean="0"/>
              <a:t>Answer legitimate queries for attacked domains</a:t>
            </a:r>
            <a:endParaRPr lang="en-US" dirty="0"/>
          </a:p>
          <a:p>
            <a:pPr lvl="1"/>
            <a:r>
              <a:rPr lang="en-US" dirty="0" smtClean="0"/>
              <a:t>don’t </a:t>
            </a:r>
            <a:r>
              <a:rPr lang="en-US" dirty="0"/>
              <a:t>drop, don’t </a:t>
            </a:r>
            <a:r>
              <a:rPr lang="en-US" dirty="0" smtClean="0"/>
              <a:t>SERVFAIL</a:t>
            </a:r>
          </a:p>
          <a:p>
            <a:pPr lvl="1"/>
            <a:endParaRPr lang="en-US" dirty="0"/>
          </a:p>
          <a:p>
            <a:r>
              <a:rPr lang="en-US" dirty="0" smtClean="0"/>
              <a:t>Two approaches being used: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ate limit traffic to authorities </a:t>
            </a:r>
          </a:p>
          <a:p>
            <a:pPr lvl="1"/>
            <a:r>
              <a:rPr lang="en-US" dirty="0" smtClean="0"/>
              <a:t>Ingress filtering</a:t>
            </a:r>
            <a:endParaRPr lang="en-US" dirty="0"/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accent1"/>
                </a:solidFill>
              </a:rPr>
              <a:t>How do they behave in practice? 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Remediation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1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H="1" flipV="1">
            <a:off x="1238250" y="5087612"/>
            <a:ext cx="4643938" cy="19195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6" descr="clou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13" y="2200967"/>
            <a:ext cx="3490128" cy="19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84" y="170397"/>
            <a:ext cx="8695267" cy="7545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dirty="0"/>
              <a:t>Testing </a:t>
            </a:r>
            <a:r>
              <a:rPr lang="en-US" sz="3200" dirty="0" smtClean="0"/>
              <a:t>Efficiency </a:t>
            </a:r>
            <a:r>
              <a:rPr lang="en-US" sz="3200" dirty="0"/>
              <a:t>of </a:t>
            </a:r>
            <a:r>
              <a:rPr lang="en-US" sz="3200" dirty="0" smtClean="0"/>
              <a:t>Rate Limiting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2" idx="3"/>
          </p:cNvCxnSpPr>
          <p:nvPr/>
        </p:nvCxnSpPr>
        <p:spPr>
          <a:xfrm>
            <a:off x="1450798" y="4805037"/>
            <a:ext cx="4431390" cy="0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3" idx="0"/>
            <a:endCxn id="73" idx="2"/>
          </p:cNvCxnSpPr>
          <p:nvPr/>
        </p:nvCxnSpPr>
        <p:spPr>
          <a:xfrm flipH="1" flipV="1">
            <a:off x="5775296" y="1906827"/>
            <a:ext cx="404636" cy="2733914"/>
          </a:xfrm>
          <a:prstGeom prst="line">
            <a:avLst/>
          </a:prstGeom>
          <a:ln w="63500">
            <a:solidFill>
              <a:schemeClr val="accent6"/>
            </a:solidFill>
            <a:prstDash val="sysDot"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0"/>
          <p:cNvSpPr txBox="1">
            <a:spLocks noChangeArrowheads="1"/>
          </p:cNvSpPr>
          <p:nvPr/>
        </p:nvSpPr>
        <p:spPr bwMode="auto">
          <a:xfrm>
            <a:off x="6179932" y="1260496"/>
            <a:ext cx="1608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Authoritative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Server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1585218" y="3620383"/>
            <a:ext cx="1647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Attack Traffic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4462016" y="3042972"/>
            <a:ext cx="1313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Internet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3" name="Explosion 1 102"/>
          <p:cNvSpPr/>
          <p:nvPr/>
        </p:nvSpPr>
        <p:spPr>
          <a:xfrm>
            <a:off x="1699286" y="2341190"/>
            <a:ext cx="1192900" cy="127919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91" name="Group 90"/>
          <p:cNvGrpSpPr/>
          <p:nvPr/>
        </p:nvGrpSpPr>
        <p:grpSpPr>
          <a:xfrm>
            <a:off x="1882559" y="2562237"/>
            <a:ext cx="763839" cy="763839"/>
            <a:chOff x="4092509" y="5048252"/>
            <a:chExt cx="685800" cy="685800"/>
          </a:xfrm>
        </p:grpSpPr>
        <p:sp>
          <p:nvSpPr>
            <p:cNvPr id="92" name="Oval 91"/>
            <p:cNvSpPr/>
            <p:nvPr/>
          </p:nvSpPr>
          <p:spPr>
            <a:xfrm>
              <a:off x="4092509" y="504825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206809" y="5162552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Oval 93"/>
            <p:cNvSpPr/>
            <p:nvPr/>
          </p:nvSpPr>
          <p:spPr>
            <a:xfrm>
              <a:off x="4321109" y="52768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pic>
        <p:nvPicPr>
          <p:cNvPr id="73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52" y="1311340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7" descr="server.png (152×15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8" y="4640741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0"/>
          <p:cNvSpPr txBox="1">
            <a:spLocks noChangeArrowheads="1"/>
          </p:cNvSpPr>
          <p:nvPr/>
        </p:nvSpPr>
        <p:spPr bwMode="auto">
          <a:xfrm>
            <a:off x="7045241" y="4640741"/>
            <a:ext cx="115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ISP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Resolver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1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59" y="4288010"/>
            <a:ext cx="966847" cy="8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laptop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923" y="4522462"/>
            <a:ext cx="7778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110"/>
          <p:cNvSpPr txBox="1">
            <a:spLocks noChangeArrowheads="1"/>
          </p:cNvSpPr>
          <p:nvPr/>
        </p:nvSpPr>
        <p:spPr bwMode="auto">
          <a:xfrm>
            <a:off x="1651654" y="5869479"/>
            <a:ext cx="140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User traffic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587989" y="3170279"/>
            <a:ext cx="3294199" cy="1470462"/>
          </a:xfrm>
          <a:prstGeom prst="line">
            <a:avLst/>
          </a:prstGeom>
          <a:ln w="28575">
            <a:solidFill>
              <a:srgbClr val="FF0000"/>
            </a:solidFill>
            <a:prstDash val="sys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Left Arrow Callout 1"/>
          <p:cNvSpPr/>
          <p:nvPr/>
        </p:nvSpPr>
        <p:spPr>
          <a:xfrm>
            <a:off x="6321605" y="3326076"/>
            <a:ext cx="2414212" cy="972604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Authoritative </a:t>
            </a:r>
            <a:r>
              <a:rPr lang="en-US" dirty="0" err="1" smtClean="0"/>
              <a:t>Outbund</a:t>
            </a:r>
            <a:r>
              <a:rPr lang="en-US" dirty="0" smtClean="0"/>
              <a:t> rate limiting</a:t>
            </a:r>
            <a:endParaRPr lang="en-US" dirty="0"/>
          </a:p>
        </p:txBody>
      </p:sp>
      <p:sp>
        <p:nvSpPr>
          <p:cNvPr id="3" name="Up Arrow Callout 2"/>
          <p:cNvSpPr/>
          <p:nvPr/>
        </p:nvSpPr>
        <p:spPr>
          <a:xfrm>
            <a:off x="4151766" y="5236228"/>
            <a:ext cx="2651572" cy="9144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Inggess</a:t>
            </a:r>
            <a:r>
              <a:rPr lang="en-US" dirty="0" smtClean="0"/>
              <a:t> policy based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3" y="2923345"/>
            <a:ext cx="2183280" cy="12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Diagram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7541" y="4197571"/>
            <a:ext cx="1196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100qps</a:t>
            </a:r>
          </a:p>
          <a:p>
            <a:pPr algn="ctr"/>
            <a:r>
              <a:rPr lang="en-US" sz="2400" dirty="0" smtClean="0"/>
              <a:t>1qps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38668" y="1175599"/>
            <a:ext cx="374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525157"/>
                </a:solidFill>
                <a:latin typeface="Helvetica Light"/>
              </a:rPr>
              <a:t>Redwood </a:t>
            </a:r>
            <a:r>
              <a:rPr lang="en-US" sz="2800" dirty="0">
                <a:solidFill>
                  <a:srgbClr val="525157"/>
                </a:solidFill>
                <a:latin typeface="Helvetica Light"/>
              </a:rPr>
              <a:t>City, CA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06039" y="3034091"/>
            <a:ext cx="2496190" cy="1055608"/>
          </a:xfrm>
          <a:prstGeom prst="roundRect">
            <a:avLst/>
          </a:prstGeom>
          <a:solidFill>
            <a:srgbClr val="1FA5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/>
              <a:t>Authoritative</a:t>
            </a:r>
          </a:p>
          <a:p>
            <a:pPr algn="ctr"/>
            <a:r>
              <a:rPr lang="en-US" sz="2800" b="1" dirty="0" smtClean="0"/>
              <a:t> Servers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7868" y="2923345"/>
            <a:ext cx="1871325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 smtClean="0"/>
              <a:t>dnsperf</a:t>
            </a:r>
            <a:endParaRPr lang="en-US" sz="2800" b="1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507868" y="3618689"/>
            <a:ext cx="1836237" cy="57888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b="1" dirty="0" err="1" smtClean="0"/>
              <a:t>tcpreplay</a:t>
            </a:r>
            <a:endParaRPr lang="en-US" sz="28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336190" y="1175599"/>
            <a:ext cx="225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dirty="0" err="1" smtClean="0">
                <a:solidFill>
                  <a:srgbClr val="525157"/>
                </a:solidFill>
                <a:latin typeface="Helvetica Light"/>
              </a:rPr>
              <a:t>Regensberg</a:t>
            </a:r>
            <a:r>
              <a:rPr lang="en-US" sz="2800" dirty="0" smtClean="0">
                <a:solidFill>
                  <a:srgbClr val="525157"/>
                </a:solidFill>
                <a:latin typeface="Helvetica Light"/>
              </a:rPr>
              <a:t>, Germany</a:t>
            </a:r>
            <a:endParaRPr lang="en-US" sz="2800" dirty="0">
              <a:solidFill>
                <a:srgbClr val="525157"/>
              </a:solidFill>
              <a:latin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70" y="1719930"/>
            <a:ext cx="3469520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good traffic</a:t>
            </a:r>
          </a:p>
          <a:p>
            <a:pPr algn="ctr"/>
            <a:r>
              <a:rPr lang="en-US" sz="2400" dirty="0" smtClean="0"/>
              <a:t>10kqps background</a:t>
            </a:r>
          </a:p>
          <a:p>
            <a:pPr algn="ctr"/>
            <a:r>
              <a:rPr lang="en-US" sz="2400" dirty="0" smtClean="0"/>
              <a:t>100qps for test domains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565" y="4336263"/>
            <a:ext cx="235773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attack traffic</a:t>
            </a:r>
          </a:p>
          <a:p>
            <a:pPr algn="ctr"/>
            <a:r>
              <a:rPr lang="en-US" sz="2400" dirty="0" smtClean="0"/>
              <a:t>2 * 5000 </a:t>
            </a:r>
            <a:r>
              <a:rPr lang="en-US" sz="2400" dirty="0" err="1" smtClean="0"/>
              <a:t>qps</a:t>
            </a:r>
            <a:r>
              <a:rPr lang="en-US" sz="2400" dirty="0" smtClean="0"/>
              <a:t> for</a:t>
            </a:r>
          </a:p>
          <a:p>
            <a:pPr algn="ctr"/>
            <a:r>
              <a:rPr lang="en-US" sz="2400" dirty="0" smtClean="0"/>
              <a:t>two domains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2814310" y="3279312"/>
            <a:ext cx="1753761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b="1" dirty="0" smtClean="0"/>
              <a:t>Resolver</a:t>
            </a:r>
          </a:p>
        </p:txBody>
      </p:sp>
      <p:cxnSp>
        <p:nvCxnSpPr>
          <p:cNvPr id="17" name="Straight Connector 16"/>
          <p:cNvCxnSpPr>
            <a:stCxn id="10" idx="3"/>
            <a:endCxn id="15" idx="1"/>
          </p:cNvCxnSpPr>
          <p:nvPr/>
        </p:nvCxnSpPr>
        <p:spPr>
          <a:xfrm>
            <a:off x="2379193" y="3212786"/>
            <a:ext cx="435117" cy="35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361649" y="3596540"/>
            <a:ext cx="435117" cy="35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5615" y="3390769"/>
            <a:ext cx="1620424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85615" y="3618689"/>
            <a:ext cx="1033913" cy="654661"/>
          </a:xfrm>
          <a:prstGeom prst="line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68084" y="2204752"/>
            <a:ext cx="2188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2 domains </a:t>
            </a:r>
          </a:p>
          <a:p>
            <a:pPr algn="ctr"/>
            <a:r>
              <a:rPr lang="en-US" sz="2400" dirty="0"/>
              <a:t>b</a:t>
            </a:r>
            <a:r>
              <a:rPr lang="en-US" sz="2400" dirty="0" smtClean="0"/>
              <a:t>eing attacked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4756070" y="4299043"/>
            <a:ext cx="1675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o</a:t>
            </a:r>
            <a:r>
              <a:rPr lang="en-US" sz="2400" dirty="0" smtClean="0"/>
              <a:t>ther</a:t>
            </a:r>
          </a:p>
          <a:p>
            <a:pPr algn="ctr"/>
            <a:r>
              <a:rPr lang="en-US" sz="2400" dirty="0" smtClean="0"/>
              <a:t>resolutions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2596751" y="5367397"/>
            <a:ext cx="6105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dirty="0">
                <a:solidFill>
                  <a:srgbClr val="525157"/>
                </a:solidFill>
                <a:latin typeface="Helvetica Light"/>
              </a:rPr>
              <a:t>Rate limits should not be hit for normal traffic</a:t>
            </a:r>
          </a:p>
          <a:p>
            <a:pPr lvl="0"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525157"/>
                </a:solidFill>
                <a:latin typeface="Helvetica Light"/>
              </a:rPr>
              <a:t>Resolver and authoritative servers </a:t>
            </a:r>
            <a:r>
              <a:rPr lang="en-US" sz="2000" b="1" dirty="0">
                <a:solidFill>
                  <a:srgbClr val="525157"/>
                </a:solidFill>
                <a:latin typeface="Helvetica Light"/>
              </a:rPr>
              <a:t>record traffic</a:t>
            </a:r>
          </a:p>
        </p:txBody>
      </p:sp>
    </p:spTree>
    <p:extLst>
      <p:ext uri="{BB962C8B-B14F-4D97-AF65-F5344CB8AC3E}">
        <p14:creationId xmlns:p14="http://schemas.microsoft.com/office/powerpoint/2010/main" val="39964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43290860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good traffic: User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074692515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good traffic: Test domains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656552736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good traffic: Authoritative Server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1405558"/>
            <a:ext cx="8671885" cy="4557919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1403048" y="1959429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Vantio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3430210" y="1959429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DNS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5486401" y="732972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7288591" y="2208591"/>
            <a:ext cx="1286933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717938887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attack traffic</a:t>
            </a:r>
            <a:r>
              <a:rPr lang="en-US" dirty="0" smtClean="0"/>
              <a:t> – Compare with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6" y="1846556"/>
            <a:ext cx="8686799" cy="1141931"/>
          </a:xfrm>
        </p:spPr>
        <p:txBody>
          <a:bodyPr/>
          <a:lstStyle/>
          <a:p>
            <a:r>
              <a:rPr lang="en-US" dirty="0" smtClean="0"/>
              <a:t>DNS-Based DDoS</a:t>
            </a:r>
            <a:br>
              <a:rPr lang="en-US" dirty="0" smtClean="0"/>
            </a:br>
            <a:r>
              <a:rPr lang="en-US" dirty="0" smtClean="0"/>
              <a:t>Evolving Threat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RIPE May 2015</a:t>
            </a:r>
            <a:br>
              <a:rPr lang="en-US" dirty="0" smtClean="0"/>
            </a:br>
            <a:r>
              <a:rPr lang="en-US" dirty="0" smtClean="0"/>
              <a:t>Amsterdam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596" y="6327122"/>
            <a:ext cx="6553203" cy="371475"/>
          </a:xfrm>
        </p:spPr>
        <p:txBody>
          <a:bodyPr/>
          <a:lstStyle/>
          <a:p>
            <a:r>
              <a:rPr lang="en-US" sz="3600" dirty="0" smtClean="0"/>
              <a:t>Ralf Weber</a:t>
            </a:r>
          </a:p>
          <a:p>
            <a:r>
              <a:rPr lang="en-US" sz="3600" dirty="0" smtClean="0"/>
              <a:t>Bruce Van Nice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82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16234212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protected attack traffic: User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285340407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good traffic: User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441064897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protected attack</a:t>
            </a:r>
            <a:r>
              <a:rPr lang="en-US" baseline="0" dirty="0" smtClean="0"/>
              <a:t> </a:t>
            </a:r>
            <a:r>
              <a:rPr lang="en-US" dirty="0" smtClean="0"/>
              <a:t>traffic: Test domains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035794611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good traffic: Test domains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53297557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protected attack</a:t>
            </a:r>
            <a:r>
              <a:rPr lang="en-US" baseline="0" dirty="0" smtClean="0"/>
              <a:t> </a:t>
            </a:r>
            <a:r>
              <a:rPr lang="en-US" dirty="0" smtClean="0"/>
              <a:t>traffic: </a:t>
            </a:r>
            <a:r>
              <a:rPr lang="en-US" dirty="0" err="1" smtClean="0"/>
              <a:t>Authoritiative</a:t>
            </a:r>
            <a:r>
              <a:rPr lang="en-US" dirty="0" smtClean="0"/>
              <a:t> Server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49684919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good traffic: Authoritative Server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1286289"/>
            <a:ext cx="8974449" cy="4716946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1403048" y="1959429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Vantio</a:t>
            </a:r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5812972" y="2128763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DNS</a:t>
            </a:r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3212496" y="168123"/>
            <a:ext cx="1088571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Bind</a:t>
            </a:r>
            <a:endParaRPr lang="en-US" dirty="0"/>
          </a:p>
        </p:txBody>
      </p:sp>
      <p:sp>
        <p:nvSpPr>
          <p:cNvPr id="9" name="Down Arrow Callout 8"/>
          <p:cNvSpPr/>
          <p:nvPr/>
        </p:nvSpPr>
        <p:spPr>
          <a:xfrm>
            <a:off x="7530496" y="660400"/>
            <a:ext cx="1286933" cy="164495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Resolver Traffic 9,000,000 queries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40670"/>
              </p:ext>
            </p:extLst>
          </p:nvPr>
        </p:nvGraphicFramePr>
        <p:xfrm>
          <a:off x="628650" y="1379661"/>
          <a:ext cx="7886699" cy="3885781"/>
        </p:xfrm>
        <a:graphic>
          <a:graphicData uri="http://schemas.openxmlformats.org/drawingml/2006/table">
            <a:tbl>
              <a:tblPr/>
              <a:tblGrid>
                <a:gridCol w="1400375"/>
                <a:gridCol w="654627"/>
                <a:gridCol w="844061"/>
                <a:gridCol w="1477108"/>
                <a:gridCol w="1352417"/>
                <a:gridCol w="844061"/>
                <a:gridCol w="1314050"/>
              </a:tblGrid>
              <a:tr h="647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Resolver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run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Error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NXDomain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Servfail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Vantio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8987622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12248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74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8988291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11576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 filter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8978049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PDNS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8989007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8986967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8986205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8985913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unprotect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7497150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1478123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Unbound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8982254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</a:tr>
              <a:tr h="32381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7196" marR="7196" marT="7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8975942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1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Attack domains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43012"/>
              </p:ext>
            </p:extLst>
          </p:nvPr>
        </p:nvGraphicFramePr>
        <p:xfrm>
          <a:off x="628650" y="1830237"/>
          <a:ext cx="7900219" cy="2863878"/>
        </p:xfrm>
        <a:graphic>
          <a:graphicData uri="http://schemas.openxmlformats.org/drawingml/2006/table">
            <a:tbl>
              <a:tblPr/>
              <a:tblGrid>
                <a:gridCol w="1137629"/>
                <a:gridCol w="738389"/>
                <a:gridCol w="583064"/>
                <a:gridCol w="853090"/>
                <a:gridCol w="965402"/>
                <a:gridCol w="802908"/>
                <a:gridCol w="802908"/>
                <a:gridCol w="936726"/>
                <a:gridCol w="1080103"/>
              </a:tblGrid>
              <a:tr h="4466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 Run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Error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Lost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Servfail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 Noerror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 NXDomain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 Dropped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CS7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89970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93684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80790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271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ingress filter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899950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PDNS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87798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62131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56 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unprotect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2538256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Unbound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Good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16401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24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Attack</a:t>
                      </a: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85584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417843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1" marR="6381" marT="63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5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38240"/>
              </p:ext>
            </p:extLst>
          </p:nvPr>
        </p:nvGraphicFramePr>
        <p:xfrm>
          <a:off x="228596" y="1397000"/>
          <a:ext cx="8686803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418"/>
                <a:gridCol w="2016954"/>
                <a:gridCol w="24504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Ingress Filtering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Rate</a:t>
                      </a:r>
                      <a:r>
                        <a:rPr lang="en-US" sz="3200" baseline="0" dirty="0" smtClean="0"/>
                        <a:t> Limit Authorities 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Eliminate bad traffic to authoritative servers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YES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SOME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Correctly answer </a:t>
                      </a:r>
                      <a:r>
                        <a:rPr lang="en-US" sz="2400" dirty="0" smtClean="0"/>
                        <a:t>legitimate</a:t>
                      </a:r>
                      <a:r>
                        <a:rPr lang="en-US" sz="2400" baseline="0" dirty="0" smtClean="0"/>
                        <a:t> q</a:t>
                      </a:r>
                      <a:r>
                        <a:rPr lang="en-US" sz="2400" dirty="0" smtClean="0"/>
                        <a:t>ueries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dirty="0" smtClean="0"/>
                        <a:t>don’t drop, don’t SERVFAIL)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YES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YES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Correctly </a:t>
                      </a:r>
                      <a:r>
                        <a:rPr lang="en-US" sz="2400" smtClean="0"/>
                        <a:t>answer legitimate queries </a:t>
                      </a:r>
                      <a:r>
                        <a:rPr lang="en-US" sz="2400" baseline="0" dirty="0" smtClean="0"/>
                        <a:t>for attacked domains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YES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7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Random Subdomain Attacks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994326"/>
            <a:ext cx="8582025" cy="565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0122" y="2618384"/>
            <a:ext cx="177131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2014 Data</a:t>
            </a:r>
          </a:p>
        </p:txBody>
      </p:sp>
    </p:spTree>
    <p:extLst>
      <p:ext uri="{BB962C8B-B14F-4D97-AF65-F5344CB8AC3E}">
        <p14:creationId xmlns:p14="http://schemas.microsoft.com/office/powerpoint/2010/main" val="374171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45532" y="1493837"/>
            <a:ext cx="8678333" cy="4953000"/>
          </a:xfrm>
        </p:spPr>
        <p:txBody>
          <a:bodyPr/>
          <a:lstStyle/>
          <a:p>
            <a:r>
              <a:rPr lang="en-US" dirty="0" smtClean="0"/>
              <a:t>Constant DNS Based DDoS evolution</a:t>
            </a:r>
          </a:p>
          <a:p>
            <a:r>
              <a:rPr lang="en-US" dirty="0" smtClean="0"/>
              <a:t>Open Home Gateways remain a problem</a:t>
            </a:r>
          </a:p>
          <a:p>
            <a:r>
              <a:rPr lang="en-US" dirty="0" smtClean="0"/>
              <a:t>Malware-based exploits create broad exposure</a:t>
            </a:r>
          </a:p>
          <a:p>
            <a:endParaRPr lang="en-US" dirty="0"/>
          </a:p>
          <a:p>
            <a:r>
              <a:rPr lang="en-US" dirty="0" smtClean="0"/>
              <a:t>Not clear where attacks are headed</a:t>
            </a:r>
          </a:p>
          <a:p>
            <a:r>
              <a:rPr lang="en-US" dirty="0" smtClean="0"/>
              <a:t>Evidence attackers refining techniques</a:t>
            </a:r>
            <a:endParaRPr lang="en-US" dirty="0"/>
          </a:p>
          <a:p>
            <a:r>
              <a:rPr lang="en-US" dirty="0" smtClean="0"/>
              <a:t>Remediation needs to be undertaken with care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5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– Quieter in Some Ways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0" y="1200151"/>
          <a:ext cx="9144000" cy="466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3369" y="5766032"/>
            <a:ext cx="678071" cy="356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JAN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4069" y="5766032"/>
            <a:ext cx="697307" cy="356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FEB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5719" y="5766032"/>
            <a:ext cx="798295" cy="356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MAR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7369" y="5766032"/>
            <a:ext cx="737381" cy="356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b="0" i="0" dirty="0" smtClean="0">
                <a:latin typeface="Helvetica Light"/>
                <a:cs typeface="Helvetica Light"/>
              </a:rPr>
              <a:t>APR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4400" y="2146203"/>
            <a:ext cx="177131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2015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4014" y="3887301"/>
            <a:ext cx="24798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200" b="1" i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All quiet??? </a:t>
            </a:r>
          </a:p>
        </p:txBody>
      </p:sp>
    </p:spTree>
    <p:extLst>
      <p:ext uri="{BB962C8B-B14F-4D97-AF65-F5344CB8AC3E}">
        <p14:creationId xmlns:p14="http://schemas.microsoft.com/office/powerpoint/2010/main" val="162401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“Day in the Life”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DNS Queries Seen at Resolvers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423611" y="1153971"/>
          <a:ext cx="5500254" cy="483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7527" y="1836610"/>
            <a:ext cx="205344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b="0" i="0" dirty="0" smtClean="0">
                <a:solidFill>
                  <a:srgbClr val="FF0000"/>
                </a:solidFill>
                <a:latin typeface="Helvetica Light"/>
                <a:cs typeface="Helvetica Light"/>
              </a:rPr>
              <a:t>DDoS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7527" y="3825859"/>
            <a:ext cx="213680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b="0" i="0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Other </a:t>
            </a:r>
          </a:p>
        </p:txBody>
      </p:sp>
    </p:spTree>
    <p:extLst>
      <p:ext uri="{BB962C8B-B14F-4D97-AF65-F5344CB8AC3E}">
        <p14:creationId xmlns:p14="http://schemas.microsoft.com/office/powerpoint/2010/main" val="320706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Day in The Life</a:t>
            </a:r>
            <a:br>
              <a:rPr lang="en-US" dirty="0" smtClean="0"/>
            </a:br>
            <a:r>
              <a:rPr lang="en-US" dirty="0" smtClean="0"/>
              <a:t>DDoS Queries Seen at a Resolver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841376" y="1416001"/>
          <a:ext cx="5410201" cy="440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035" y="1836610"/>
            <a:ext cx="392415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5400" b="0" i="0" dirty="0" smtClean="0">
                <a:solidFill>
                  <a:srgbClr val="00B050"/>
                </a:solidFill>
                <a:latin typeface="Helvetica Light"/>
                <a:cs typeface="Helvetica Light"/>
              </a:rPr>
              <a:t>Amplification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491" y="3825859"/>
            <a:ext cx="3893695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0" b="0" i="0" dirty="0" smtClean="0">
                <a:solidFill>
                  <a:srgbClr val="FFC000"/>
                </a:solidFill>
                <a:latin typeface="Helvetica Light"/>
                <a:cs typeface="Helvetica Light"/>
              </a:rPr>
              <a:t>Random</a:t>
            </a:r>
          </a:p>
          <a:p>
            <a:r>
              <a:rPr lang="en-US" sz="6000" dirty="0" smtClean="0">
                <a:solidFill>
                  <a:srgbClr val="FFC000"/>
                </a:solidFill>
                <a:latin typeface="Helvetica Light"/>
                <a:cs typeface="Helvetica Light"/>
              </a:rPr>
              <a:t>Subdomain</a:t>
            </a:r>
            <a:endParaRPr lang="en-US" sz="6000" b="0" i="0" dirty="0" smtClean="0">
              <a:solidFill>
                <a:srgbClr val="FFC00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037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Use of open resolvers/proxies still predominates</a:t>
            </a:r>
          </a:p>
          <a:p>
            <a:pPr lvl="1"/>
            <a:r>
              <a:rPr lang="en-US" dirty="0"/>
              <a:t>Installed base around </a:t>
            </a:r>
            <a:r>
              <a:rPr lang="en-US" dirty="0" smtClean="0"/>
              <a:t>17 M </a:t>
            </a:r>
            <a:endParaRPr lang="en-US" dirty="0"/>
          </a:p>
          <a:p>
            <a:pPr lvl="1"/>
            <a:r>
              <a:rPr lang="en-US" dirty="0" smtClean="0"/>
              <a:t>Trend </a:t>
            </a:r>
            <a:r>
              <a:rPr lang="en-US" dirty="0"/>
              <a:t>toward more stealthy </a:t>
            </a:r>
            <a:r>
              <a:rPr lang="en-US" dirty="0" smtClean="0"/>
              <a:t>attacks - Send </a:t>
            </a:r>
            <a:r>
              <a:rPr lang="en-US" dirty="0"/>
              <a:t>enough traffic to bring down authorities</a:t>
            </a:r>
            <a:endParaRPr lang="en-US" dirty="0" smtClean="0"/>
          </a:p>
          <a:p>
            <a:pPr lvl="1"/>
            <a:r>
              <a:rPr lang="en-US" dirty="0" smtClean="0"/>
              <a:t>Highly distributed attacks – 1,000s of open resolvers per attack</a:t>
            </a:r>
          </a:p>
          <a:p>
            <a:pPr lvl="1"/>
            <a:r>
              <a:rPr lang="en-US" dirty="0" smtClean="0"/>
              <a:t>Often low intensity per IP </a:t>
            </a:r>
          </a:p>
          <a:p>
            <a:pPr lvl="1"/>
            <a:r>
              <a:rPr lang="en-US" dirty="0" smtClean="0"/>
              <a:t>Interesting recent example: www.appledaily.com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8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Bot based attacks </a:t>
            </a:r>
          </a:p>
          <a:p>
            <a:pPr lvl="1"/>
            <a:r>
              <a:rPr lang="en-US" dirty="0" smtClean="0"/>
              <a:t>Tend to be few IPs  - tens to hundreds</a:t>
            </a:r>
          </a:p>
          <a:p>
            <a:pPr lvl="1"/>
            <a:r>
              <a:rPr lang="en-US" dirty="0" smtClean="0"/>
              <a:t>High to very high intensity per IP</a:t>
            </a:r>
            <a:br>
              <a:rPr lang="en-US" dirty="0" smtClean="0"/>
            </a:br>
            <a:r>
              <a:rPr lang="en-US" dirty="0" smtClean="0"/>
              <a:t>- Up to 1000s of QPS/IP</a:t>
            </a:r>
            <a:br>
              <a:rPr lang="en-US" dirty="0" smtClean="0"/>
            </a:br>
            <a:r>
              <a:rPr lang="en-US" dirty="0" smtClean="0"/>
              <a:t>- Long tail with lower QPS</a:t>
            </a:r>
          </a:p>
          <a:p>
            <a:pPr lvl="1"/>
            <a:r>
              <a:rPr lang="en-US" dirty="0" smtClean="0"/>
              <a:t>Recent interesting example: rutgers.edu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6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208" y="3611942"/>
            <a:ext cx="5355347" cy="193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984" y="170397"/>
            <a:ext cx="8695267" cy="7545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Attacks Using Bots</a:t>
            </a:r>
          </a:p>
        </p:txBody>
      </p:sp>
      <p:pic>
        <p:nvPicPr>
          <p:cNvPr id="6" name="Picture 6" descr="clou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3" y="2148861"/>
            <a:ext cx="6124619" cy="12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Explosion 1 103"/>
          <p:cNvSpPr/>
          <p:nvPr/>
        </p:nvSpPr>
        <p:spPr>
          <a:xfrm>
            <a:off x="6525126" y="2391034"/>
            <a:ext cx="944052" cy="101234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110"/>
          <p:cNvSpPr txBox="1">
            <a:spLocks noChangeArrowheads="1"/>
          </p:cNvSpPr>
          <p:nvPr/>
        </p:nvSpPr>
        <p:spPr bwMode="auto">
          <a:xfrm>
            <a:off x="3481331" y="2599542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Internet</a:t>
            </a:r>
          </a:p>
        </p:txBody>
      </p:sp>
      <p:cxnSp>
        <p:nvCxnSpPr>
          <p:cNvPr id="11" name="Straight Connector 10"/>
          <p:cNvCxnSpPr>
            <a:stCxn id="42" idx="3"/>
            <a:endCxn id="83" idx="1"/>
          </p:cNvCxnSpPr>
          <p:nvPr/>
        </p:nvCxnSpPr>
        <p:spPr>
          <a:xfrm>
            <a:off x="1450798" y="4863828"/>
            <a:ext cx="484167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11"/>
          <p:cNvSpPr txBox="1">
            <a:spLocks noChangeArrowheads="1"/>
          </p:cNvSpPr>
          <p:nvPr/>
        </p:nvSpPr>
        <p:spPr bwMode="auto">
          <a:xfrm>
            <a:off x="6913122" y="373521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Straight Connector 19"/>
          <p:cNvCxnSpPr>
            <a:endCxn id="73" idx="2"/>
          </p:cNvCxnSpPr>
          <p:nvPr/>
        </p:nvCxnSpPr>
        <p:spPr>
          <a:xfrm flipV="1">
            <a:off x="6605121" y="3192569"/>
            <a:ext cx="392248" cy="15239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10"/>
          <p:cNvSpPr txBox="1">
            <a:spLocks noChangeArrowheads="1"/>
          </p:cNvSpPr>
          <p:nvPr/>
        </p:nvSpPr>
        <p:spPr bwMode="auto">
          <a:xfrm>
            <a:off x="6111530" y="1757913"/>
            <a:ext cx="16081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Authoritative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Server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TextBox 110"/>
          <p:cNvSpPr txBox="1">
            <a:spLocks noChangeArrowheads="1"/>
          </p:cNvSpPr>
          <p:nvPr/>
        </p:nvSpPr>
        <p:spPr bwMode="auto">
          <a:xfrm>
            <a:off x="7310017" y="3779744"/>
            <a:ext cx="1287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Recursive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queries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1617520" y="3620383"/>
            <a:ext cx="1582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Bot infected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devices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7318066" y="2444231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TextBox 110"/>
          <p:cNvSpPr txBox="1">
            <a:spLocks noChangeArrowheads="1"/>
          </p:cNvSpPr>
          <p:nvPr/>
        </p:nvSpPr>
        <p:spPr bwMode="auto">
          <a:xfrm>
            <a:off x="7668155" y="2461017"/>
            <a:ext cx="1338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NXD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responses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4438595" y="3676367"/>
            <a:ext cx="679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ISP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3" name="Explosion 1 102"/>
          <p:cNvSpPr/>
          <p:nvPr/>
        </p:nvSpPr>
        <p:spPr>
          <a:xfrm>
            <a:off x="3571217" y="1400509"/>
            <a:ext cx="1192900" cy="1279193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91" name="Group 90"/>
          <p:cNvGrpSpPr/>
          <p:nvPr/>
        </p:nvGrpSpPr>
        <p:grpSpPr>
          <a:xfrm>
            <a:off x="3792558" y="1670923"/>
            <a:ext cx="763839" cy="763839"/>
            <a:chOff x="4092509" y="5048252"/>
            <a:chExt cx="685800" cy="685800"/>
          </a:xfrm>
        </p:grpSpPr>
        <p:sp>
          <p:nvSpPr>
            <p:cNvPr id="92" name="Oval 91"/>
            <p:cNvSpPr/>
            <p:nvPr/>
          </p:nvSpPr>
          <p:spPr>
            <a:xfrm>
              <a:off x="4092509" y="504825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3" name="Oval 92"/>
            <p:cNvSpPr/>
            <p:nvPr/>
          </p:nvSpPr>
          <p:spPr>
            <a:xfrm>
              <a:off x="4206809" y="5162552"/>
              <a:ext cx="457200" cy="4572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4" name="Oval 93"/>
            <p:cNvSpPr/>
            <p:nvPr/>
          </p:nvSpPr>
          <p:spPr>
            <a:xfrm>
              <a:off x="4321109" y="527685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95" name="TextBox 110"/>
          <p:cNvSpPr txBox="1">
            <a:spLocks noChangeArrowheads="1"/>
          </p:cNvSpPr>
          <p:nvPr/>
        </p:nvSpPr>
        <p:spPr bwMode="auto">
          <a:xfrm>
            <a:off x="4714676" y="1709304"/>
            <a:ext cx="1155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Target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Web Site</a:t>
            </a:r>
          </a:p>
        </p:txBody>
      </p:sp>
      <p:pic>
        <p:nvPicPr>
          <p:cNvPr id="73" name="Picture 17" descr="server.png (152×1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25" y="2597082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Explosion 1 104"/>
          <p:cNvSpPr/>
          <p:nvPr/>
        </p:nvSpPr>
        <p:spPr>
          <a:xfrm>
            <a:off x="6096196" y="4464471"/>
            <a:ext cx="944052" cy="1012344"/>
          </a:xfrm>
          <a:prstGeom prst="irregularSeal1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83" name="Picture 17" descr="server.png (152×15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73" y="4656981"/>
            <a:ext cx="595487" cy="5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95"/>
          <p:cNvSpPr/>
          <p:nvPr/>
        </p:nvSpPr>
        <p:spPr>
          <a:xfrm>
            <a:off x="5170532" y="4716488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766902" y="3401133"/>
            <a:ext cx="273457" cy="2734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10"/>
          <p:cNvSpPr txBox="1">
            <a:spLocks noChangeArrowheads="1"/>
          </p:cNvSpPr>
          <p:nvPr/>
        </p:nvSpPr>
        <p:spPr bwMode="auto">
          <a:xfrm>
            <a:off x="7045241" y="4640741"/>
            <a:ext cx="1159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ISP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Resolver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1" name="Picture 41" descr="C:\Users\bvannice\AppData\Local\Microsoft\Windows\Temporary Internet Files\Content.Outlook\PTJVVDI2\h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39" y="4264344"/>
            <a:ext cx="966847" cy="8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lapto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923" y="4581253"/>
            <a:ext cx="7778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TextBox 110"/>
          <p:cNvSpPr txBox="1">
            <a:spLocks noChangeArrowheads="1"/>
          </p:cNvSpPr>
          <p:nvPr/>
        </p:nvSpPr>
        <p:spPr bwMode="auto">
          <a:xfrm>
            <a:off x="4334393" y="4957259"/>
            <a:ext cx="20697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Queries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tx1"/>
                </a:solidFill>
              </a:rPr>
              <a:t>w</a:t>
            </a:r>
            <a:r>
              <a:rPr lang="en-US" sz="1800" b="1" dirty="0" smtClean="0">
                <a:solidFill>
                  <a:schemeClr val="tx1"/>
                </a:solidFill>
              </a:rPr>
              <a:t>ith randomized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subdomains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6" name="TextBox 111"/>
          <p:cNvSpPr txBox="1">
            <a:spLocks noChangeArrowheads="1"/>
          </p:cNvSpPr>
          <p:nvPr/>
        </p:nvSpPr>
        <p:spPr bwMode="auto">
          <a:xfrm>
            <a:off x="5050778" y="4031571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1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TextBox 110"/>
          <p:cNvSpPr txBox="1">
            <a:spLocks noChangeArrowheads="1"/>
          </p:cNvSpPr>
          <p:nvPr/>
        </p:nvSpPr>
        <p:spPr bwMode="auto">
          <a:xfrm>
            <a:off x="1779978" y="5118063"/>
            <a:ext cx="1261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4C4C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Home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Gateways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Nominum Theme Colors">
      <a:dk1>
        <a:srgbClr val="525157"/>
      </a:dk1>
      <a:lt1>
        <a:srgbClr val="FFFFFF"/>
      </a:lt1>
      <a:dk2>
        <a:srgbClr val="525157"/>
      </a:dk2>
      <a:lt2>
        <a:srgbClr val="FFFFFF"/>
      </a:lt2>
      <a:accent1>
        <a:srgbClr val="1FA5DA"/>
      </a:accent1>
      <a:accent2>
        <a:srgbClr val="F94330"/>
      </a:accent2>
      <a:accent3>
        <a:srgbClr val="BD0B9E"/>
      </a:accent3>
      <a:accent4>
        <a:srgbClr val="08228B"/>
      </a:accent4>
      <a:accent5>
        <a:srgbClr val="22B9A5"/>
      </a:accent5>
      <a:accent6>
        <a:srgbClr val="FB9221"/>
      </a:accent6>
      <a:hlink>
        <a:srgbClr val="A5A3A1"/>
      </a:hlink>
      <a:folHlink>
        <a:srgbClr val="D4CF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000" b="0" i="0" dirty="0" smtClean="0"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Corporate_Powerpoint_Template_white</Template>
  <TotalTime>7322</TotalTime>
  <Words>739</Words>
  <Application>Microsoft Office PowerPoint</Application>
  <PresentationFormat>On-screen Show (4:3)</PresentationFormat>
  <Paragraphs>366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MS PGothic</vt:lpstr>
      <vt:lpstr>Arial</vt:lpstr>
      <vt:lpstr>Calibri</vt:lpstr>
      <vt:lpstr>Helvetica</vt:lpstr>
      <vt:lpstr>Helvetica Light</vt:lpstr>
      <vt:lpstr>Default Theme</vt:lpstr>
      <vt:lpstr>PowerPoint Presentation</vt:lpstr>
      <vt:lpstr>DNS-Based DDoS Evolving Threat  RIPE May 2015 Amsterdam</vt:lpstr>
      <vt:lpstr>2014 Random Subdomain Attacks</vt:lpstr>
      <vt:lpstr>2015 – Quieter in Some Ways</vt:lpstr>
      <vt:lpstr>Typical “Day in the Life”  DNS Queries Seen at Resolvers</vt:lpstr>
      <vt:lpstr>Typical Day in The Life DDoS Queries Seen at a Resolver</vt:lpstr>
      <vt:lpstr>Observations</vt:lpstr>
      <vt:lpstr>Observations</vt:lpstr>
      <vt:lpstr>Attacks Using Bots</vt:lpstr>
      <vt:lpstr>What’s Happening?</vt:lpstr>
      <vt:lpstr>The Problem</vt:lpstr>
      <vt:lpstr>Goals for Remediation</vt:lpstr>
      <vt:lpstr>Testing Efficiency of Rate Limiting</vt:lpstr>
      <vt:lpstr>Test Diagram</vt:lpstr>
      <vt:lpstr>Run good traffic: User results</vt:lpstr>
      <vt:lpstr>Run good traffic: Test domains results</vt:lpstr>
      <vt:lpstr>Run good traffic: Authoritative Server Results</vt:lpstr>
      <vt:lpstr>System Stats</vt:lpstr>
      <vt:lpstr>Run attack traffic – Compare with normal</vt:lpstr>
      <vt:lpstr>Run protected attack traffic: User results</vt:lpstr>
      <vt:lpstr>Run good traffic: User results</vt:lpstr>
      <vt:lpstr>Run protected attack traffic: Test domains results</vt:lpstr>
      <vt:lpstr>Run good traffic: Test domains results</vt:lpstr>
      <vt:lpstr>Run protected attack traffic: Authoritiative Server Results</vt:lpstr>
      <vt:lpstr>Run good traffic: Authoritative Server Results</vt:lpstr>
      <vt:lpstr>System Stats</vt:lpstr>
      <vt:lpstr>Results: Resolver Traffic 9,000,000 queries</vt:lpstr>
      <vt:lpstr>Results: Attack domains</vt:lpstr>
      <vt:lpstr>Test Results 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Van Nice</dc:creator>
  <cp:lastModifiedBy>Bruce Van Nice</cp:lastModifiedBy>
  <cp:revision>314</cp:revision>
  <dcterms:created xsi:type="dcterms:W3CDTF">2014-04-21T18:28:58Z</dcterms:created>
  <dcterms:modified xsi:type="dcterms:W3CDTF">2015-05-13T09:17:15Z</dcterms:modified>
</cp:coreProperties>
</file>