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5"/>
  </p:notesMasterIdLst>
  <p:sldIdLst>
    <p:sldId id="300" r:id="rId3"/>
    <p:sldId id="319" r:id="rId4"/>
    <p:sldId id="358" r:id="rId5"/>
    <p:sldId id="349" r:id="rId6"/>
    <p:sldId id="350" r:id="rId7"/>
    <p:sldId id="352" r:id="rId8"/>
    <p:sldId id="344" r:id="rId9"/>
    <p:sldId id="345" r:id="rId10"/>
    <p:sldId id="354" r:id="rId11"/>
    <p:sldId id="355" r:id="rId12"/>
    <p:sldId id="356" r:id="rId13"/>
    <p:sldId id="3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A02"/>
    <a:srgbClr val="6DB4FF"/>
    <a:srgbClr val="3F6BA1"/>
    <a:srgbClr val="619FDF"/>
    <a:srgbClr val="64A4E6"/>
    <a:srgbClr val="264164"/>
    <a:srgbClr val="42A502"/>
    <a:srgbClr val="5A92CC"/>
    <a:srgbClr val="388C02"/>
    <a:srgbClr val="528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1" autoAdjust="0"/>
    <p:restoredTop sz="97458" autoAdjust="0"/>
  </p:normalViewPr>
  <p:slideViewPr>
    <p:cSldViewPr snapToGrid="0" snapToObjects="1">
      <p:cViewPr>
        <p:scale>
          <a:sx n="94" d="100"/>
          <a:sy n="94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owns the IXPs?</c:v>
                </c:pt>
              </c:strCache>
            </c:strRef>
          </c:tx>
          <c:dLbls>
            <c:dLbl>
              <c:idx val="0"/>
              <c:layout>
                <c:manualLayout>
                  <c:x val="-0.14459948861426"/>
                  <c:y val="3.40870053693871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1317609776041E-3"/>
                  <c:y val="-0.204309630970778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6842946441707"/>
                  <c:y val="2.7562698616986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Industry Association</c:v>
                </c:pt>
                <c:pt idx="1">
                  <c:v>University</c:v>
                </c:pt>
                <c:pt idx="2">
                  <c:v>Government/Regulator</c:v>
                </c:pt>
                <c:pt idx="3">
                  <c:v>Private/Not-for profit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Peering Models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Multi-lateral (route server, use not mandatory)</c:v>
                </c:pt>
                <c:pt idx="1">
                  <c:v>Layer 3 peering (networks connect via layer 3 to IXP route server)</c:v>
                </c:pt>
                <c:pt idx="2">
                  <c:v>Mandatory multi-lateral (all networks forced to peer openly)</c:v>
                </c:pt>
                <c:pt idx="3">
                  <c:v>Bi-lateral (networks peer at own discretion)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Does the IXP charge fees?</c:v>
                </c:pt>
              </c:strCache>
            </c:strRef>
          </c:tx>
          <c:dLbls>
            <c:dLbl>
              <c:idx val="1"/>
              <c:layout>
                <c:manualLayout>
                  <c:x val="-0.135099786107819"/>
                  <c:y val="1.02067532451108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4586416760314194E-2"/>
                  <c:y val="-0.20383965513527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1529859414898"/>
                  <c:y val="4.59450118924661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Annual port fees</c:v>
                </c:pt>
                <c:pt idx="1">
                  <c:v>Monthly port fees</c:v>
                </c:pt>
                <c:pt idx="2">
                  <c:v>No fees (plans to implement in future)</c:v>
                </c:pt>
                <c:pt idx="3">
                  <c:v>No fees (no plans to implement in future)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0.25</c:v>
                </c:pt>
                <c:pt idx="2">
                  <c:v>0.35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9715-C66E-C341-8207-D0206FD92459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9931-44F7-5643-B836-725618B0F5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7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9931-44F7-5643-B836-725618B0F5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" y="555537"/>
            <a:ext cx="7920000" cy="425814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" y="981351"/>
            <a:ext cx="7920000" cy="1078497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7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Certifica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1275532"/>
            <a:ext cx="3708000" cy="2264019"/>
          </a:xfrm>
          <a:prstGeom prst="rect">
            <a:avLst/>
          </a:prstGeom>
        </p:spPr>
      </p:pic>
      <p:pic>
        <p:nvPicPr>
          <p:cNvPr id="8" name="Picture 7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1275532"/>
            <a:ext cx="3708000" cy="2264019"/>
          </a:xfrm>
          <a:prstGeom prst="rect">
            <a:avLst/>
          </a:prstGeom>
        </p:spPr>
      </p:pic>
      <p:pic>
        <p:nvPicPr>
          <p:cNvPr id="9" name="Picture 8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1275532"/>
            <a:ext cx="3708000" cy="2264019"/>
          </a:xfrm>
          <a:prstGeom prst="rect">
            <a:avLst/>
          </a:prstGeom>
        </p:spPr>
      </p:pic>
      <p:pic>
        <p:nvPicPr>
          <p:cNvPr id="10" name="Picture 9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3033994"/>
            <a:ext cx="3708000" cy="2264019"/>
          </a:xfrm>
          <a:prstGeom prst="rect">
            <a:avLst/>
          </a:prstGeom>
        </p:spPr>
      </p:pic>
      <p:pic>
        <p:nvPicPr>
          <p:cNvPr id="11" name="Picture 10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3033994"/>
            <a:ext cx="3708000" cy="2264019"/>
          </a:xfrm>
          <a:prstGeom prst="rect">
            <a:avLst/>
          </a:prstGeom>
        </p:spPr>
      </p:pic>
      <p:pic>
        <p:nvPicPr>
          <p:cNvPr id="12" name="Picture 11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3033994"/>
            <a:ext cx="3708000" cy="2264019"/>
          </a:xfrm>
          <a:prstGeom prst="rect">
            <a:avLst/>
          </a:prstGeom>
        </p:spPr>
      </p:pic>
      <p:pic>
        <p:nvPicPr>
          <p:cNvPr id="13" name="Picture 12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4811994"/>
            <a:ext cx="3708000" cy="2264019"/>
          </a:xfrm>
          <a:prstGeom prst="rect">
            <a:avLst/>
          </a:prstGeom>
        </p:spPr>
      </p:pic>
      <p:pic>
        <p:nvPicPr>
          <p:cNvPr id="14" name="Picture 13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4811994"/>
            <a:ext cx="3708000" cy="2264019"/>
          </a:xfrm>
          <a:prstGeom prst="rect">
            <a:avLst/>
          </a:prstGeom>
        </p:spPr>
      </p:pic>
      <p:pic>
        <p:nvPicPr>
          <p:cNvPr id="15" name="Picture 14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4811994"/>
            <a:ext cx="3708000" cy="22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Ecosyste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" y="555537"/>
            <a:ext cx="7920000" cy="425814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" y="981351"/>
            <a:ext cx="7920000" cy="1078497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5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28650" indent="-180975">
              <a:defRPr>
                <a:solidFill>
                  <a:schemeClr val="bg1"/>
                </a:solidFill>
              </a:defRPr>
            </a:lvl2pPr>
            <a:lvl3pPr marL="1076325" indent="-161925">
              <a:defRPr>
                <a:solidFill>
                  <a:schemeClr val="bg1"/>
                </a:solidFill>
              </a:defRPr>
            </a:lvl3pPr>
            <a:lvl4pPr marL="1525588" indent="-153988">
              <a:defRPr>
                <a:solidFill>
                  <a:schemeClr val="bg1"/>
                </a:solidFill>
              </a:defRPr>
            </a:lvl4pPr>
            <a:lvl5pPr marL="1973263" indent="-14446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5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Time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Cape Tow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Durba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Johannesbur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28650" indent="-180975">
              <a:defRPr>
                <a:solidFill>
                  <a:schemeClr val="bg1"/>
                </a:solidFill>
              </a:defRPr>
            </a:lvl2pPr>
            <a:lvl3pPr marL="1076325" indent="-161925">
              <a:defRPr>
                <a:solidFill>
                  <a:schemeClr val="bg1"/>
                </a:solidFill>
              </a:defRPr>
            </a:lvl3pPr>
            <a:lvl4pPr marL="1525588" indent="-153988">
              <a:defRPr>
                <a:solidFill>
                  <a:schemeClr val="bg1"/>
                </a:solidFill>
              </a:defRPr>
            </a:lvl4pPr>
            <a:lvl5pPr marL="1973263" indent="-14446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06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raco DC Defini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  <a:lvl2pPr marL="628650" indent="-180975">
              <a:defRPr>
                <a:solidFill>
                  <a:srgbClr val="3F6BA1"/>
                </a:solidFill>
              </a:defRPr>
            </a:lvl2pPr>
            <a:lvl3pPr marL="1076325" indent="-161925">
              <a:defRPr>
                <a:solidFill>
                  <a:srgbClr val="3F6BA1"/>
                </a:solidFill>
              </a:defRPr>
            </a:lvl3pPr>
            <a:lvl4pPr marL="1525588" indent="-153988">
              <a:defRPr>
                <a:solidFill>
                  <a:srgbClr val="3F6BA1"/>
                </a:solidFill>
              </a:defRPr>
            </a:lvl4pPr>
            <a:lvl5pPr marL="1973263" indent="-144463">
              <a:defRPr>
                <a:solidFill>
                  <a:srgbClr val="3F6BA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5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Certifica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1275532"/>
            <a:ext cx="3708000" cy="2264019"/>
          </a:xfrm>
          <a:prstGeom prst="rect">
            <a:avLst/>
          </a:prstGeom>
        </p:spPr>
      </p:pic>
      <p:pic>
        <p:nvPicPr>
          <p:cNvPr id="8" name="Picture 7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1275532"/>
            <a:ext cx="3708000" cy="2264019"/>
          </a:xfrm>
          <a:prstGeom prst="rect">
            <a:avLst/>
          </a:prstGeom>
        </p:spPr>
      </p:pic>
      <p:pic>
        <p:nvPicPr>
          <p:cNvPr id="9" name="Picture 8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1275532"/>
            <a:ext cx="3708000" cy="2264019"/>
          </a:xfrm>
          <a:prstGeom prst="rect">
            <a:avLst/>
          </a:prstGeom>
        </p:spPr>
      </p:pic>
      <p:pic>
        <p:nvPicPr>
          <p:cNvPr id="10" name="Picture 9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3033994"/>
            <a:ext cx="3708000" cy="2264019"/>
          </a:xfrm>
          <a:prstGeom prst="rect">
            <a:avLst/>
          </a:prstGeom>
        </p:spPr>
      </p:pic>
      <p:pic>
        <p:nvPicPr>
          <p:cNvPr id="11" name="Picture 10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3033994"/>
            <a:ext cx="3708000" cy="2264019"/>
          </a:xfrm>
          <a:prstGeom prst="rect">
            <a:avLst/>
          </a:prstGeom>
        </p:spPr>
      </p:pic>
      <p:pic>
        <p:nvPicPr>
          <p:cNvPr id="12" name="Picture 11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3033994"/>
            <a:ext cx="3708000" cy="2264019"/>
          </a:xfrm>
          <a:prstGeom prst="rect">
            <a:avLst/>
          </a:prstGeom>
        </p:spPr>
      </p:pic>
      <p:pic>
        <p:nvPicPr>
          <p:cNvPr id="13" name="Picture 12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8" y="4811994"/>
            <a:ext cx="3708000" cy="2264019"/>
          </a:xfrm>
          <a:prstGeom prst="rect">
            <a:avLst/>
          </a:prstGeom>
        </p:spPr>
      </p:pic>
      <p:pic>
        <p:nvPicPr>
          <p:cNvPr id="14" name="Picture 13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39" y="4811994"/>
            <a:ext cx="3708000" cy="2264019"/>
          </a:xfrm>
          <a:prstGeom prst="rect">
            <a:avLst/>
          </a:prstGeom>
        </p:spPr>
      </p:pic>
      <p:pic>
        <p:nvPicPr>
          <p:cNvPr id="15" name="Picture 14" descr="Logo-Ti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5" y="4811994"/>
            <a:ext cx="3708000" cy="22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Ecosyste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325" y="292756"/>
            <a:ext cx="2038350" cy="431128"/>
          </a:xfrm>
          <a:prstGeom prst="rect">
            <a:avLst/>
          </a:prstGeom>
        </p:spPr>
      </p:pic>
      <p:pic>
        <p:nvPicPr>
          <p:cNvPr id="4" name="Picture 3" descr="Teraco-PowerPoint-blank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52" y="10540"/>
            <a:ext cx="9170281" cy="687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5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5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89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raco Regional Footprint - Johannesbur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2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Time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Cape Tow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1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Durba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raco Regional Footprint - Johannesbur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raco DC Defini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6BA1"/>
                </a:solidFill>
              </a:defRPr>
            </a:lvl1pPr>
            <a:lvl2pPr marL="628650" indent="-180975">
              <a:defRPr>
                <a:solidFill>
                  <a:srgbClr val="3F6BA1"/>
                </a:solidFill>
              </a:defRPr>
            </a:lvl2pPr>
            <a:lvl3pPr marL="1076325" indent="-161925">
              <a:defRPr>
                <a:solidFill>
                  <a:srgbClr val="3F6BA1"/>
                </a:solidFill>
              </a:defRPr>
            </a:lvl3pPr>
            <a:lvl4pPr marL="1525588" indent="-153988">
              <a:defRPr>
                <a:solidFill>
                  <a:srgbClr val="3F6BA1"/>
                </a:solidFill>
              </a:defRPr>
            </a:lvl4pPr>
            <a:lvl5pPr marL="1973263" indent="-144463">
              <a:defRPr>
                <a:solidFill>
                  <a:srgbClr val="3F6BA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6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346" y="324"/>
            <a:ext cx="5936854" cy="9446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46" y="1469182"/>
            <a:ext cx="7906640" cy="4748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C28B83F7-7002-3148-905D-B23BF14AFF71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444DADA-25CD-A347-9553-9A003668A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6" r:id="rId9"/>
    <p:sldLayoutId id="2147483658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2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346" y="324"/>
            <a:ext cx="5936854" cy="9446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46" y="1469182"/>
            <a:ext cx="7906640" cy="4748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C28B83F7-7002-3148-905D-B23BF14AFF71}" type="datetimeFigureOut">
              <a:rPr lang="en-US" smtClean="0">
                <a:solidFill>
                  <a:srgbClr val="282828">
                    <a:tint val="75000"/>
                  </a:srgbClr>
                </a:solidFill>
              </a:rPr>
              <a:pPr/>
              <a:t>5/12/2015</a:t>
            </a:fld>
            <a:endParaRPr lang="en-US" dirty="0">
              <a:solidFill>
                <a:srgbClr val="28282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>
              <a:solidFill>
                <a:srgbClr val="28282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444DADA-25CD-A347-9553-9A003668A470}" type="slidenum">
              <a:rPr lang="en-US" smtClean="0">
                <a:solidFill>
                  <a:srgbClr val="282828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82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2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" y="649616"/>
            <a:ext cx="7884000" cy="918259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State of African Interconnection &amp; Peering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" y="2016089"/>
            <a:ext cx="5829200" cy="108481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RIPE 2015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217685" y="6043774"/>
            <a:ext cx="3070640" cy="6756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dirty="0" smtClean="0"/>
              <a:t>&lt;Andrew Owens&gt; Ripe &lt;2015</a:t>
            </a:r>
            <a:r>
              <a:rPr lang="en-US" sz="1100" dirty="0"/>
              <a:t>&gt;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51567" y="6043774"/>
            <a:ext cx="0" cy="67561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Ugly….  </a:t>
            </a:r>
            <a:r>
              <a:rPr lang="en-US" dirty="0" smtClean="0"/>
              <a:t>Nigeria Example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16345" y="1347588"/>
            <a:ext cx="7872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i="1" dirty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Roadmap provides  </a:t>
            </a:r>
            <a:r>
              <a:rPr lang="en-ZA" sz="1600" i="1" dirty="0" smtClean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for 40,000MW </a:t>
            </a:r>
            <a:r>
              <a:rPr lang="en-ZA" sz="1600" i="1" dirty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by </a:t>
            </a:r>
            <a:r>
              <a:rPr lang="en-ZA" sz="1600" i="1" dirty="0" smtClean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2020, were </a:t>
            </a:r>
            <a:r>
              <a:rPr lang="en-ZA" sz="1600" i="1" dirty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200,000MW is actually required to sustain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i="1" dirty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Currently delivering 4,400MW which peaks at 4,517 MW with a short fall of over 1,482MW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i="1" dirty="0">
                <a:solidFill>
                  <a:schemeClr val="bg1"/>
                </a:solidFill>
                <a:latin typeface="Corbel"/>
                <a:ea typeface="Verdana"/>
                <a:cs typeface="Corbel"/>
              </a:rPr>
              <a:t>Alternative Energy is key  to the survival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562" y="3187912"/>
            <a:ext cx="3464735" cy="313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346" y="3201864"/>
            <a:ext cx="3959999" cy="313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9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9" y="12047"/>
            <a:ext cx="6335439" cy="944629"/>
          </a:xfrm>
        </p:spPr>
        <p:txBody>
          <a:bodyPr/>
          <a:lstStyle/>
          <a:p>
            <a:r>
              <a:rPr lang="en-ZA" dirty="0" smtClean="0"/>
              <a:t>Massive opportunity but always double check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16523" y="944953"/>
            <a:ext cx="852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ZA" sz="14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mobile_social network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556" y="1692654"/>
            <a:ext cx="4153717" cy="457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iamond 17"/>
          <p:cNvSpPr/>
          <p:nvPr/>
        </p:nvSpPr>
        <p:spPr>
          <a:xfrm>
            <a:off x="94584" y="1457451"/>
            <a:ext cx="4896544" cy="4896544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465171" y="1922623"/>
            <a:ext cx="1909652" cy="1909652"/>
            <a:chOff x="465171" y="919531"/>
            <a:chExt cx="1909652" cy="1909652"/>
          </a:xfrm>
        </p:grpSpPr>
        <p:sp>
          <p:nvSpPr>
            <p:cNvPr id="29" name="Rounded Rectangle 28"/>
            <p:cNvSpPr/>
            <p:nvPr/>
          </p:nvSpPr>
          <p:spPr>
            <a:xfrm>
              <a:off x="465171" y="919531"/>
              <a:ext cx="1909652" cy="190965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5"/>
            <p:cNvSpPr/>
            <p:nvPr/>
          </p:nvSpPr>
          <p:spPr>
            <a:xfrm>
              <a:off x="558393" y="1012753"/>
              <a:ext cx="1723208" cy="1723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b="0" kern="1200" dirty="0" smtClean="0">
                  <a:solidFill>
                    <a:schemeClr val="tx1"/>
                  </a:solidFill>
                </a:rPr>
                <a:t>Put your SLA to the test on power and Interconnection</a:t>
              </a:r>
              <a:endParaRPr lang="en-ZA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21720" y="1922623"/>
            <a:ext cx="1909652" cy="1909652"/>
            <a:chOff x="2521720" y="919531"/>
            <a:chExt cx="1909652" cy="1909652"/>
          </a:xfrm>
        </p:grpSpPr>
        <p:sp>
          <p:nvSpPr>
            <p:cNvPr id="27" name="Rounded Rectangle 26"/>
            <p:cNvSpPr/>
            <p:nvPr/>
          </p:nvSpPr>
          <p:spPr>
            <a:xfrm>
              <a:off x="2521720" y="919531"/>
              <a:ext cx="1909652" cy="190965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7"/>
            <p:cNvSpPr/>
            <p:nvPr/>
          </p:nvSpPr>
          <p:spPr>
            <a:xfrm>
              <a:off x="2614942" y="1012753"/>
              <a:ext cx="1723208" cy="1723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 smtClean="0">
                  <a:solidFill>
                    <a:schemeClr val="tx1"/>
                  </a:solidFill>
                </a:rPr>
                <a:t>Truly Neutral Data </a:t>
              </a:r>
              <a:r>
                <a:rPr lang="en-ZA" sz="1600" dirty="0">
                  <a:solidFill>
                    <a:schemeClr val="tx1"/>
                  </a:solidFill>
                </a:rPr>
                <a:t>C</a:t>
              </a:r>
              <a:r>
                <a:rPr lang="en-ZA" sz="1600" dirty="0" smtClean="0">
                  <a:solidFill>
                    <a:schemeClr val="tx1"/>
                  </a:solidFill>
                </a:rPr>
                <a:t>entres key to IXP growth</a:t>
              </a:r>
              <a:endParaRPr lang="en-ZA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171" y="3979172"/>
            <a:ext cx="1909652" cy="1909652"/>
            <a:chOff x="465171" y="2976080"/>
            <a:chExt cx="1909652" cy="1909652"/>
          </a:xfrm>
        </p:grpSpPr>
        <p:sp>
          <p:nvSpPr>
            <p:cNvPr id="25" name="Rounded Rectangle 24"/>
            <p:cNvSpPr/>
            <p:nvPr/>
          </p:nvSpPr>
          <p:spPr>
            <a:xfrm>
              <a:off x="465171" y="2976080"/>
              <a:ext cx="1909652" cy="190965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9"/>
            <p:cNvSpPr/>
            <p:nvPr/>
          </p:nvSpPr>
          <p:spPr>
            <a:xfrm>
              <a:off x="558393" y="3069302"/>
              <a:ext cx="1723208" cy="1723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6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21720" y="3979172"/>
            <a:ext cx="1909652" cy="1909652"/>
            <a:chOff x="2521720" y="2976080"/>
            <a:chExt cx="1909652" cy="1909652"/>
          </a:xfrm>
        </p:grpSpPr>
        <p:sp>
          <p:nvSpPr>
            <p:cNvPr id="23" name="Rounded Rectangle 22"/>
            <p:cNvSpPr/>
            <p:nvPr/>
          </p:nvSpPr>
          <p:spPr>
            <a:xfrm>
              <a:off x="2521720" y="2976080"/>
              <a:ext cx="1909652" cy="190965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1"/>
            <p:cNvSpPr/>
            <p:nvPr/>
          </p:nvSpPr>
          <p:spPr>
            <a:xfrm>
              <a:off x="2614942" y="3069302"/>
              <a:ext cx="1723208" cy="1723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b="0" kern="1200" dirty="0" smtClean="0">
                  <a:solidFill>
                    <a:schemeClr val="tx1"/>
                  </a:solidFill>
                </a:rPr>
                <a:t>Reduced IP transit fees – innovation required </a:t>
              </a:r>
              <a:endParaRPr lang="en-ZA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11"/>
          <p:cNvSpPr/>
          <p:nvPr/>
        </p:nvSpPr>
        <p:spPr>
          <a:xfrm>
            <a:off x="558393" y="4107360"/>
            <a:ext cx="1723208" cy="17232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600" b="0" kern="1200" dirty="0" smtClean="0">
                <a:solidFill>
                  <a:schemeClr val="tx1"/>
                </a:solidFill>
              </a:rPr>
              <a:t>Work together with Data Centre operators for best transport costs</a:t>
            </a:r>
          </a:p>
        </p:txBody>
      </p:sp>
    </p:spTree>
    <p:extLst>
      <p:ext uri="{BB962C8B-B14F-4D97-AF65-F5344CB8AC3E}">
        <p14:creationId xmlns:p14="http://schemas.microsoft.com/office/powerpoint/2010/main" val="410583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" y="555537"/>
            <a:ext cx="7884000" cy="425814"/>
          </a:xfrm>
        </p:spPr>
        <p:txBody>
          <a:bodyPr>
            <a:noAutofit/>
          </a:bodyPr>
          <a:lstStyle/>
          <a:p>
            <a:r>
              <a:rPr lang="en-US" sz="3600" dirty="0" smtClean="0"/>
              <a:t>Thank you – Questions?</a:t>
            </a:r>
            <a:br>
              <a:rPr lang="en-US" sz="3600" dirty="0" smtClean="0"/>
            </a:br>
            <a:r>
              <a:rPr lang="en-US" sz="3600" dirty="0" smtClean="0"/>
              <a:t>andrew@teraco.co.za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7685" y="6043774"/>
            <a:ext cx="3070640" cy="6756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dirty="0" smtClean="0"/>
              <a:t>&lt;Michele McCann&gt; &lt;GPF&gt; &lt;2015</a:t>
            </a:r>
            <a:r>
              <a:rPr lang="en-US" sz="1100" dirty="0"/>
              <a:t>&gt;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51567" y="6043774"/>
            <a:ext cx="0" cy="67561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6522" y="1119913"/>
            <a:ext cx="817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346" y="1637350"/>
            <a:ext cx="5374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30 Operational Exchanges in 22 countries out of 54</a:t>
            </a:r>
          </a:p>
          <a:p>
            <a:pPr marL="285750" indent="-285750">
              <a:buFont typeface="Arial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Combined Peak T</a:t>
            </a: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raffic of </a:t>
            </a: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52 </a:t>
            </a:r>
            <a:r>
              <a:rPr lang="en-ZA" dirty="0" err="1" smtClean="0">
                <a:solidFill>
                  <a:schemeClr val="bg1"/>
                </a:solidFill>
                <a:latin typeface="Corbel"/>
                <a:cs typeface="Corbel"/>
              </a:rPr>
              <a:t>Gbps</a:t>
            </a: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Large Regional Networks e.g. Liquid Telecoms, Seacom, CMC Networks, Telkom, Internet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Over 700 000km of terrestrial fibre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Reaching 40% of the population</a:t>
            </a:r>
          </a:p>
          <a:p>
            <a:pPr lvl="1"/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Multiple cables providing over 24 Tbps of landed capacity reaching major business hubs including  South Africa, Kenya, 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Neutral facilities are now a reality</a:t>
            </a:r>
          </a:p>
          <a:p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IXP community starting to work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AF-IX key to this!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Corbel"/>
              <a:cs typeface="Corbe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dirty="0">
              <a:latin typeface="Corbel"/>
              <a:cs typeface="Corbe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07" t="10108" r="8709" b="7876"/>
          <a:stretch/>
        </p:blipFill>
        <p:spPr bwMode="auto">
          <a:xfrm>
            <a:off x="6459194" y="4751011"/>
            <a:ext cx="2163519" cy="164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Regional Exchanges are a Reality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845" y="487753"/>
            <a:ext cx="59632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16346" y="2640295"/>
            <a:ext cx="26759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Multiple IXP’s in key hubs including South Africa, Kenya and Nigeria</a:t>
            </a:r>
          </a:p>
          <a:p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Larger traffic &amp; members in the Capitals than at the landing stations</a:t>
            </a:r>
          </a:p>
          <a:p>
            <a:endParaRPr lang="en-ZA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  <a:latin typeface="Corbel"/>
                <a:cs typeface="Corbel"/>
              </a:rPr>
              <a:t>Yes these exchanges are finally up and to the rights!</a:t>
            </a:r>
          </a:p>
        </p:txBody>
      </p:sp>
    </p:spTree>
    <p:extLst>
      <p:ext uri="{BB962C8B-B14F-4D97-AF65-F5344CB8AC3E}">
        <p14:creationId xmlns:p14="http://schemas.microsoft.com/office/powerpoint/2010/main" val="452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Ownership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6522" y="1119913"/>
            <a:ext cx="817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61066490"/>
              </p:ext>
            </p:extLst>
          </p:nvPr>
        </p:nvGraphicFramePr>
        <p:xfrm>
          <a:off x="616346" y="1491569"/>
          <a:ext cx="7871162" cy="515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75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Options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6522" y="1119913"/>
            <a:ext cx="817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44604762"/>
              </p:ext>
            </p:extLst>
          </p:nvPr>
        </p:nvGraphicFramePr>
        <p:xfrm>
          <a:off x="616346" y="1505079"/>
          <a:ext cx="7871162" cy="500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8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070" y="324"/>
            <a:ext cx="7443553" cy="944629"/>
          </a:xfrm>
        </p:spPr>
        <p:txBody>
          <a:bodyPr/>
          <a:lstStyle/>
          <a:p>
            <a:r>
              <a:rPr lang="en-US" dirty="0" smtClean="0"/>
              <a:t>Commercial Models – IXP’s adding Value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6522" y="1119913"/>
            <a:ext cx="817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36584741"/>
              </p:ext>
            </p:extLst>
          </p:nvPr>
        </p:nvGraphicFramePr>
        <p:xfrm>
          <a:off x="662070" y="1572629"/>
          <a:ext cx="7825438" cy="506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5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Bad….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6346" y="1156046"/>
            <a:ext cx="787116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bg1"/>
                </a:solidFill>
              </a:rPr>
              <a:t>Cost of bandwidth still high but dropping rapidly;</a:t>
            </a:r>
          </a:p>
          <a:p>
            <a:endParaRPr lang="en-ZA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bg1"/>
                </a:solidFill>
              </a:rPr>
              <a:t>Majority </a:t>
            </a:r>
            <a:r>
              <a:rPr lang="en-ZA" sz="1600" dirty="0">
                <a:solidFill>
                  <a:schemeClr val="bg1"/>
                </a:solidFill>
              </a:rPr>
              <a:t>of “eye </a:t>
            </a:r>
            <a:r>
              <a:rPr lang="en-ZA" sz="1600" dirty="0" smtClean="0">
                <a:solidFill>
                  <a:schemeClr val="bg1"/>
                </a:solidFill>
              </a:rPr>
              <a:t>balls” </a:t>
            </a:r>
            <a:r>
              <a:rPr lang="en-ZA" sz="1600" dirty="0">
                <a:solidFill>
                  <a:schemeClr val="bg1"/>
                </a:solidFill>
              </a:rPr>
              <a:t>do not have technical skills or assets therefore still heavily reliant on </a:t>
            </a:r>
            <a:r>
              <a:rPr lang="en-ZA" sz="1600" dirty="0" smtClean="0">
                <a:solidFill>
                  <a:schemeClr val="bg1"/>
                </a:solidFill>
              </a:rPr>
              <a:t>transit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Majority of countries still operate as a monopoly managed by </a:t>
            </a:r>
            <a:r>
              <a:rPr lang="en-ZA" sz="1600" dirty="0" smtClean="0">
                <a:solidFill>
                  <a:schemeClr val="bg1"/>
                </a:solidFill>
              </a:rPr>
              <a:t>governments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Limited marketplace to obtain members – new members generally need to be convinced to let </a:t>
            </a:r>
            <a:r>
              <a:rPr lang="en-ZA" sz="1600" dirty="0" smtClean="0">
                <a:solidFill>
                  <a:schemeClr val="bg1"/>
                </a:solidFill>
              </a:rPr>
              <a:t>go of </a:t>
            </a:r>
            <a:r>
              <a:rPr lang="en-ZA" sz="1600" dirty="0">
                <a:solidFill>
                  <a:schemeClr val="bg1"/>
                </a:solidFill>
              </a:rPr>
              <a:t>existing transit </a:t>
            </a:r>
            <a:r>
              <a:rPr lang="en-ZA" sz="1600" dirty="0" smtClean="0">
                <a:solidFill>
                  <a:schemeClr val="bg1"/>
                </a:solidFill>
              </a:rPr>
              <a:t>arrangements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Existing ASN application process very slow and expensive for new </a:t>
            </a:r>
            <a:r>
              <a:rPr lang="en-ZA" sz="1600" dirty="0" smtClean="0">
                <a:solidFill>
                  <a:schemeClr val="bg1"/>
                </a:solidFill>
              </a:rPr>
              <a:t>entrants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bg1"/>
                </a:solidFill>
              </a:rPr>
              <a:t>Interconnection costs high and slow delivery in non neutral environments e.g. Djibouti </a:t>
            </a:r>
            <a:r>
              <a:rPr lang="en-ZA" sz="1600" dirty="0">
                <a:solidFill>
                  <a:schemeClr val="bg1"/>
                </a:solidFill>
              </a:rPr>
              <a:t>$18000.00 1Gbps fibre non </a:t>
            </a:r>
            <a:r>
              <a:rPr lang="en-ZA" sz="1600" dirty="0" smtClean="0">
                <a:solidFill>
                  <a:schemeClr val="bg1"/>
                </a:solidFill>
              </a:rPr>
              <a:t>redundant, Nigeria $2000.00 per cross connect, Kenya $300 per cross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bg1"/>
                </a:solidFill>
              </a:rPr>
              <a:t>Government involved in Regional Exchange points – Market should decide where best to peer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bg1"/>
                </a:solidFill>
              </a:rPr>
              <a:t>Council power a limited resource e.g. Nigeria, South Africa,  Kenya primarily relies on wood fuel &amp; coal;</a:t>
            </a:r>
          </a:p>
          <a:p>
            <a:pPr>
              <a:lnSpc>
                <a:spcPct val="100000"/>
              </a:lnSpc>
            </a:pPr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Ugly….  Southern African Example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6347" y="1161113"/>
            <a:ext cx="79230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600" dirty="0">
              <a:solidFill>
                <a:schemeClr val="bg1"/>
              </a:solidFill>
            </a:endParaRPr>
          </a:p>
          <a:p>
            <a:r>
              <a:rPr lang="en-ZA" sz="1200" b="1" i="1" dirty="0" smtClean="0">
                <a:solidFill>
                  <a:schemeClr val="bg1"/>
                </a:solidFill>
                <a:latin typeface="Verdana"/>
                <a:ea typeface="Verdana"/>
              </a:rPr>
              <a:t>Power, Power Power……</a:t>
            </a:r>
            <a:endParaRPr lang="en-ZA" sz="1200" b="1" i="1" dirty="0">
              <a:solidFill>
                <a:schemeClr val="bg1"/>
              </a:solidFill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ZA" sz="1200" b="1" i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Eskom – Services Southern Africa Region e.g. South Africa, Swaziland, Lesotho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Ongoing Load Shedding – No leadership and 3x over their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12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Two years behind maintenance e.g. Silo collapsed November 2014 </a:t>
            </a:r>
          </a:p>
          <a:p>
            <a:pPr lvl="1"/>
            <a:endParaRPr lang="en-ZA" sz="12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Medupi </a:t>
            </a:r>
            <a:r>
              <a:rPr lang="en-ZA" sz="1200" dirty="0">
                <a:solidFill>
                  <a:schemeClr val="bg1"/>
                </a:solidFill>
                <a:latin typeface="Verdana"/>
                <a:ea typeface="Verdana"/>
              </a:rPr>
              <a:t>power </a:t>
            </a: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station was meant to go live in 2013, only at full capacity in 2018 with 6x800MW Turbines – only just meet current demand;</a:t>
            </a:r>
          </a:p>
          <a:p>
            <a:pPr lvl="1"/>
            <a:endParaRPr lang="en-ZA" sz="12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Annual power Cost of power estimated more than CPI</a:t>
            </a:r>
            <a:r>
              <a:rPr lang="en-ZA" sz="1200" dirty="0">
                <a:solidFill>
                  <a:schemeClr val="bg1"/>
                </a:solidFill>
                <a:latin typeface="Verdana"/>
                <a:ea typeface="Verdana"/>
              </a:rPr>
              <a:t>;</a:t>
            </a:r>
            <a:endParaRPr lang="en-ZA" sz="12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1200" dirty="0" smtClean="0">
              <a:solidFill>
                <a:schemeClr val="bg1"/>
              </a:solidFill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  <a:latin typeface="Verdana"/>
                <a:ea typeface="Verdana"/>
              </a:rPr>
              <a:t>Reality is additional Council power only ready in 2019 which can only meet current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1200" dirty="0" smtClean="0">
              <a:latin typeface="Verdana"/>
              <a:ea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sz="1200" dirty="0" smtClean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n-ZA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255" y="4423614"/>
            <a:ext cx="6336959" cy="205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Ugly….  </a:t>
            </a:r>
            <a:r>
              <a:rPr lang="en-US" dirty="0" smtClean="0"/>
              <a:t>Kenya Example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00" y="1745172"/>
            <a:ext cx="7743825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345" y="944953"/>
            <a:ext cx="8222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dirty="0">
              <a:solidFill>
                <a:schemeClr val="bg1"/>
              </a:solidFill>
            </a:endParaRPr>
          </a:p>
          <a:p>
            <a:r>
              <a:rPr lang="en-ZA" sz="1400" b="1" i="1" dirty="0" smtClean="0">
                <a:solidFill>
                  <a:schemeClr val="bg1"/>
                </a:solidFill>
                <a:latin typeface="Verdana"/>
                <a:ea typeface="Verdana"/>
              </a:rPr>
              <a:t>Already at 80% of power demand with underestimated annual growth</a:t>
            </a:r>
            <a:endParaRPr lang="en-ZA" sz="1400" b="1" i="1" dirty="0">
              <a:solidFill>
                <a:schemeClr val="bg1"/>
              </a:solidFill>
              <a:latin typeface="Verdana"/>
              <a:ea typeface="Verdana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Z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4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raco Theme">
      <a:dk1>
        <a:srgbClr val="282828"/>
      </a:dk1>
      <a:lt1>
        <a:sysClr val="window" lastClr="FFFFFF"/>
      </a:lt1>
      <a:dk2>
        <a:srgbClr val="3F6BA1"/>
      </a:dk2>
      <a:lt2>
        <a:srgbClr val="E9E9E9"/>
      </a:lt2>
      <a:accent1>
        <a:srgbClr val="3F6BA1"/>
      </a:accent1>
      <a:accent2>
        <a:srgbClr val="38BA02"/>
      </a:accent2>
      <a:accent3>
        <a:srgbClr val="80D800"/>
      </a:accent3>
      <a:accent4>
        <a:srgbClr val="BABABA"/>
      </a:accent4>
      <a:accent5>
        <a:srgbClr val="282828"/>
      </a:accent5>
      <a:accent6>
        <a:srgbClr val="578ABF"/>
      </a:accent6>
      <a:hlink>
        <a:srgbClr val="3F6BA1"/>
      </a:hlink>
      <a:folHlink>
        <a:srgbClr val="3F6B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Teraco Theme">
      <a:dk1>
        <a:srgbClr val="282828"/>
      </a:dk1>
      <a:lt1>
        <a:sysClr val="window" lastClr="FFFFFF"/>
      </a:lt1>
      <a:dk2>
        <a:srgbClr val="3F6BA1"/>
      </a:dk2>
      <a:lt2>
        <a:srgbClr val="E9E9E9"/>
      </a:lt2>
      <a:accent1>
        <a:srgbClr val="3F6BA1"/>
      </a:accent1>
      <a:accent2>
        <a:srgbClr val="38BA02"/>
      </a:accent2>
      <a:accent3>
        <a:srgbClr val="80D800"/>
      </a:accent3>
      <a:accent4>
        <a:srgbClr val="BABABA"/>
      </a:accent4>
      <a:accent5>
        <a:srgbClr val="282828"/>
      </a:accent5>
      <a:accent6>
        <a:srgbClr val="578ABF"/>
      </a:accent6>
      <a:hlink>
        <a:srgbClr val="3F6BA1"/>
      </a:hlink>
      <a:folHlink>
        <a:srgbClr val="3F6B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9659</TotalTime>
  <Words>536</Words>
  <Application>Microsoft Office PowerPoint</Application>
  <PresentationFormat>On-screen Show (4:3)</PresentationFormat>
  <Paragraphs>90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State of African Interconnection &amp; Peering</vt:lpstr>
      <vt:lpstr>The Good News</vt:lpstr>
      <vt:lpstr>Regional Exchanges are a Reality</vt:lpstr>
      <vt:lpstr>IXP Ownership</vt:lpstr>
      <vt:lpstr>Peering Options</vt:lpstr>
      <vt:lpstr>Commercial Models – IXP’s adding Value</vt:lpstr>
      <vt:lpstr>The Bad….</vt:lpstr>
      <vt:lpstr>The Ugly….  Southern African Example</vt:lpstr>
      <vt:lpstr>The Ugly….  Kenya Example</vt:lpstr>
      <vt:lpstr>The Ugly….  Nigeria Example</vt:lpstr>
      <vt:lpstr>Massive opportunity but always double check</vt:lpstr>
      <vt:lpstr>Thank you – Questions? andrew@teraco.co.za  </vt:lpstr>
    </vt:vector>
  </TitlesOfParts>
  <Company>Gadgetboy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Albie Williams</dc:creator>
  <cp:lastModifiedBy>Michele McCann</cp:lastModifiedBy>
  <cp:revision>281</cp:revision>
  <dcterms:created xsi:type="dcterms:W3CDTF">2014-03-13T06:12:17Z</dcterms:created>
  <dcterms:modified xsi:type="dcterms:W3CDTF">2015-05-12T14:31:59Z</dcterms:modified>
</cp:coreProperties>
</file>